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55"/>
  </p:notesMasterIdLst>
  <p:handoutMasterIdLst>
    <p:handoutMasterId r:id="rId56"/>
  </p:handoutMasterIdLst>
  <p:sldIdLst>
    <p:sldId id="256" r:id="rId2"/>
    <p:sldId id="384" r:id="rId3"/>
    <p:sldId id="259" r:id="rId4"/>
    <p:sldId id="309" r:id="rId5"/>
    <p:sldId id="334" r:id="rId6"/>
    <p:sldId id="335" r:id="rId7"/>
    <p:sldId id="336" r:id="rId8"/>
    <p:sldId id="339" r:id="rId9"/>
    <p:sldId id="316" r:id="rId10"/>
    <p:sldId id="317" r:id="rId11"/>
    <p:sldId id="343" r:id="rId12"/>
    <p:sldId id="318" r:id="rId13"/>
    <p:sldId id="376" r:id="rId14"/>
    <p:sldId id="320" r:id="rId15"/>
    <p:sldId id="323" r:id="rId16"/>
    <p:sldId id="346" r:id="rId17"/>
    <p:sldId id="347" r:id="rId18"/>
    <p:sldId id="345" r:id="rId19"/>
    <p:sldId id="324" r:id="rId20"/>
    <p:sldId id="348" r:id="rId21"/>
    <p:sldId id="34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9" r:id="rId37"/>
    <p:sldId id="380" r:id="rId38"/>
    <p:sldId id="381" r:id="rId39"/>
    <p:sldId id="374" r:id="rId40"/>
    <p:sldId id="375" r:id="rId41"/>
    <p:sldId id="383" r:id="rId42"/>
    <p:sldId id="359" r:id="rId43"/>
    <p:sldId id="382" r:id="rId44"/>
    <p:sldId id="333" r:id="rId45"/>
    <p:sldId id="357" r:id="rId46"/>
    <p:sldId id="358" r:id="rId47"/>
    <p:sldId id="322" r:id="rId48"/>
    <p:sldId id="328" r:id="rId49"/>
    <p:sldId id="353" r:id="rId50"/>
    <p:sldId id="330" r:id="rId51"/>
    <p:sldId id="354" r:id="rId52"/>
    <p:sldId id="332" r:id="rId53"/>
    <p:sldId id="331"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8" autoAdjust="0"/>
  </p:normalViewPr>
  <p:slideViewPr>
    <p:cSldViewPr snapToGrid="0">
      <p:cViewPr>
        <p:scale>
          <a:sx n="75" d="100"/>
          <a:sy n="75" d="100"/>
        </p:scale>
        <p:origin x="-306" y="-702"/>
      </p:cViewPr>
      <p:guideLst>
        <p:guide orient="horz" pos="2160"/>
        <p:guide pos="3840"/>
      </p:guideLst>
    </p:cSldViewPr>
  </p:slideViewPr>
  <p:notesTextViewPr>
    <p:cViewPr>
      <p:scale>
        <a:sx n="1" d="1"/>
        <a:sy n="1" d="1"/>
      </p:scale>
      <p:origin x="0" y="0"/>
    </p:cViewPr>
  </p:notesTextViewPr>
  <p:sorterViewPr>
    <p:cViewPr varScale="1">
      <p:scale>
        <a:sx n="1" d="1"/>
        <a:sy n="1" d="1"/>
      </p:scale>
      <p:origin x="0" y="8160"/>
    </p:cViewPr>
  </p:sorterViewPr>
  <p:notesViewPr>
    <p:cSldViewPr snapToGrid="0">
      <p:cViewPr varScale="1">
        <p:scale>
          <a:sx n="80" d="100"/>
          <a:sy n="80" d="100"/>
        </p:scale>
        <p:origin x="-1986"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_rels/data10.xml.rels><?xml version="1.0" encoding="UTF-8" standalone="yes"?>
<Relationships xmlns="http://schemas.openxmlformats.org/package/2006/relationships"><Relationship Id="rId2" Type="http://schemas.openxmlformats.org/officeDocument/2006/relationships/hyperlink" Target="https://www.sdbor.edu/dakotacorps/Pages/welcome.aspx" TargetMode="External"/><Relationship Id="rId1" Type="http://schemas.openxmlformats.org/officeDocument/2006/relationships/hyperlink" Target="https://sdos.sdbor.edu/" TargetMode="External"/></Relationships>
</file>

<file path=ppt/diagrams/_rels/data11.xml.rels><?xml version="1.0" encoding="UTF-8" standalone="yes"?>
<Relationships xmlns="http://schemas.openxmlformats.org/package/2006/relationships"><Relationship Id="rId2" Type="http://schemas.openxmlformats.org/officeDocument/2006/relationships/hyperlink" Target="https://www.sdbor.edu/student-information/Pages/Need-Based-Scholarship.aspx" TargetMode="External"/><Relationship Id="rId1" Type="http://schemas.openxmlformats.org/officeDocument/2006/relationships/hyperlink" Target="https://www.sdbor.edu/student-information/Pages/Jump-Start-Scholarship.aspx"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www.builddakotascholarships.com/"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s://www.sdbor.edu/dakotacorps/Pages/welcome.aspx" TargetMode="External"/><Relationship Id="rId1" Type="http://schemas.openxmlformats.org/officeDocument/2006/relationships/hyperlink" Target="https://sdos.sdbor.edu/"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s://www.sdbor.edu/student-information/Pages/Need-Based-Scholarship.aspx" TargetMode="External"/><Relationship Id="rId1" Type="http://schemas.openxmlformats.org/officeDocument/2006/relationships/hyperlink" Target="https://www.sdbor.edu/student-information/Pages/Jump-Start-Scholarship.aspx"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www.builddakotascholarships.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8E801-CF40-4D38-AFE8-2E665D5222CB}"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4A9110CD-9D35-4F31-8C98-D0423CE61A1C}">
      <dgm:prSet phldrT="[Text]"/>
      <dgm:spPr/>
      <dgm:t>
        <a:bodyPr/>
        <a:lstStyle/>
        <a:p>
          <a:r>
            <a:rPr lang="en-US" dirty="0"/>
            <a:t>Planning for college</a:t>
          </a:r>
        </a:p>
      </dgm:t>
    </dgm:pt>
    <dgm:pt modelId="{6886631D-AC69-4522-84B5-00B0471E49B3}" type="parTrans" cxnId="{E70CA0BF-0469-46F5-BE99-FF7B0A51E39C}">
      <dgm:prSet/>
      <dgm:spPr/>
      <dgm:t>
        <a:bodyPr/>
        <a:lstStyle/>
        <a:p>
          <a:endParaRPr lang="en-US"/>
        </a:p>
      </dgm:t>
    </dgm:pt>
    <dgm:pt modelId="{86A02298-7E1C-4C30-84C9-4E2B5ED75A65}" type="sibTrans" cxnId="{E70CA0BF-0469-46F5-BE99-FF7B0A51E39C}">
      <dgm:prSet/>
      <dgm:spPr/>
      <dgm:t>
        <a:bodyPr/>
        <a:lstStyle/>
        <a:p>
          <a:endParaRPr lang="en-US"/>
        </a:p>
      </dgm:t>
    </dgm:pt>
    <dgm:pt modelId="{CDBF8ED7-DAF7-4CF6-8FF5-759DB0976024}">
      <dgm:prSet/>
      <dgm:spPr/>
      <dgm:t>
        <a:bodyPr/>
        <a:lstStyle/>
        <a:p>
          <a:r>
            <a:rPr lang="en-US" dirty="0"/>
            <a:t>Resources</a:t>
          </a:r>
        </a:p>
      </dgm:t>
    </dgm:pt>
    <dgm:pt modelId="{C7FBE9CA-E9B0-400A-9F6E-A9FBC62CAC4D}" type="parTrans" cxnId="{3A288714-A58E-47E2-98A7-46F89C3EF8E3}">
      <dgm:prSet/>
      <dgm:spPr/>
      <dgm:t>
        <a:bodyPr/>
        <a:lstStyle/>
        <a:p>
          <a:endParaRPr lang="en-US"/>
        </a:p>
      </dgm:t>
    </dgm:pt>
    <dgm:pt modelId="{44F1A606-467A-495F-B72D-1DB3B58FBA2D}" type="sibTrans" cxnId="{3A288714-A58E-47E2-98A7-46F89C3EF8E3}">
      <dgm:prSet/>
      <dgm:spPr/>
      <dgm:t>
        <a:bodyPr/>
        <a:lstStyle/>
        <a:p>
          <a:endParaRPr lang="en-US"/>
        </a:p>
      </dgm:t>
    </dgm:pt>
    <dgm:pt modelId="{FA03FCE1-C058-4F2B-A7D5-EE2BC0BD7839}">
      <dgm:prSet/>
      <dgm:spPr/>
      <dgm:t>
        <a:bodyPr/>
        <a:lstStyle/>
        <a:p>
          <a:r>
            <a:rPr lang="en-US" dirty="0"/>
            <a:t>Paying for college</a:t>
          </a:r>
        </a:p>
      </dgm:t>
    </dgm:pt>
    <dgm:pt modelId="{50F7B4A3-CBFA-4FEB-A5BA-79D87C753660}" type="parTrans" cxnId="{4416282A-476F-4D17-8AEB-3A43A8CE4C12}">
      <dgm:prSet/>
      <dgm:spPr/>
      <dgm:t>
        <a:bodyPr/>
        <a:lstStyle/>
        <a:p>
          <a:endParaRPr lang="en-US"/>
        </a:p>
      </dgm:t>
    </dgm:pt>
    <dgm:pt modelId="{F34F0D43-E5C1-4DDA-A750-1D943CA9CC17}" type="sibTrans" cxnId="{4416282A-476F-4D17-8AEB-3A43A8CE4C12}">
      <dgm:prSet/>
      <dgm:spPr/>
      <dgm:t>
        <a:bodyPr/>
        <a:lstStyle/>
        <a:p>
          <a:endParaRPr lang="en-US"/>
        </a:p>
      </dgm:t>
    </dgm:pt>
    <dgm:pt modelId="{F1C7EE01-DFA7-4143-BBB4-468B589C1560}">
      <dgm:prSet/>
      <dgm:spPr/>
      <dgm:t>
        <a:bodyPr/>
        <a:lstStyle/>
        <a:p>
          <a:r>
            <a:rPr lang="en-US" dirty="0"/>
            <a:t>Free Application for Federal Student Aid (FAFSA)</a:t>
          </a:r>
        </a:p>
      </dgm:t>
    </dgm:pt>
    <dgm:pt modelId="{77703B04-EAA4-4CA8-A785-C57F890976E0}" type="parTrans" cxnId="{BD42AD2B-E3FD-4993-9BE7-B3E7F4873987}">
      <dgm:prSet/>
      <dgm:spPr/>
      <dgm:t>
        <a:bodyPr/>
        <a:lstStyle/>
        <a:p>
          <a:endParaRPr lang="en-US"/>
        </a:p>
      </dgm:t>
    </dgm:pt>
    <dgm:pt modelId="{515A247F-1B63-4C9B-9F44-03EFEFD635E8}" type="sibTrans" cxnId="{BD42AD2B-E3FD-4993-9BE7-B3E7F4873987}">
      <dgm:prSet/>
      <dgm:spPr/>
      <dgm:t>
        <a:bodyPr/>
        <a:lstStyle/>
        <a:p>
          <a:endParaRPr lang="en-US"/>
        </a:p>
      </dgm:t>
    </dgm:pt>
    <dgm:pt modelId="{F5A03A20-54A7-47B2-9616-F31BBC825EF2}">
      <dgm:prSet/>
      <dgm:spPr/>
      <dgm:t>
        <a:bodyPr/>
        <a:lstStyle/>
        <a:p>
          <a:r>
            <a:rPr lang="en-US" dirty="0"/>
            <a:t>South Dakota programs</a:t>
          </a:r>
        </a:p>
      </dgm:t>
    </dgm:pt>
    <dgm:pt modelId="{C29AA418-1AFE-4F29-9D84-59C706A89DB8}" type="parTrans" cxnId="{314FE56A-3DE2-4295-BB98-7BA3B4195EF8}">
      <dgm:prSet/>
      <dgm:spPr/>
      <dgm:t>
        <a:bodyPr/>
        <a:lstStyle/>
        <a:p>
          <a:endParaRPr lang="en-US"/>
        </a:p>
      </dgm:t>
    </dgm:pt>
    <dgm:pt modelId="{FE40D828-6914-428C-A975-403B8C5C323E}" type="sibTrans" cxnId="{314FE56A-3DE2-4295-BB98-7BA3B4195EF8}">
      <dgm:prSet/>
      <dgm:spPr/>
      <dgm:t>
        <a:bodyPr/>
        <a:lstStyle/>
        <a:p>
          <a:endParaRPr lang="en-US"/>
        </a:p>
      </dgm:t>
    </dgm:pt>
    <dgm:pt modelId="{02535280-B92A-4A1F-80C8-5F8E9D3CDAF8}">
      <dgm:prSet phldrT="[Text]"/>
      <dgm:spPr/>
      <dgm:t>
        <a:bodyPr/>
        <a:lstStyle/>
        <a:p>
          <a:r>
            <a:rPr lang="en-US" dirty="0"/>
            <a:t>Choosing a career</a:t>
          </a:r>
        </a:p>
      </dgm:t>
    </dgm:pt>
    <dgm:pt modelId="{24959217-477A-4DDD-B22B-479EAE319418}" type="parTrans" cxnId="{D5E24283-3ED4-455C-82A8-D38690213BF5}">
      <dgm:prSet/>
      <dgm:spPr/>
    </dgm:pt>
    <dgm:pt modelId="{C84E19EB-6E91-4668-A5DB-41CF8C85AFA9}" type="sibTrans" cxnId="{D5E24283-3ED4-455C-82A8-D38690213BF5}">
      <dgm:prSet/>
      <dgm:spPr/>
    </dgm:pt>
    <dgm:pt modelId="{79FC3CDB-F13A-4E9D-81AC-A195269BD444}">
      <dgm:prSet phldrT="[Text]"/>
      <dgm:spPr/>
      <dgm:t>
        <a:bodyPr/>
        <a:lstStyle/>
        <a:p>
          <a:r>
            <a:rPr lang="en-US" dirty="0"/>
            <a:t>Selecting a school</a:t>
          </a:r>
        </a:p>
      </dgm:t>
    </dgm:pt>
    <dgm:pt modelId="{89B0DCDC-38AC-4897-8282-FEB59CE04EB6}" type="parTrans" cxnId="{A8C2F75A-AC99-4E00-82DE-A4173C6AD873}">
      <dgm:prSet/>
      <dgm:spPr/>
    </dgm:pt>
    <dgm:pt modelId="{A5DC5E0F-BE35-4107-9E94-0AAFD6B986FD}" type="sibTrans" cxnId="{A8C2F75A-AC99-4E00-82DE-A4173C6AD873}">
      <dgm:prSet/>
      <dgm:spPr/>
    </dgm:pt>
    <dgm:pt modelId="{59CF4108-856F-4006-AA57-BFEF467BA34A}" type="pres">
      <dgm:prSet presAssocID="{8EB8E801-CF40-4D38-AFE8-2E665D5222CB}" presName="linear" presStyleCnt="0">
        <dgm:presLayoutVars>
          <dgm:dir/>
          <dgm:animLvl val="lvl"/>
          <dgm:resizeHandles val="exact"/>
        </dgm:presLayoutVars>
      </dgm:prSet>
      <dgm:spPr/>
      <dgm:t>
        <a:bodyPr/>
        <a:lstStyle/>
        <a:p>
          <a:endParaRPr lang="en-US"/>
        </a:p>
      </dgm:t>
    </dgm:pt>
    <dgm:pt modelId="{DAE6B38E-B847-47AC-8AEF-92F72F352E55}" type="pres">
      <dgm:prSet presAssocID="{4A9110CD-9D35-4F31-8C98-D0423CE61A1C}" presName="parentLin" presStyleCnt="0"/>
      <dgm:spPr/>
    </dgm:pt>
    <dgm:pt modelId="{4908DCD0-1127-4A80-B0F4-721AB953B165}" type="pres">
      <dgm:prSet presAssocID="{4A9110CD-9D35-4F31-8C98-D0423CE61A1C}" presName="parentLeftMargin" presStyleLbl="node1" presStyleIdx="0" presStyleCnt="3"/>
      <dgm:spPr/>
      <dgm:t>
        <a:bodyPr/>
        <a:lstStyle/>
        <a:p>
          <a:endParaRPr lang="en-US"/>
        </a:p>
      </dgm:t>
    </dgm:pt>
    <dgm:pt modelId="{307A60C6-AB20-439B-B5B9-F8496A7C04D2}" type="pres">
      <dgm:prSet presAssocID="{4A9110CD-9D35-4F31-8C98-D0423CE61A1C}" presName="parentText" presStyleLbl="node1" presStyleIdx="0" presStyleCnt="3">
        <dgm:presLayoutVars>
          <dgm:chMax val="0"/>
          <dgm:bulletEnabled val="1"/>
        </dgm:presLayoutVars>
      </dgm:prSet>
      <dgm:spPr/>
      <dgm:t>
        <a:bodyPr/>
        <a:lstStyle/>
        <a:p>
          <a:endParaRPr lang="en-US"/>
        </a:p>
      </dgm:t>
    </dgm:pt>
    <dgm:pt modelId="{EBC609E6-AB70-451C-8000-E46FE8B1E55E}" type="pres">
      <dgm:prSet presAssocID="{4A9110CD-9D35-4F31-8C98-D0423CE61A1C}" presName="negativeSpace" presStyleCnt="0"/>
      <dgm:spPr/>
    </dgm:pt>
    <dgm:pt modelId="{3486584A-D74A-47B2-A273-7BB161F62910}" type="pres">
      <dgm:prSet presAssocID="{4A9110CD-9D35-4F31-8C98-D0423CE61A1C}" presName="childText" presStyleLbl="conFgAcc1" presStyleIdx="0" presStyleCnt="3" custLinFactNeighborX="-141" custLinFactNeighborY="-65329">
        <dgm:presLayoutVars>
          <dgm:bulletEnabled val="1"/>
        </dgm:presLayoutVars>
      </dgm:prSet>
      <dgm:spPr/>
      <dgm:t>
        <a:bodyPr/>
        <a:lstStyle/>
        <a:p>
          <a:endParaRPr lang="en-US"/>
        </a:p>
      </dgm:t>
    </dgm:pt>
    <dgm:pt modelId="{296808EA-FB47-4E5B-8258-B2E937E14FAC}" type="pres">
      <dgm:prSet presAssocID="{86A02298-7E1C-4C30-84C9-4E2B5ED75A65}" presName="spaceBetweenRectangles" presStyleCnt="0"/>
      <dgm:spPr/>
    </dgm:pt>
    <dgm:pt modelId="{656FA2AD-B6F1-4A3C-8D03-E903DAE423A5}" type="pres">
      <dgm:prSet presAssocID="{FA03FCE1-C058-4F2B-A7D5-EE2BC0BD7839}" presName="parentLin" presStyleCnt="0"/>
      <dgm:spPr/>
    </dgm:pt>
    <dgm:pt modelId="{D01663D1-8B97-486D-B8BB-0A376BD4FD44}" type="pres">
      <dgm:prSet presAssocID="{FA03FCE1-C058-4F2B-A7D5-EE2BC0BD7839}" presName="parentLeftMargin" presStyleLbl="node1" presStyleIdx="0" presStyleCnt="3"/>
      <dgm:spPr/>
      <dgm:t>
        <a:bodyPr/>
        <a:lstStyle/>
        <a:p>
          <a:endParaRPr lang="en-US"/>
        </a:p>
      </dgm:t>
    </dgm:pt>
    <dgm:pt modelId="{2901926B-9324-43B1-ABD9-A5AAB8AB6464}" type="pres">
      <dgm:prSet presAssocID="{FA03FCE1-C058-4F2B-A7D5-EE2BC0BD7839}" presName="parentText" presStyleLbl="node1" presStyleIdx="1" presStyleCnt="3">
        <dgm:presLayoutVars>
          <dgm:chMax val="0"/>
          <dgm:bulletEnabled val="1"/>
        </dgm:presLayoutVars>
      </dgm:prSet>
      <dgm:spPr/>
      <dgm:t>
        <a:bodyPr/>
        <a:lstStyle/>
        <a:p>
          <a:endParaRPr lang="en-US"/>
        </a:p>
      </dgm:t>
    </dgm:pt>
    <dgm:pt modelId="{FDAB0E30-13DD-4B90-88C3-70246AAA2162}" type="pres">
      <dgm:prSet presAssocID="{FA03FCE1-C058-4F2B-A7D5-EE2BC0BD7839}" presName="negativeSpace" presStyleCnt="0"/>
      <dgm:spPr/>
    </dgm:pt>
    <dgm:pt modelId="{017EEF06-D067-494F-958A-0915B84CAA29}" type="pres">
      <dgm:prSet presAssocID="{FA03FCE1-C058-4F2B-A7D5-EE2BC0BD7839}" presName="childText" presStyleLbl="conFgAcc1" presStyleIdx="1" presStyleCnt="3">
        <dgm:presLayoutVars>
          <dgm:bulletEnabled val="1"/>
        </dgm:presLayoutVars>
      </dgm:prSet>
      <dgm:spPr/>
      <dgm:t>
        <a:bodyPr/>
        <a:lstStyle/>
        <a:p>
          <a:endParaRPr lang="en-US"/>
        </a:p>
      </dgm:t>
    </dgm:pt>
    <dgm:pt modelId="{CF338B05-3399-4696-AC7D-16EBA6F01937}" type="pres">
      <dgm:prSet presAssocID="{F34F0D43-E5C1-4DDA-A750-1D943CA9CC17}" presName="spaceBetweenRectangles" presStyleCnt="0"/>
      <dgm:spPr/>
    </dgm:pt>
    <dgm:pt modelId="{466E7594-C41D-4193-B7C8-430F76161749}" type="pres">
      <dgm:prSet presAssocID="{CDBF8ED7-DAF7-4CF6-8FF5-759DB0976024}" presName="parentLin" presStyleCnt="0"/>
      <dgm:spPr/>
    </dgm:pt>
    <dgm:pt modelId="{4769E0EA-EA07-45FE-AA9E-C9ACD0E37ED3}" type="pres">
      <dgm:prSet presAssocID="{CDBF8ED7-DAF7-4CF6-8FF5-759DB0976024}" presName="parentLeftMargin" presStyleLbl="node1" presStyleIdx="1" presStyleCnt="3"/>
      <dgm:spPr/>
      <dgm:t>
        <a:bodyPr/>
        <a:lstStyle/>
        <a:p>
          <a:endParaRPr lang="en-US"/>
        </a:p>
      </dgm:t>
    </dgm:pt>
    <dgm:pt modelId="{2B2F83E8-63EC-4984-A98A-F12BD86A9B59}" type="pres">
      <dgm:prSet presAssocID="{CDBF8ED7-DAF7-4CF6-8FF5-759DB0976024}" presName="parentText" presStyleLbl="node1" presStyleIdx="2" presStyleCnt="3">
        <dgm:presLayoutVars>
          <dgm:chMax val="0"/>
          <dgm:bulletEnabled val="1"/>
        </dgm:presLayoutVars>
      </dgm:prSet>
      <dgm:spPr/>
      <dgm:t>
        <a:bodyPr/>
        <a:lstStyle/>
        <a:p>
          <a:endParaRPr lang="en-US"/>
        </a:p>
      </dgm:t>
    </dgm:pt>
    <dgm:pt modelId="{9B5A8B8A-9582-48C8-87F0-C1FB7229D918}" type="pres">
      <dgm:prSet presAssocID="{CDBF8ED7-DAF7-4CF6-8FF5-759DB0976024}" presName="negativeSpace" presStyleCnt="0"/>
      <dgm:spPr/>
    </dgm:pt>
    <dgm:pt modelId="{D58E196F-85EC-4775-B2FE-D6E7497D4464}" type="pres">
      <dgm:prSet presAssocID="{CDBF8ED7-DAF7-4CF6-8FF5-759DB0976024}" presName="childText" presStyleLbl="conFgAcc1" presStyleIdx="2" presStyleCnt="3">
        <dgm:presLayoutVars>
          <dgm:bulletEnabled val="1"/>
        </dgm:presLayoutVars>
      </dgm:prSet>
      <dgm:spPr/>
    </dgm:pt>
  </dgm:ptLst>
  <dgm:cxnLst>
    <dgm:cxn modelId="{314FE56A-3DE2-4295-BB98-7BA3B4195EF8}" srcId="{FA03FCE1-C058-4F2B-A7D5-EE2BC0BD7839}" destId="{F5A03A20-54A7-47B2-9616-F31BBC825EF2}" srcOrd="1" destOrd="0" parTransId="{C29AA418-1AFE-4F29-9D84-59C706A89DB8}" sibTransId="{FE40D828-6914-428C-A975-403B8C5C323E}"/>
    <dgm:cxn modelId="{3A288714-A58E-47E2-98A7-46F89C3EF8E3}" srcId="{8EB8E801-CF40-4D38-AFE8-2E665D5222CB}" destId="{CDBF8ED7-DAF7-4CF6-8FF5-759DB0976024}" srcOrd="2" destOrd="0" parTransId="{C7FBE9CA-E9B0-400A-9F6E-A9FBC62CAC4D}" sibTransId="{44F1A606-467A-495F-B72D-1DB3B58FBA2D}"/>
    <dgm:cxn modelId="{682614D2-7254-487D-8CAA-74A4952F69AB}" type="presOf" srcId="{F5A03A20-54A7-47B2-9616-F31BBC825EF2}" destId="{017EEF06-D067-494F-958A-0915B84CAA29}" srcOrd="0" destOrd="1" presId="urn:microsoft.com/office/officeart/2005/8/layout/list1"/>
    <dgm:cxn modelId="{E70CA0BF-0469-46F5-BE99-FF7B0A51E39C}" srcId="{8EB8E801-CF40-4D38-AFE8-2E665D5222CB}" destId="{4A9110CD-9D35-4F31-8C98-D0423CE61A1C}" srcOrd="0" destOrd="0" parTransId="{6886631D-AC69-4522-84B5-00B0471E49B3}" sibTransId="{86A02298-7E1C-4C30-84C9-4E2B5ED75A65}"/>
    <dgm:cxn modelId="{E08DDC2A-FDE9-465E-AE9A-02804FEB9795}" type="presOf" srcId="{CDBF8ED7-DAF7-4CF6-8FF5-759DB0976024}" destId="{4769E0EA-EA07-45FE-AA9E-C9ACD0E37ED3}" srcOrd="0" destOrd="0" presId="urn:microsoft.com/office/officeart/2005/8/layout/list1"/>
    <dgm:cxn modelId="{41AF6981-AC0D-42BA-836A-82D0F2970272}" type="presOf" srcId="{8EB8E801-CF40-4D38-AFE8-2E665D5222CB}" destId="{59CF4108-856F-4006-AA57-BFEF467BA34A}" srcOrd="0" destOrd="0" presId="urn:microsoft.com/office/officeart/2005/8/layout/list1"/>
    <dgm:cxn modelId="{70C61098-0D15-4BB4-B7C0-1296D75EE26C}" type="presOf" srcId="{79FC3CDB-F13A-4E9D-81AC-A195269BD444}" destId="{3486584A-D74A-47B2-A273-7BB161F62910}" srcOrd="0" destOrd="1" presId="urn:microsoft.com/office/officeart/2005/8/layout/list1"/>
    <dgm:cxn modelId="{D5E24283-3ED4-455C-82A8-D38690213BF5}" srcId="{4A9110CD-9D35-4F31-8C98-D0423CE61A1C}" destId="{02535280-B92A-4A1F-80C8-5F8E9D3CDAF8}" srcOrd="0" destOrd="0" parTransId="{24959217-477A-4DDD-B22B-479EAE319418}" sibTransId="{C84E19EB-6E91-4668-A5DB-41CF8C85AFA9}"/>
    <dgm:cxn modelId="{A8C2F75A-AC99-4E00-82DE-A4173C6AD873}" srcId="{4A9110CD-9D35-4F31-8C98-D0423CE61A1C}" destId="{79FC3CDB-F13A-4E9D-81AC-A195269BD444}" srcOrd="1" destOrd="0" parTransId="{89B0DCDC-38AC-4897-8282-FEB59CE04EB6}" sibTransId="{A5DC5E0F-BE35-4107-9E94-0AAFD6B986FD}"/>
    <dgm:cxn modelId="{7A02A878-1F52-45A5-AC85-57C51B5D1C56}" type="presOf" srcId="{CDBF8ED7-DAF7-4CF6-8FF5-759DB0976024}" destId="{2B2F83E8-63EC-4984-A98A-F12BD86A9B59}" srcOrd="1" destOrd="0" presId="urn:microsoft.com/office/officeart/2005/8/layout/list1"/>
    <dgm:cxn modelId="{9587EB18-5AAD-49AD-82E3-67FCBFFE0A5E}" type="presOf" srcId="{4A9110CD-9D35-4F31-8C98-D0423CE61A1C}" destId="{307A60C6-AB20-439B-B5B9-F8496A7C04D2}" srcOrd="1" destOrd="0" presId="urn:microsoft.com/office/officeart/2005/8/layout/list1"/>
    <dgm:cxn modelId="{4416282A-476F-4D17-8AEB-3A43A8CE4C12}" srcId="{8EB8E801-CF40-4D38-AFE8-2E665D5222CB}" destId="{FA03FCE1-C058-4F2B-A7D5-EE2BC0BD7839}" srcOrd="1" destOrd="0" parTransId="{50F7B4A3-CBFA-4FEB-A5BA-79D87C753660}" sibTransId="{F34F0D43-E5C1-4DDA-A750-1D943CA9CC17}"/>
    <dgm:cxn modelId="{8FC4D4CD-AED2-4098-99F3-57F8DAB9D776}" type="presOf" srcId="{F1C7EE01-DFA7-4143-BBB4-468B589C1560}" destId="{017EEF06-D067-494F-958A-0915B84CAA29}" srcOrd="0" destOrd="0" presId="urn:microsoft.com/office/officeart/2005/8/layout/list1"/>
    <dgm:cxn modelId="{78057859-B511-4735-B7C8-64D5BBEA5DD8}" type="presOf" srcId="{FA03FCE1-C058-4F2B-A7D5-EE2BC0BD7839}" destId="{D01663D1-8B97-486D-B8BB-0A376BD4FD44}" srcOrd="0" destOrd="0" presId="urn:microsoft.com/office/officeart/2005/8/layout/list1"/>
    <dgm:cxn modelId="{3BAD691B-6788-4D35-BB2D-8B832E8A8298}" type="presOf" srcId="{02535280-B92A-4A1F-80C8-5F8E9D3CDAF8}" destId="{3486584A-D74A-47B2-A273-7BB161F62910}" srcOrd="0" destOrd="0" presId="urn:microsoft.com/office/officeart/2005/8/layout/list1"/>
    <dgm:cxn modelId="{BD42AD2B-E3FD-4993-9BE7-B3E7F4873987}" srcId="{FA03FCE1-C058-4F2B-A7D5-EE2BC0BD7839}" destId="{F1C7EE01-DFA7-4143-BBB4-468B589C1560}" srcOrd="0" destOrd="0" parTransId="{77703B04-EAA4-4CA8-A785-C57F890976E0}" sibTransId="{515A247F-1B63-4C9B-9F44-03EFEFD635E8}"/>
    <dgm:cxn modelId="{7AE6B3F0-F16A-43BD-B1C3-70D35B1B603A}" type="presOf" srcId="{FA03FCE1-C058-4F2B-A7D5-EE2BC0BD7839}" destId="{2901926B-9324-43B1-ABD9-A5AAB8AB6464}" srcOrd="1" destOrd="0" presId="urn:microsoft.com/office/officeart/2005/8/layout/list1"/>
    <dgm:cxn modelId="{92BB5141-DB72-4B13-8CAB-3300E549A60F}" type="presOf" srcId="{4A9110CD-9D35-4F31-8C98-D0423CE61A1C}" destId="{4908DCD0-1127-4A80-B0F4-721AB953B165}" srcOrd="0" destOrd="0" presId="urn:microsoft.com/office/officeart/2005/8/layout/list1"/>
    <dgm:cxn modelId="{E942D380-27A5-4973-9016-46A90E69725C}" type="presParOf" srcId="{59CF4108-856F-4006-AA57-BFEF467BA34A}" destId="{DAE6B38E-B847-47AC-8AEF-92F72F352E55}" srcOrd="0" destOrd="0" presId="urn:microsoft.com/office/officeart/2005/8/layout/list1"/>
    <dgm:cxn modelId="{C5CF525D-F8AB-4E69-8C6B-B7E6254CB231}" type="presParOf" srcId="{DAE6B38E-B847-47AC-8AEF-92F72F352E55}" destId="{4908DCD0-1127-4A80-B0F4-721AB953B165}" srcOrd="0" destOrd="0" presId="urn:microsoft.com/office/officeart/2005/8/layout/list1"/>
    <dgm:cxn modelId="{FB0E0041-C833-46FA-9277-CEECC7E76858}" type="presParOf" srcId="{DAE6B38E-B847-47AC-8AEF-92F72F352E55}" destId="{307A60C6-AB20-439B-B5B9-F8496A7C04D2}" srcOrd="1" destOrd="0" presId="urn:microsoft.com/office/officeart/2005/8/layout/list1"/>
    <dgm:cxn modelId="{4123FFD3-CCC7-480A-B4BE-46040102DF8F}" type="presParOf" srcId="{59CF4108-856F-4006-AA57-BFEF467BA34A}" destId="{EBC609E6-AB70-451C-8000-E46FE8B1E55E}" srcOrd="1" destOrd="0" presId="urn:microsoft.com/office/officeart/2005/8/layout/list1"/>
    <dgm:cxn modelId="{389B23D5-E9DB-42D1-9902-75BFEDE8BBE2}" type="presParOf" srcId="{59CF4108-856F-4006-AA57-BFEF467BA34A}" destId="{3486584A-D74A-47B2-A273-7BB161F62910}" srcOrd="2" destOrd="0" presId="urn:microsoft.com/office/officeart/2005/8/layout/list1"/>
    <dgm:cxn modelId="{957AF3C8-32F2-4080-9ABD-807EB1C4EF4F}" type="presParOf" srcId="{59CF4108-856F-4006-AA57-BFEF467BA34A}" destId="{296808EA-FB47-4E5B-8258-B2E937E14FAC}" srcOrd="3" destOrd="0" presId="urn:microsoft.com/office/officeart/2005/8/layout/list1"/>
    <dgm:cxn modelId="{E791AB50-F9FD-4EE4-B1DD-DC36B7E51732}" type="presParOf" srcId="{59CF4108-856F-4006-AA57-BFEF467BA34A}" destId="{656FA2AD-B6F1-4A3C-8D03-E903DAE423A5}" srcOrd="4" destOrd="0" presId="urn:microsoft.com/office/officeart/2005/8/layout/list1"/>
    <dgm:cxn modelId="{8A682F6D-8C23-4B4A-8C5B-35CB2BAE7E99}" type="presParOf" srcId="{656FA2AD-B6F1-4A3C-8D03-E903DAE423A5}" destId="{D01663D1-8B97-486D-B8BB-0A376BD4FD44}" srcOrd="0" destOrd="0" presId="urn:microsoft.com/office/officeart/2005/8/layout/list1"/>
    <dgm:cxn modelId="{973371C4-C18F-4AE5-8E08-1ABB8218D12C}" type="presParOf" srcId="{656FA2AD-B6F1-4A3C-8D03-E903DAE423A5}" destId="{2901926B-9324-43B1-ABD9-A5AAB8AB6464}" srcOrd="1" destOrd="0" presId="urn:microsoft.com/office/officeart/2005/8/layout/list1"/>
    <dgm:cxn modelId="{7F347EC1-50D2-4B74-A105-52161FE6B9EB}" type="presParOf" srcId="{59CF4108-856F-4006-AA57-BFEF467BA34A}" destId="{FDAB0E30-13DD-4B90-88C3-70246AAA2162}" srcOrd="5" destOrd="0" presId="urn:microsoft.com/office/officeart/2005/8/layout/list1"/>
    <dgm:cxn modelId="{EA8C714E-075C-4560-8B06-51DD80C09F21}" type="presParOf" srcId="{59CF4108-856F-4006-AA57-BFEF467BA34A}" destId="{017EEF06-D067-494F-958A-0915B84CAA29}" srcOrd="6" destOrd="0" presId="urn:microsoft.com/office/officeart/2005/8/layout/list1"/>
    <dgm:cxn modelId="{9D85DDC8-FDD5-431E-A968-EF3C9E44ACB2}" type="presParOf" srcId="{59CF4108-856F-4006-AA57-BFEF467BA34A}" destId="{CF338B05-3399-4696-AC7D-16EBA6F01937}" srcOrd="7" destOrd="0" presId="urn:microsoft.com/office/officeart/2005/8/layout/list1"/>
    <dgm:cxn modelId="{603992DF-AF27-4194-85BB-C8407856564E}" type="presParOf" srcId="{59CF4108-856F-4006-AA57-BFEF467BA34A}" destId="{466E7594-C41D-4193-B7C8-430F76161749}" srcOrd="8" destOrd="0" presId="urn:microsoft.com/office/officeart/2005/8/layout/list1"/>
    <dgm:cxn modelId="{9D44C595-0626-465E-9101-681F4C207614}" type="presParOf" srcId="{466E7594-C41D-4193-B7C8-430F76161749}" destId="{4769E0EA-EA07-45FE-AA9E-C9ACD0E37ED3}" srcOrd="0" destOrd="0" presId="urn:microsoft.com/office/officeart/2005/8/layout/list1"/>
    <dgm:cxn modelId="{B6B64A83-5006-4C4F-994B-6C7F4F5B04CA}" type="presParOf" srcId="{466E7594-C41D-4193-B7C8-430F76161749}" destId="{2B2F83E8-63EC-4984-A98A-F12BD86A9B59}" srcOrd="1" destOrd="0" presId="urn:microsoft.com/office/officeart/2005/8/layout/list1"/>
    <dgm:cxn modelId="{48187C68-D4E8-4FF2-AF70-2F1186C20CA5}" type="presParOf" srcId="{59CF4108-856F-4006-AA57-BFEF467BA34A}" destId="{9B5A8B8A-9582-48C8-87F0-C1FB7229D918}" srcOrd="9" destOrd="0" presId="urn:microsoft.com/office/officeart/2005/8/layout/list1"/>
    <dgm:cxn modelId="{53EE37D2-F89B-4AF9-8B27-D2C318E30C3B}" type="presParOf" srcId="{59CF4108-856F-4006-AA57-BFEF467BA34A}" destId="{D58E196F-85EC-4775-B2FE-D6E7497D44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829B6E-DC50-42BD-8FA0-F7EB1A0A91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252218-A8DD-44A3-B572-44C51FA38BDA}">
      <dgm:prSet phldrT="[Text]"/>
      <dgm:spPr/>
      <dgm:t>
        <a:bodyPr/>
        <a:lstStyle/>
        <a:p>
          <a:r>
            <a:rPr lang="en-US" dirty="0"/>
            <a:t>South Dakota Opportunity Scholarship</a:t>
          </a:r>
        </a:p>
      </dgm:t>
    </dgm:pt>
    <dgm:pt modelId="{6B64A311-25E8-4125-87C3-D0F34EBE62B3}" type="parTrans" cxnId="{F01AC2F2-8384-47E2-AEFB-B9634CEFFDDA}">
      <dgm:prSet/>
      <dgm:spPr/>
      <dgm:t>
        <a:bodyPr/>
        <a:lstStyle/>
        <a:p>
          <a:endParaRPr lang="en-US"/>
        </a:p>
      </dgm:t>
    </dgm:pt>
    <dgm:pt modelId="{3581884C-BF43-4A9E-A677-66528580E392}" type="sibTrans" cxnId="{F01AC2F2-8384-47E2-AEFB-B9634CEFFDDA}">
      <dgm:prSet/>
      <dgm:spPr/>
      <dgm:t>
        <a:bodyPr/>
        <a:lstStyle/>
        <a:p>
          <a:endParaRPr lang="en-US"/>
        </a:p>
      </dgm:t>
    </dgm:pt>
    <dgm:pt modelId="{29CC5B38-E910-46EA-84B4-A493C256CC3F}">
      <dgm:prSet phldrT="[Text]"/>
      <dgm:spPr/>
      <dgm:t>
        <a:bodyPr/>
        <a:lstStyle/>
        <a:p>
          <a:r>
            <a:rPr lang="en-US" dirty="0"/>
            <a:t>Attend postsecondary school in SD</a:t>
          </a:r>
        </a:p>
      </dgm:t>
    </dgm:pt>
    <dgm:pt modelId="{BA993725-EDAC-400E-BA2B-A92002C54DF2}" type="parTrans" cxnId="{4F616585-E7BB-418E-B82D-BEC47783F7C9}">
      <dgm:prSet/>
      <dgm:spPr/>
      <dgm:t>
        <a:bodyPr/>
        <a:lstStyle/>
        <a:p>
          <a:endParaRPr lang="en-US"/>
        </a:p>
      </dgm:t>
    </dgm:pt>
    <dgm:pt modelId="{D2E62E72-E522-4121-80A4-A532F761C989}" type="sibTrans" cxnId="{4F616585-E7BB-418E-B82D-BEC47783F7C9}">
      <dgm:prSet/>
      <dgm:spPr/>
      <dgm:t>
        <a:bodyPr/>
        <a:lstStyle/>
        <a:p>
          <a:endParaRPr lang="en-US"/>
        </a:p>
      </dgm:t>
    </dgm:pt>
    <dgm:pt modelId="{AF49AFC4-FCB9-4F5E-A49B-8140060D12EC}">
      <dgm:prSet phldrT="[Text]"/>
      <dgm:spPr/>
      <dgm:t>
        <a:bodyPr/>
        <a:lstStyle/>
        <a:p>
          <a:r>
            <a:rPr lang="en-US" dirty="0"/>
            <a:t>Dakota Corps Scholarship</a:t>
          </a:r>
        </a:p>
      </dgm:t>
    </dgm:pt>
    <dgm:pt modelId="{4989A66B-D907-48CD-9CC4-63C7D30A90EB}" type="parTrans" cxnId="{3F1A051E-F874-419C-8B1C-D06760E6682A}">
      <dgm:prSet/>
      <dgm:spPr/>
      <dgm:t>
        <a:bodyPr/>
        <a:lstStyle/>
        <a:p>
          <a:endParaRPr lang="en-US"/>
        </a:p>
      </dgm:t>
    </dgm:pt>
    <dgm:pt modelId="{4CF1A573-D41D-4BB5-A252-669EB4757738}" type="sibTrans" cxnId="{3F1A051E-F874-419C-8B1C-D06760E6682A}">
      <dgm:prSet/>
      <dgm:spPr/>
      <dgm:t>
        <a:bodyPr/>
        <a:lstStyle/>
        <a:p>
          <a:endParaRPr lang="en-US"/>
        </a:p>
      </dgm:t>
    </dgm:pt>
    <dgm:pt modelId="{B9D4CEB7-8E24-4F05-85E3-78A66ABD8988}">
      <dgm:prSet phldrT="[Text]"/>
      <dgm:spPr/>
      <dgm:t>
        <a:bodyPr/>
        <a:lstStyle/>
        <a:p>
          <a:pPr algn="l"/>
          <a:r>
            <a:rPr lang="en-US" dirty="0"/>
            <a:t>Full tuition and applicable fees at participating SD schools</a:t>
          </a:r>
        </a:p>
      </dgm:t>
    </dgm:pt>
    <dgm:pt modelId="{B9268DCF-73E6-451B-B5C7-A422ADAA4383}" type="parTrans" cxnId="{50E54B58-178E-462F-833D-2C1F8815B7A0}">
      <dgm:prSet/>
      <dgm:spPr/>
      <dgm:t>
        <a:bodyPr/>
        <a:lstStyle/>
        <a:p>
          <a:endParaRPr lang="en-US"/>
        </a:p>
      </dgm:t>
    </dgm:pt>
    <dgm:pt modelId="{1E70AF7E-F972-4C57-9E03-71DDE6E9BE7A}" type="sibTrans" cxnId="{50E54B58-178E-462F-833D-2C1F8815B7A0}">
      <dgm:prSet/>
      <dgm:spPr/>
      <dgm:t>
        <a:bodyPr/>
        <a:lstStyle/>
        <a:p>
          <a:endParaRPr lang="en-US"/>
        </a:p>
      </dgm:t>
    </dgm:pt>
    <dgm:pt modelId="{04E2AC07-3B0C-4EB2-B107-1C19FFAA67F1}">
      <dgm:prSet phldrT="[Text]"/>
      <dgm:spPr/>
      <dgm:t>
        <a:bodyPr/>
        <a:lstStyle/>
        <a:p>
          <a:r>
            <a:rPr lang="en-US" dirty="0"/>
            <a:t>$</a:t>
          </a:r>
          <a:r>
            <a:rPr lang="en-US" dirty="0" smtClean="0"/>
            <a:t>1,300 </a:t>
          </a:r>
          <a:r>
            <a:rPr lang="en-US" dirty="0"/>
            <a:t>for 3 years and $</a:t>
          </a:r>
          <a:r>
            <a:rPr lang="en-US" dirty="0" smtClean="0"/>
            <a:t>2,600 </a:t>
          </a:r>
          <a:r>
            <a:rPr lang="en-US" dirty="0"/>
            <a:t>for final year</a:t>
          </a:r>
        </a:p>
      </dgm:t>
    </dgm:pt>
    <dgm:pt modelId="{FEC8908E-B3B7-4CD2-8B53-FA62315117F0}" type="parTrans" cxnId="{D06D8E52-15E7-457B-A32F-D1349477075C}">
      <dgm:prSet/>
      <dgm:spPr/>
      <dgm:t>
        <a:bodyPr/>
        <a:lstStyle/>
        <a:p>
          <a:endParaRPr lang="en-US"/>
        </a:p>
      </dgm:t>
    </dgm:pt>
    <dgm:pt modelId="{78858A36-309F-4094-B30F-A0B97C8C676D}" type="sibTrans" cxnId="{D06D8E52-15E7-457B-A32F-D1349477075C}">
      <dgm:prSet/>
      <dgm:spPr/>
      <dgm:t>
        <a:bodyPr/>
        <a:lstStyle/>
        <a:p>
          <a:endParaRPr lang="en-US"/>
        </a:p>
      </dgm:t>
    </dgm:pt>
    <dgm:pt modelId="{DA14D009-CF01-4241-A94A-A7D2FDE2D440}">
      <dgm:prSet phldrT="[Text]"/>
      <dgm:spPr/>
      <dgm:t>
        <a:bodyPr/>
        <a:lstStyle/>
        <a:p>
          <a:r>
            <a:rPr lang="en-US" dirty="0"/>
            <a:t>Must be SD resident</a:t>
          </a:r>
        </a:p>
      </dgm:t>
    </dgm:pt>
    <dgm:pt modelId="{5811CEB1-966A-4CA4-A231-07DCB7CE1E22}" type="parTrans" cxnId="{D031B660-8A99-45A7-80DC-31F57A702B7E}">
      <dgm:prSet/>
      <dgm:spPr/>
      <dgm:t>
        <a:bodyPr/>
        <a:lstStyle/>
        <a:p>
          <a:endParaRPr lang="en-US"/>
        </a:p>
      </dgm:t>
    </dgm:pt>
    <dgm:pt modelId="{7195B6E6-87CC-4228-AB16-FFE9D1837EF1}" type="sibTrans" cxnId="{D031B660-8A99-45A7-80DC-31F57A702B7E}">
      <dgm:prSet/>
      <dgm:spPr/>
      <dgm:t>
        <a:bodyPr/>
        <a:lstStyle/>
        <a:p>
          <a:endParaRPr lang="en-US"/>
        </a:p>
      </dgm:t>
    </dgm:pt>
    <dgm:pt modelId="{14B24E4C-F74C-4007-BC5A-B3A21BAF6690}">
      <dgm:prSet phldrT="[Text]"/>
      <dgm:spPr/>
      <dgm:t>
        <a:bodyPr/>
        <a:lstStyle/>
        <a:p>
          <a:r>
            <a:rPr lang="en-US" dirty="0"/>
            <a:t>Eligibility requirements include minimum GPA,  minimum ACT scores, curriculum requirements, etc.</a:t>
          </a:r>
        </a:p>
      </dgm:t>
    </dgm:pt>
    <dgm:pt modelId="{2762F9DA-27B2-4C80-BEED-83E1C9D9524F}" type="parTrans" cxnId="{8C569577-90E1-497D-B203-03740084106B}">
      <dgm:prSet/>
      <dgm:spPr/>
      <dgm:t>
        <a:bodyPr/>
        <a:lstStyle/>
        <a:p>
          <a:endParaRPr lang="en-US"/>
        </a:p>
      </dgm:t>
    </dgm:pt>
    <dgm:pt modelId="{E33D95FD-5A19-4441-8494-042385B4BFE5}" type="sibTrans" cxnId="{8C569577-90E1-497D-B203-03740084106B}">
      <dgm:prSet/>
      <dgm:spPr/>
      <dgm:t>
        <a:bodyPr/>
        <a:lstStyle/>
        <a:p>
          <a:endParaRPr lang="en-US"/>
        </a:p>
      </dgm:t>
    </dgm:pt>
    <dgm:pt modelId="{53F991DC-6943-4411-839C-30275F979BDC}">
      <dgm:prSet phldrT="[Text]"/>
      <dgm:spPr/>
      <dgm:t>
        <a:bodyPr/>
        <a:lstStyle/>
        <a:p>
          <a:r>
            <a:rPr lang="en-US" dirty="0"/>
            <a:t>Apply at </a:t>
          </a:r>
          <a:r>
            <a:rPr lang="en-US" dirty="0" smtClean="0">
              <a:hlinkClick xmlns:r="http://schemas.openxmlformats.org/officeDocument/2006/relationships" r:id="rId1"/>
            </a:rPr>
            <a:t>https://sdos.sdbor.edu/</a:t>
          </a:r>
          <a:r>
            <a:rPr lang="en-US" dirty="0" smtClean="0"/>
            <a:t> </a:t>
          </a:r>
          <a:r>
            <a:rPr lang="en-US" dirty="0"/>
            <a:t>by Sept. 1</a:t>
          </a:r>
        </a:p>
      </dgm:t>
    </dgm:pt>
    <dgm:pt modelId="{AB99B235-A05D-428E-A0F7-C84BDCFB0A7F}" type="parTrans" cxnId="{44607399-99BF-43BB-8812-E00BF5735281}">
      <dgm:prSet/>
      <dgm:spPr/>
      <dgm:t>
        <a:bodyPr/>
        <a:lstStyle/>
        <a:p>
          <a:endParaRPr lang="en-US"/>
        </a:p>
      </dgm:t>
    </dgm:pt>
    <dgm:pt modelId="{09E1ECE8-60CD-47B7-B196-B8C32CED5B5A}" type="sibTrans" cxnId="{44607399-99BF-43BB-8812-E00BF5735281}">
      <dgm:prSet/>
      <dgm:spPr/>
      <dgm:t>
        <a:bodyPr/>
        <a:lstStyle/>
        <a:p>
          <a:endParaRPr lang="en-US"/>
        </a:p>
      </dgm:t>
    </dgm:pt>
    <dgm:pt modelId="{116EA01C-E233-49AF-9E12-617E58D5FA84}">
      <dgm:prSet phldrT="[Text]"/>
      <dgm:spPr/>
      <dgm:t>
        <a:bodyPr/>
        <a:lstStyle/>
        <a:p>
          <a:pPr algn="l"/>
          <a:r>
            <a:rPr lang="en-US" dirty="0"/>
            <a:t>Requirements includes </a:t>
          </a:r>
          <a:r>
            <a:rPr lang="en-US" dirty="0" smtClean="0"/>
            <a:t>minimum grades </a:t>
          </a:r>
          <a:r>
            <a:rPr lang="en-US" dirty="0"/>
            <a:t>and agreement to stay in state for work in specific areas</a:t>
          </a:r>
        </a:p>
      </dgm:t>
    </dgm:pt>
    <dgm:pt modelId="{EF76D0B6-2F75-4DC1-B66D-0648B8BD1E3F}" type="parTrans" cxnId="{AE2726C1-3B05-4D84-B969-075CA219DC49}">
      <dgm:prSet/>
      <dgm:spPr/>
      <dgm:t>
        <a:bodyPr/>
        <a:lstStyle/>
        <a:p>
          <a:endParaRPr lang="en-US"/>
        </a:p>
      </dgm:t>
    </dgm:pt>
    <dgm:pt modelId="{5A5D7A28-2E0E-4144-9032-8C32C2E843BD}" type="sibTrans" cxnId="{AE2726C1-3B05-4D84-B969-075CA219DC49}">
      <dgm:prSet/>
      <dgm:spPr/>
      <dgm:t>
        <a:bodyPr/>
        <a:lstStyle/>
        <a:p>
          <a:endParaRPr lang="en-US"/>
        </a:p>
      </dgm:t>
    </dgm:pt>
    <dgm:pt modelId="{656DF8E5-277B-453D-AC14-C63970621061}">
      <dgm:prSet phldrT="[Text]"/>
      <dgm:spPr/>
      <dgm:t>
        <a:bodyPr/>
        <a:lstStyle/>
        <a:p>
          <a:pPr algn="l"/>
          <a:r>
            <a:rPr lang="en-US" dirty="0"/>
            <a:t>Apply at </a:t>
          </a:r>
          <a:r>
            <a:rPr lang="en-US" dirty="0" smtClean="0">
              <a:hlinkClick xmlns:r="http://schemas.openxmlformats.org/officeDocument/2006/relationships" r:id="rId2"/>
            </a:rPr>
            <a:t>https://www.sdbor.edu/dakotacorps/Pages/welcome.aspx</a:t>
          </a:r>
          <a:r>
            <a:rPr lang="en-US" dirty="0" smtClean="0"/>
            <a:t> by </a:t>
          </a:r>
          <a:r>
            <a:rPr lang="en-US" dirty="0"/>
            <a:t>Feb. 1</a:t>
          </a:r>
          <a:r>
            <a:rPr lang="en-US" dirty="0" smtClean="0"/>
            <a:t>.</a:t>
          </a:r>
          <a:br>
            <a:rPr lang="en-US" dirty="0" smtClean="0"/>
          </a:br>
          <a:r>
            <a:rPr lang="en-US" dirty="0" smtClean="0"/>
            <a:t/>
          </a:r>
          <a:br>
            <a:rPr lang="en-US" dirty="0" smtClean="0"/>
          </a:br>
          <a:r>
            <a:rPr lang="en-US" dirty="0" smtClean="0"/>
            <a:t>*Programs may change – check websites for the latest information</a:t>
          </a:r>
          <a:endParaRPr lang="en-US" dirty="0"/>
        </a:p>
      </dgm:t>
    </dgm:pt>
    <dgm:pt modelId="{AC9A1922-FF9A-45C6-A947-06C2CCCC9A88}" type="parTrans" cxnId="{177C1AA8-A4DE-4BD4-AD1C-F621EC260979}">
      <dgm:prSet/>
      <dgm:spPr/>
      <dgm:t>
        <a:bodyPr/>
        <a:lstStyle/>
        <a:p>
          <a:endParaRPr lang="en-US"/>
        </a:p>
      </dgm:t>
    </dgm:pt>
    <dgm:pt modelId="{C5E9C8A5-40F6-4169-AA5C-25F69776CC70}" type="sibTrans" cxnId="{177C1AA8-A4DE-4BD4-AD1C-F621EC260979}">
      <dgm:prSet/>
      <dgm:spPr/>
      <dgm:t>
        <a:bodyPr/>
        <a:lstStyle/>
        <a:p>
          <a:endParaRPr lang="en-US"/>
        </a:p>
      </dgm:t>
    </dgm:pt>
    <dgm:pt modelId="{D6E92E9D-2454-4900-AEFF-ACB99CB95A29}" type="pres">
      <dgm:prSet presAssocID="{83829B6E-DC50-42BD-8FA0-F7EB1A0A91E1}" presName="linear" presStyleCnt="0">
        <dgm:presLayoutVars>
          <dgm:animLvl val="lvl"/>
          <dgm:resizeHandles val="exact"/>
        </dgm:presLayoutVars>
      </dgm:prSet>
      <dgm:spPr/>
      <dgm:t>
        <a:bodyPr/>
        <a:lstStyle/>
        <a:p>
          <a:endParaRPr lang="en-US"/>
        </a:p>
      </dgm:t>
    </dgm:pt>
    <dgm:pt modelId="{0FE04F41-9505-4A0C-938E-A29C158C0488}" type="pres">
      <dgm:prSet presAssocID="{64252218-A8DD-44A3-B572-44C51FA38BDA}" presName="parentText" presStyleLbl="node1" presStyleIdx="0" presStyleCnt="2">
        <dgm:presLayoutVars>
          <dgm:chMax val="0"/>
          <dgm:bulletEnabled val="1"/>
        </dgm:presLayoutVars>
      </dgm:prSet>
      <dgm:spPr/>
      <dgm:t>
        <a:bodyPr/>
        <a:lstStyle/>
        <a:p>
          <a:endParaRPr lang="en-US"/>
        </a:p>
      </dgm:t>
    </dgm:pt>
    <dgm:pt modelId="{E5B265EE-74C4-4182-A3DC-90D85749AB21}" type="pres">
      <dgm:prSet presAssocID="{64252218-A8DD-44A3-B572-44C51FA38BDA}" presName="childText" presStyleLbl="revTx" presStyleIdx="0" presStyleCnt="2">
        <dgm:presLayoutVars>
          <dgm:bulletEnabled val="1"/>
        </dgm:presLayoutVars>
      </dgm:prSet>
      <dgm:spPr/>
      <dgm:t>
        <a:bodyPr/>
        <a:lstStyle/>
        <a:p>
          <a:endParaRPr lang="en-US"/>
        </a:p>
      </dgm:t>
    </dgm:pt>
    <dgm:pt modelId="{84311A33-EC38-4C24-90CA-54EC772CFFF1}" type="pres">
      <dgm:prSet presAssocID="{AF49AFC4-FCB9-4F5E-A49B-8140060D12EC}" presName="parentText" presStyleLbl="node1" presStyleIdx="1" presStyleCnt="2">
        <dgm:presLayoutVars>
          <dgm:chMax val="0"/>
          <dgm:bulletEnabled val="1"/>
        </dgm:presLayoutVars>
      </dgm:prSet>
      <dgm:spPr/>
      <dgm:t>
        <a:bodyPr/>
        <a:lstStyle/>
        <a:p>
          <a:endParaRPr lang="en-US"/>
        </a:p>
      </dgm:t>
    </dgm:pt>
    <dgm:pt modelId="{D7A04F4C-DE99-4C67-91E4-D2A702E858C5}" type="pres">
      <dgm:prSet presAssocID="{AF49AFC4-FCB9-4F5E-A49B-8140060D12EC}" presName="childText" presStyleLbl="revTx" presStyleIdx="1" presStyleCnt="2">
        <dgm:presLayoutVars>
          <dgm:bulletEnabled val="1"/>
        </dgm:presLayoutVars>
      </dgm:prSet>
      <dgm:spPr/>
      <dgm:t>
        <a:bodyPr/>
        <a:lstStyle/>
        <a:p>
          <a:endParaRPr lang="en-US"/>
        </a:p>
      </dgm:t>
    </dgm:pt>
  </dgm:ptLst>
  <dgm:cxnLst>
    <dgm:cxn modelId="{E9EF0DA1-6EA9-49AA-81EC-C719115D487D}" type="presOf" srcId="{656DF8E5-277B-453D-AC14-C63970621061}" destId="{D7A04F4C-DE99-4C67-91E4-D2A702E858C5}" srcOrd="0" destOrd="2" presId="urn:microsoft.com/office/officeart/2005/8/layout/vList2"/>
    <dgm:cxn modelId="{E9EDAB0D-7988-49C4-AFF9-59CB0130C73A}" type="presOf" srcId="{29CC5B38-E910-46EA-84B4-A493C256CC3F}" destId="{E5B265EE-74C4-4182-A3DC-90D85749AB21}" srcOrd="0" destOrd="0" presId="urn:microsoft.com/office/officeart/2005/8/layout/vList2"/>
    <dgm:cxn modelId="{4515FCCC-AEC4-424C-8CF9-9E6BDA18936E}" type="presOf" srcId="{14B24E4C-F74C-4007-BC5A-B3A21BAF6690}" destId="{E5B265EE-74C4-4182-A3DC-90D85749AB21}" srcOrd="0" destOrd="3" presId="urn:microsoft.com/office/officeart/2005/8/layout/vList2"/>
    <dgm:cxn modelId="{3F1A051E-F874-419C-8B1C-D06760E6682A}" srcId="{83829B6E-DC50-42BD-8FA0-F7EB1A0A91E1}" destId="{AF49AFC4-FCB9-4F5E-A49B-8140060D12EC}" srcOrd="1" destOrd="0" parTransId="{4989A66B-D907-48CD-9CC4-63C7D30A90EB}" sibTransId="{4CF1A573-D41D-4BB5-A252-669EB4757738}"/>
    <dgm:cxn modelId="{7BF1ADA1-CA0E-43BC-B20A-1F1C7D242610}" type="presOf" srcId="{AF49AFC4-FCB9-4F5E-A49B-8140060D12EC}" destId="{84311A33-EC38-4C24-90CA-54EC772CFFF1}" srcOrd="0" destOrd="0" presId="urn:microsoft.com/office/officeart/2005/8/layout/vList2"/>
    <dgm:cxn modelId="{73E5968E-18DB-48D7-956A-016A0BABB707}" type="presOf" srcId="{83829B6E-DC50-42BD-8FA0-F7EB1A0A91E1}" destId="{D6E92E9D-2454-4900-AEFF-ACB99CB95A29}" srcOrd="0" destOrd="0" presId="urn:microsoft.com/office/officeart/2005/8/layout/vList2"/>
    <dgm:cxn modelId="{4B27693E-30E8-4FAD-9BD8-130F3D527F8A}" type="presOf" srcId="{64252218-A8DD-44A3-B572-44C51FA38BDA}" destId="{0FE04F41-9505-4A0C-938E-A29C158C0488}" srcOrd="0" destOrd="0" presId="urn:microsoft.com/office/officeart/2005/8/layout/vList2"/>
    <dgm:cxn modelId="{AFFAACC4-B5F9-481D-9E8F-E0CD91833B71}" type="presOf" srcId="{116EA01C-E233-49AF-9E12-617E58D5FA84}" destId="{D7A04F4C-DE99-4C67-91E4-D2A702E858C5}" srcOrd="0" destOrd="1" presId="urn:microsoft.com/office/officeart/2005/8/layout/vList2"/>
    <dgm:cxn modelId="{A6586D58-A4C2-4A91-9534-2E7BF171639F}" type="presOf" srcId="{04E2AC07-3B0C-4EB2-B107-1C19FFAA67F1}" destId="{E5B265EE-74C4-4182-A3DC-90D85749AB21}" srcOrd="0" destOrd="1" presId="urn:microsoft.com/office/officeart/2005/8/layout/vList2"/>
    <dgm:cxn modelId="{F01AC2F2-8384-47E2-AEFB-B9634CEFFDDA}" srcId="{83829B6E-DC50-42BD-8FA0-F7EB1A0A91E1}" destId="{64252218-A8DD-44A3-B572-44C51FA38BDA}" srcOrd="0" destOrd="0" parTransId="{6B64A311-25E8-4125-87C3-D0F34EBE62B3}" sibTransId="{3581884C-BF43-4A9E-A677-66528580E392}"/>
    <dgm:cxn modelId="{44607399-99BF-43BB-8812-E00BF5735281}" srcId="{64252218-A8DD-44A3-B572-44C51FA38BDA}" destId="{53F991DC-6943-4411-839C-30275F979BDC}" srcOrd="4" destOrd="0" parTransId="{AB99B235-A05D-428E-A0F7-C84BDCFB0A7F}" sibTransId="{09E1ECE8-60CD-47B7-B196-B8C32CED5B5A}"/>
    <dgm:cxn modelId="{434C94A3-B561-44AB-A17F-E9C45E4827D6}" type="presOf" srcId="{53F991DC-6943-4411-839C-30275F979BDC}" destId="{E5B265EE-74C4-4182-A3DC-90D85749AB21}" srcOrd="0" destOrd="4" presId="urn:microsoft.com/office/officeart/2005/8/layout/vList2"/>
    <dgm:cxn modelId="{D031B660-8A99-45A7-80DC-31F57A702B7E}" srcId="{64252218-A8DD-44A3-B572-44C51FA38BDA}" destId="{DA14D009-CF01-4241-A94A-A7D2FDE2D440}" srcOrd="2" destOrd="0" parTransId="{5811CEB1-966A-4CA4-A231-07DCB7CE1E22}" sibTransId="{7195B6E6-87CC-4228-AB16-FFE9D1837EF1}"/>
    <dgm:cxn modelId="{4F616585-E7BB-418E-B82D-BEC47783F7C9}" srcId="{64252218-A8DD-44A3-B572-44C51FA38BDA}" destId="{29CC5B38-E910-46EA-84B4-A493C256CC3F}" srcOrd="0" destOrd="0" parTransId="{BA993725-EDAC-400E-BA2B-A92002C54DF2}" sibTransId="{D2E62E72-E522-4121-80A4-A532F761C989}"/>
    <dgm:cxn modelId="{D06D8E52-15E7-457B-A32F-D1349477075C}" srcId="{64252218-A8DD-44A3-B572-44C51FA38BDA}" destId="{04E2AC07-3B0C-4EB2-B107-1C19FFAA67F1}" srcOrd="1" destOrd="0" parTransId="{FEC8908E-B3B7-4CD2-8B53-FA62315117F0}" sibTransId="{78858A36-309F-4094-B30F-A0B97C8C676D}"/>
    <dgm:cxn modelId="{8C569577-90E1-497D-B203-03740084106B}" srcId="{64252218-A8DD-44A3-B572-44C51FA38BDA}" destId="{14B24E4C-F74C-4007-BC5A-B3A21BAF6690}" srcOrd="3" destOrd="0" parTransId="{2762F9DA-27B2-4C80-BEED-83E1C9D9524F}" sibTransId="{E33D95FD-5A19-4441-8494-042385B4BFE5}"/>
    <dgm:cxn modelId="{3E0D0DCD-2503-4764-8B7F-0749A40A0BF2}" type="presOf" srcId="{DA14D009-CF01-4241-A94A-A7D2FDE2D440}" destId="{E5B265EE-74C4-4182-A3DC-90D85749AB21}" srcOrd="0" destOrd="2" presId="urn:microsoft.com/office/officeart/2005/8/layout/vList2"/>
    <dgm:cxn modelId="{AA582833-9496-4F2D-9100-E485AD58517A}" type="presOf" srcId="{B9D4CEB7-8E24-4F05-85E3-78A66ABD8988}" destId="{D7A04F4C-DE99-4C67-91E4-D2A702E858C5}" srcOrd="0" destOrd="0" presId="urn:microsoft.com/office/officeart/2005/8/layout/vList2"/>
    <dgm:cxn modelId="{177C1AA8-A4DE-4BD4-AD1C-F621EC260979}" srcId="{AF49AFC4-FCB9-4F5E-A49B-8140060D12EC}" destId="{656DF8E5-277B-453D-AC14-C63970621061}" srcOrd="2" destOrd="0" parTransId="{AC9A1922-FF9A-45C6-A947-06C2CCCC9A88}" sibTransId="{C5E9C8A5-40F6-4169-AA5C-25F69776CC70}"/>
    <dgm:cxn modelId="{50E54B58-178E-462F-833D-2C1F8815B7A0}" srcId="{AF49AFC4-FCB9-4F5E-A49B-8140060D12EC}" destId="{B9D4CEB7-8E24-4F05-85E3-78A66ABD8988}" srcOrd="0" destOrd="0" parTransId="{B9268DCF-73E6-451B-B5C7-A422ADAA4383}" sibTransId="{1E70AF7E-F972-4C57-9E03-71DDE6E9BE7A}"/>
    <dgm:cxn modelId="{AE2726C1-3B05-4D84-B969-075CA219DC49}" srcId="{AF49AFC4-FCB9-4F5E-A49B-8140060D12EC}" destId="{116EA01C-E233-49AF-9E12-617E58D5FA84}" srcOrd="1" destOrd="0" parTransId="{EF76D0B6-2F75-4DC1-B66D-0648B8BD1E3F}" sibTransId="{5A5D7A28-2E0E-4144-9032-8C32C2E843BD}"/>
    <dgm:cxn modelId="{D25F2732-735F-4259-9BAD-7B32A6305089}" type="presParOf" srcId="{D6E92E9D-2454-4900-AEFF-ACB99CB95A29}" destId="{0FE04F41-9505-4A0C-938E-A29C158C0488}" srcOrd="0" destOrd="0" presId="urn:microsoft.com/office/officeart/2005/8/layout/vList2"/>
    <dgm:cxn modelId="{0909C9F1-95EB-4557-B533-6ADE97824500}" type="presParOf" srcId="{D6E92E9D-2454-4900-AEFF-ACB99CB95A29}" destId="{E5B265EE-74C4-4182-A3DC-90D85749AB21}" srcOrd="1" destOrd="0" presId="urn:microsoft.com/office/officeart/2005/8/layout/vList2"/>
    <dgm:cxn modelId="{484B9FC2-A4CA-44EB-8022-A7B71BAEB661}" type="presParOf" srcId="{D6E92E9D-2454-4900-AEFF-ACB99CB95A29}" destId="{84311A33-EC38-4C24-90CA-54EC772CFFF1}" srcOrd="2" destOrd="0" presId="urn:microsoft.com/office/officeart/2005/8/layout/vList2"/>
    <dgm:cxn modelId="{C3D83F48-ADDA-48D0-8AB8-799AED2BC23A}" type="presParOf" srcId="{D6E92E9D-2454-4900-AEFF-ACB99CB95A29}" destId="{D7A04F4C-DE99-4C67-91E4-D2A702E858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829B6E-DC50-42BD-8FA0-F7EB1A0A91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252218-A8DD-44A3-B572-44C51FA38BDA}">
      <dgm:prSet phldrT="[Text]"/>
      <dgm:spPr/>
      <dgm:t>
        <a:bodyPr/>
        <a:lstStyle/>
        <a:p>
          <a:r>
            <a:rPr lang="en-US" dirty="0"/>
            <a:t>Jump Start Scholarship</a:t>
          </a:r>
        </a:p>
      </dgm:t>
    </dgm:pt>
    <dgm:pt modelId="{6B64A311-25E8-4125-87C3-D0F34EBE62B3}" type="parTrans" cxnId="{F01AC2F2-8384-47E2-AEFB-B9634CEFFDDA}">
      <dgm:prSet/>
      <dgm:spPr/>
      <dgm:t>
        <a:bodyPr/>
        <a:lstStyle/>
        <a:p>
          <a:endParaRPr lang="en-US"/>
        </a:p>
      </dgm:t>
    </dgm:pt>
    <dgm:pt modelId="{3581884C-BF43-4A9E-A677-66528580E392}" type="sibTrans" cxnId="{F01AC2F2-8384-47E2-AEFB-B9634CEFFDDA}">
      <dgm:prSet/>
      <dgm:spPr/>
      <dgm:t>
        <a:bodyPr/>
        <a:lstStyle/>
        <a:p>
          <a:endParaRPr lang="en-US"/>
        </a:p>
      </dgm:t>
    </dgm:pt>
    <dgm:pt modelId="{29CC5B38-E910-46EA-84B4-A493C256CC3F}">
      <dgm:prSet phldrT="[Text]"/>
      <dgm:spPr/>
      <dgm:t>
        <a:bodyPr/>
        <a:lstStyle/>
        <a:p>
          <a:r>
            <a:rPr lang="en-US" dirty="0"/>
            <a:t>Students who graduate from a SD public high school in 3 years or less</a:t>
          </a:r>
        </a:p>
      </dgm:t>
    </dgm:pt>
    <dgm:pt modelId="{BA993725-EDAC-400E-BA2B-A92002C54DF2}" type="parTrans" cxnId="{4F616585-E7BB-418E-B82D-BEC47783F7C9}">
      <dgm:prSet/>
      <dgm:spPr/>
      <dgm:t>
        <a:bodyPr/>
        <a:lstStyle/>
        <a:p>
          <a:endParaRPr lang="en-US"/>
        </a:p>
      </dgm:t>
    </dgm:pt>
    <dgm:pt modelId="{D2E62E72-E522-4121-80A4-A532F761C989}" type="sibTrans" cxnId="{4F616585-E7BB-418E-B82D-BEC47783F7C9}">
      <dgm:prSet/>
      <dgm:spPr/>
      <dgm:t>
        <a:bodyPr/>
        <a:lstStyle/>
        <a:p>
          <a:endParaRPr lang="en-US"/>
        </a:p>
      </dgm:t>
    </dgm:pt>
    <dgm:pt modelId="{AF49AFC4-FCB9-4F5E-A49B-8140060D12EC}">
      <dgm:prSet phldrT="[Text]"/>
      <dgm:spPr/>
      <dgm:t>
        <a:bodyPr/>
        <a:lstStyle/>
        <a:p>
          <a:r>
            <a:rPr lang="en-US" dirty="0" smtClean="0"/>
            <a:t>South Dakota Needs Based Grant Program (SDNBGP)</a:t>
          </a:r>
          <a:endParaRPr lang="en-US" dirty="0"/>
        </a:p>
      </dgm:t>
    </dgm:pt>
    <dgm:pt modelId="{4989A66B-D907-48CD-9CC4-63C7D30A90EB}" type="parTrans" cxnId="{3F1A051E-F874-419C-8B1C-D06760E6682A}">
      <dgm:prSet/>
      <dgm:spPr/>
      <dgm:t>
        <a:bodyPr/>
        <a:lstStyle/>
        <a:p>
          <a:endParaRPr lang="en-US"/>
        </a:p>
      </dgm:t>
    </dgm:pt>
    <dgm:pt modelId="{4CF1A573-D41D-4BB5-A252-669EB4757738}" type="sibTrans" cxnId="{3F1A051E-F874-419C-8B1C-D06760E6682A}">
      <dgm:prSet/>
      <dgm:spPr/>
      <dgm:t>
        <a:bodyPr/>
        <a:lstStyle/>
        <a:p>
          <a:endParaRPr lang="en-US"/>
        </a:p>
      </dgm:t>
    </dgm:pt>
    <dgm:pt modelId="{B9D4CEB7-8E24-4F05-85E3-78A66ABD8988}">
      <dgm:prSet phldrT="[Text]"/>
      <dgm:spPr/>
      <dgm:t>
        <a:bodyPr/>
        <a:lstStyle/>
        <a:p>
          <a:pPr algn="l"/>
          <a:r>
            <a:rPr lang="en-US" dirty="0"/>
            <a:t>Resident of SD</a:t>
          </a:r>
        </a:p>
      </dgm:t>
    </dgm:pt>
    <dgm:pt modelId="{B9268DCF-73E6-451B-B5C7-A422ADAA4383}" type="parTrans" cxnId="{50E54B58-178E-462F-833D-2C1F8815B7A0}">
      <dgm:prSet/>
      <dgm:spPr/>
      <dgm:t>
        <a:bodyPr/>
        <a:lstStyle/>
        <a:p>
          <a:endParaRPr lang="en-US"/>
        </a:p>
      </dgm:t>
    </dgm:pt>
    <dgm:pt modelId="{1E70AF7E-F972-4C57-9E03-71DDE6E9BE7A}" type="sibTrans" cxnId="{50E54B58-178E-462F-833D-2C1F8815B7A0}">
      <dgm:prSet/>
      <dgm:spPr/>
      <dgm:t>
        <a:bodyPr/>
        <a:lstStyle/>
        <a:p>
          <a:endParaRPr lang="en-US"/>
        </a:p>
      </dgm:t>
    </dgm:pt>
    <dgm:pt modelId="{C28B220A-2D69-40E4-9AD5-B72052D269C1}">
      <dgm:prSet phldrT="[Text]"/>
      <dgm:spPr/>
      <dgm:t>
        <a:bodyPr/>
        <a:lstStyle/>
        <a:p>
          <a:r>
            <a:rPr lang="en-US" dirty="0"/>
            <a:t>Enroll is a accredited institution located in SD </a:t>
          </a:r>
          <a:r>
            <a:rPr lang="en-US" dirty="0" smtClean="0"/>
            <a:t>within </a:t>
          </a:r>
          <a:r>
            <a:rPr lang="en-US" dirty="0"/>
            <a:t>1 year of high school graduation. </a:t>
          </a:r>
        </a:p>
      </dgm:t>
    </dgm:pt>
    <dgm:pt modelId="{8B811759-DC01-4FC8-B585-824C8624C8BB}" type="parTrans" cxnId="{058C3A4B-BA8F-4EAE-9AAE-A1C900672FB5}">
      <dgm:prSet/>
      <dgm:spPr/>
      <dgm:t>
        <a:bodyPr/>
        <a:lstStyle/>
        <a:p>
          <a:endParaRPr lang="en-US"/>
        </a:p>
      </dgm:t>
    </dgm:pt>
    <dgm:pt modelId="{39D2E2C5-9664-4F68-8DC4-052B6E6A1A73}" type="sibTrans" cxnId="{058C3A4B-BA8F-4EAE-9AAE-A1C900672FB5}">
      <dgm:prSet/>
      <dgm:spPr/>
      <dgm:t>
        <a:bodyPr/>
        <a:lstStyle/>
        <a:p>
          <a:endParaRPr lang="en-US"/>
        </a:p>
      </dgm:t>
    </dgm:pt>
    <dgm:pt modelId="{CD5CE682-65F8-4B81-8650-4059714EABC4}">
      <dgm:prSet phldrT="[Text]"/>
      <dgm:spPr/>
      <dgm:t>
        <a:bodyPr/>
        <a:lstStyle/>
        <a:p>
          <a:r>
            <a:rPr lang="en-US" dirty="0"/>
            <a:t>For first year only and dollar amount varies</a:t>
          </a:r>
        </a:p>
      </dgm:t>
    </dgm:pt>
    <dgm:pt modelId="{BED943FA-67DC-4542-8071-8F45FEA1E201}" type="parTrans" cxnId="{7B6A18F9-9F9F-4EA2-8342-4D1EEC08E6B0}">
      <dgm:prSet/>
      <dgm:spPr/>
      <dgm:t>
        <a:bodyPr/>
        <a:lstStyle/>
        <a:p>
          <a:endParaRPr lang="en-US"/>
        </a:p>
      </dgm:t>
    </dgm:pt>
    <dgm:pt modelId="{E99674F2-E845-4F23-920E-DA58679895C5}" type="sibTrans" cxnId="{7B6A18F9-9F9F-4EA2-8342-4D1EEC08E6B0}">
      <dgm:prSet/>
      <dgm:spPr/>
      <dgm:t>
        <a:bodyPr/>
        <a:lstStyle/>
        <a:p>
          <a:endParaRPr lang="en-US"/>
        </a:p>
      </dgm:t>
    </dgm:pt>
    <dgm:pt modelId="{FEC477B3-FA7D-4FD0-BB76-7FDA320B1FDF}">
      <dgm:prSet phldrT="[Text]"/>
      <dgm:spPr/>
      <dgm:t>
        <a:bodyPr/>
        <a:lstStyle/>
        <a:p>
          <a:r>
            <a:rPr lang="en-US" dirty="0"/>
            <a:t>For SD residents</a:t>
          </a:r>
        </a:p>
      </dgm:t>
    </dgm:pt>
    <dgm:pt modelId="{63C60E62-C09A-4AFA-B8A9-565957DE2AD6}" type="parTrans" cxnId="{CF9F0986-B921-4FCD-99B9-743DB9EE35EC}">
      <dgm:prSet/>
      <dgm:spPr/>
      <dgm:t>
        <a:bodyPr/>
        <a:lstStyle/>
        <a:p>
          <a:endParaRPr lang="en-US"/>
        </a:p>
      </dgm:t>
    </dgm:pt>
    <dgm:pt modelId="{FBA6C780-65DD-4AC8-9C89-8BE1E915F5DB}" type="sibTrans" cxnId="{CF9F0986-B921-4FCD-99B9-743DB9EE35EC}">
      <dgm:prSet/>
      <dgm:spPr/>
      <dgm:t>
        <a:bodyPr/>
        <a:lstStyle/>
        <a:p>
          <a:endParaRPr lang="en-US"/>
        </a:p>
      </dgm:t>
    </dgm:pt>
    <dgm:pt modelId="{B877813D-6C18-496F-BD4F-D2B968316BDF}">
      <dgm:prSet phldrT="[Text]"/>
      <dgm:spPr/>
      <dgm:t>
        <a:bodyPr/>
        <a:lstStyle/>
        <a:p>
          <a:r>
            <a:rPr lang="en-US" dirty="0"/>
            <a:t>Apply at </a:t>
          </a:r>
          <a:r>
            <a:rPr lang="en-US" dirty="0" smtClean="0">
              <a:hlinkClick xmlns:r="http://schemas.openxmlformats.org/officeDocument/2006/relationships" r:id="rId1"/>
            </a:rPr>
            <a:t>https://www.sdbor.edu/student-information/Pages/Jump-Start-Scholarship.aspx</a:t>
          </a:r>
          <a:r>
            <a:rPr lang="en-US" dirty="0" smtClean="0"/>
            <a:t> </a:t>
          </a:r>
          <a:r>
            <a:rPr lang="en-US" dirty="0"/>
            <a:t>by Sept. 1</a:t>
          </a:r>
        </a:p>
      </dgm:t>
    </dgm:pt>
    <dgm:pt modelId="{991AC173-585E-48BA-A9C4-1A2DB4A665AC}" type="parTrans" cxnId="{23D980F5-D1A9-47AE-ABA8-D27EBBBC9B78}">
      <dgm:prSet/>
      <dgm:spPr/>
      <dgm:t>
        <a:bodyPr/>
        <a:lstStyle/>
        <a:p>
          <a:endParaRPr lang="en-US"/>
        </a:p>
      </dgm:t>
    </dgm:pt>
    <dgm:pt modelId="{EB31C622-DB3A-41DF-9EA5-7CCB1FAE5E41}" type="sibTrans" cxnId="{23D980F5-D1A9-47AE-ABA8-D27EBBBC9B78}">
      <dgm:prSet/>
      <dgm:spPr/>
      <dgm:t>
        <a:bodyPr/>
        <a:lstStyle/>
        <a:p>
          <a:endParaRPr lang="en-US"/>
        </a:p>
      </dgm:t>
    </dgm:pt>
    <dgm:pt modelId="{74A3A9EE-A28D-41A8-8FF1-4934EB0A01F3}">
      <dgm:prSet phldrT="[Text]"/>
      <dgm:spPr/>
      <dgm:t>
        <a:bodyPr/>
        <a:lstStyle/>
        <a:p>
          <a:pPr algn="l"/>
          <a:r>
            <a:rPr lang="en-US" dirty="0"/>
            <a:t>Enrolled at least part time in an eligible program</a:t>
          </a:r>
        </a:p>
      </dgm:t>
    </dgm:pt>
    <dgm:pt modelId="{F8DB94DC-5539-4E9E-90AB-2CF5A888D0B3}" type="parTrans" cxnId="{33D8AE15-BE32-4E0D-A690-0D3BC0CD2973}">
      <dgm:prSet/>
      <dgm:spPr/>
      <dgm:t>
        <a:bodyPr/>
        <a:lstStyle/>
        <a:p>
          <a:endParaRPr lang="en-US"/>
        </a:p>
      </dgm:t>
    </dgm:pt>
    <dgm:pt modelId="{2037C336-9289-49AE-8A03-8307BB5492A5}" type="sibTrans" cxnId="{33D8AE15-BE32-4E0D-A690-0D3BC0CD2973}">
      <dgm:prSet/>
      <dgm:spPr/>
      <dgm:t>
        <a:bodyPr/>
        <a:lstStyle/>
        <a:p>
          <a:endParaRPr lang="en-US"/>
        </a:p>
      </dgm:t>
    </dgm:pt>
    <dgm:pt modelId="{C1718410-B942-4ED1-8A46-16C8F8298498}">
      <dgm:prSet phldrT="[Text]"/>
      <dgm:spPr/>
      <dgm:t>
        <a:bodyPr/>
        <a:lstStyle/>
        <a:p>
          <a:pPr algn="l"/>
          <a:r>
            <a:rPr lang="en-US" dirty="0"/>
            <a:t>Grade requirement and completed </a:t>
          </a:r>
          <a:r>
            <a:rPr lang="en-US" dirty="0" smtClean="0"/>
            <a:t>FAFSA</a:t>
          </a:r>
          <a:endParaRPr lang="en-US" dirty="0"/>
        </a:p>
      </dgm:t>
    </dgm:pt>
    <dgm:pt modelId="{BA6813F5-23F2-49D2-A98C-08E3D5658541}" type="parTrans" cxnId="{18BA2860-67CF-4871-9824-FB2C7DB86846}">
      <dgm:prSet/>
      <dgm:spPr/>
      <dgm:t>
        <a:bodyPr/>
        <a:lstStyle/>
        <a:p>
          <a:endParaRPr lang="en-US"/>
        </a:p>
      </dgm:t>
    </dgm:pt>
    <dgm:pt modelId="{A651AAD4-A50A-4635-A25E-6F7FC7786A3B}" type="sibTrans" cxnId="{18BA2860-67CF-4871-9824-FB2C7DB86846}">
      <dgm:prSet/>
      <dgm:spPr/>
      <dgm:t>
        <a:bodyPr/>
        <a:lstStyle/>
        <a:p>
          <a:endParaRPr lang="en-US"/>
        </a:p>
      </dgm:t>
    </dgm:pt>
    <dgm:pt modelId="{F044EB64-64C0-465D-897B-0955FE9D90D9}">
      <dgm:prSet phldrT="[Text]"/>
      <dgm:spPr/>
      <dgm:t>
        <a:bodyPr/>
        <a:lstStyle/>
        <a:p>
          <a:pPr algn="r">
            <a:buNone/>
          </a:pPr>
          <a:r>
            <a:rPr lang="en-US" dirty="0"/>
            <a:t>*Programs may change – check websites for the latest information</a:t>
          </a:r>
        </a:p>
      </dgm:t>
    </dgm:pt>
    <dgm:pt modelId="{7FD7F140-7000-4684-BA46-1797ED25147B}" type="parTrans" cxnId="{110E5AD7-87AF-40F8-9744-445FBD7D3732}">
      <dgm:prSet/>
      <dgm:spPr/>
      <dgm:t>
        <a:bodyPr/>
        <a:lstStyle/>
        <a:p>
          <a:endParaRPr lang="en-US"/>
        </a:p>
      </dgm:t>
    </dgm:pt>
    <dgm:pt modelId="{BBCBA6A3-6B50-4604-A4DE-5F1370C7E06B}" type="sibTrans" cxnId="{110E5AD7-87AF-40F8-9744-445FBD7D3732}">
      <dgm:prSet/>
      <dgm:spPr/>
      <dgm:t>
        <a:bodyPr/>
        <a:lstStyle/>
        <a:p>
          <a:endParaRPr lang="en-US"/>
        </a:p>
      </dgm:t>
    </dgm:pt>
    <dgm:pt modelId="{D02EFA04-265A-4B31-AEFB-F8435C91032F}">
      <dgm:prSet phldrT="[Text]"/>
      <dgm:spPr/>
      <dgm:t>
        <a:bodyPr/>
        <a:lstStyle/>
        <a:p>
          <a:pPr algn="l"/>
          <a:r>
            <a:rPr lang="en-US" dirty="0" smtClean="0"/>
            <a:t>Information at </a:t>
          </a:r>
          <a:r>
            <a:rPr lang="en-US" dirty="0" smtClean="0">
              <a:hlinkClick xmlns:r="http://schemas.openxmlformats.org/officeDocument/2006/relationships" r:id="rId2"/>
            </a:rPr>
            <a:t>https://www.sdbor.edu/student-information/Pages/Need-Based-Scholarship.aspx</a:t>
          </a:r>
          <a:r>
            <a:rPr lang="en-US" dirty="0" smtClean="0"/>
            <a:t> </a:t>
          </a:r>
          <a:endParaRPr lang="en-US" dirty="0"/>
        </a:p>
      </dgm:t>
    </dgm:pt>
    <dgm:pt modelId="{D5E716B7-AAE1-4005-8669-C0EB99483512}" type="parTrans" cxnId="{E062938E-8E59-4779-8276-9C55DE5A21A4}">
      <dgm:prSet/>
      <dgm:spPr/>
      <dgm:t>
        <a:bodyPr/>
        <a:lstStyle/>
        <a:p>
          <a:endParaRPr lang="en-US"/>
        </a:p>
      </dgm:t>
    </dgm:pt>
    <dgm:pt modelId="{141C6E3E-7B74-48E7-8E55-9A3016997F81}" type="sibTrans" cxnId="{E062938E-8E59-4779-8276-9C55DE5A21A4}">
      <dgm:prSet/>
      <dgm:spPr/>
      <dgm:t>
        <a:bodyPr/>
        <a:lstStyle/>
        <a:p>
          <a:endParaRPr lang="en-US"/>
        </a:p>
      </dgm:t>
    </dgm:pt>
    <dgm:pt modelId="{D6E92E9D-2454-4900-AEFF-ACB99CB95A29}" type="pres">
      <dgm:prSet presAssocID="{83829B6E-DC50-42BD-8FA0-F7EB1A0A91E1}" presName="linear" presStyleCnt="0">
        <dgm:presLayoutVars>
          <dgm:animLvl val="lvl"/>
          <dgm:resizeHandles val="exact"/>
        </dgm:presLayoutVars>
      </dgm:prSet>
      <dgm:spPr/>
      <dgm:t>
        <a:bodyPr/>
        <a:lstStyle/>
        <a:p>
          <a:endParaRPr lang="en-US"/>
        </a:p>
      </dgm:t>
    </dgm:pt>
    <dgm:pt modelId="{0FE04F41-9505-4A0C-938E-A29C158C0488}" type="pres">
      <dgm:prSet presAssocID="{64252218-A8DD-44A3-B572-44C51FA38BDA}" presName="parentText" presStyleLbl="node1" presStyleIdx="0" presStyleCnt="2">
        <dgm:presLayoutVars>
          <dgm:chMax val="0"/>
          <dgm:bulletEnabled val="1"/>
        </dgm:presLayoutVars>
      </dgm:prSet>
      <dgm:spPr/>
      <dgm:t>
        <a:bodyPr/>
        <a:lstStyle/>
        <a:p>
          <a:endParaRPr lang="en-US"/>
        </a:p>
      </dgm:t>
    </dgm:pt>
    <dgm:pt modelId="{E5B265EE-74C4-4182-A3DC-90D85749AB21}" type="pres">
      <dgm:prSet presAssocID="{64252218-A8DD-44A3-B572-44C51FA38BDA}" presName="childText" presStyleLbl="revTx" presStyleIdx="0" presStyleCnt="2">
        <dgm:presLayoutVars>
          <dgm:bulletEnabled val="1"/>
        </dgm:presLayoutVars>
      </dgm:prSet>
      <dgm:spPr/>
      <dgm:t>
        <a:bodyPr/>
        <a:lstStyle/>
        <a:p>
          <a:endParaRPr lang="en-US"/>
        </a:p>
      </dgm:t>
    </dgm:pt>
    <dgm:pt modelId="{84311A33-EC38-4C24-90CA-54EC772CFFF1}" type="pres">
      <dgm:prSet presAssocID="{AF49AFC4-FCB9-4F5E-A49B-8140060D12EC}" presName="parentText" presStyleLbl="node1" presStyleIdx="1" presStyleCnt="2">
        <dgm:presLayoutVars>
          <dgm:chMax val="0"/>
          <dgm:bulletEnabled val="1"/>
        </dgm:presLayoutVars>
      </dgm:prSet>
      <dgm:spPr/>
      <dgm:t>
        <a:bodyPr/>
        <a:lstStyle/>
        <a:p>
          <a:endParaRPr lang="en-US"/>
        </a:p>
      </dgm:t>
    </dgm:pt>
    <dgm:pt modelId="{D7A04F4C-DE99-4C67-91E4-D2A702E858C5}" type="pres">
      <dgm:prSet presAssocID="{AF49AFC4-FCB9-4F5E-A49B-8140060D12EC}" presName="childText" presStyleLbl="revTx" presStyleIdx="1" presStyleCnt="2">
        <dgm:presLayoutVars>
          <dgm:bulletEnabled val="1"/>
        </dgm:presLayoutVars>
      </dgm:prSet>
      <dgm:spPr/>
      <dgm:t>
        <a:bodyPr/>
        <a:lstStyle/>
        <a:p>
          <a:endParaRPr lang="en-US"/>
        </a:p>
      </dgm:t>
    </dgm:pt>
  </dgm:ptLst>
  <dgm:cxnLst>
    <dgm:cxn modelId="{33D8AE15-BE32-4E0D-A690-0D3BC0CD2973}" srcId="{AF49AFC4-FCB9-4F5E-A49B-8140060D12EC}" destId="{74A3A9EE-A28D-41A8-8FF1-4934EB0A01F3}" srcOrd="1" destOrd="0" parTransId="{F8DB94DC-5539-4E9E-90AB-2CF5A888D0B3}" sibTransId="{2037C336-9289-49AE-8A03-8307BB5492A5}"/>
    <dgm:cxn modelId="{7DBDE668-293C-43C6-9731-6959552443AE}" type="presOf" srcId="{CD5CE682-65F8-4B81-8650-4059714EABC4}" destId="{E5B265EE-74C4-4182-A3DC-90D85749AB21}" srcOrd="0" destOrd="2" presId="urn:microsoft.com/office/officeart/2005/8/layout/vList2"/>
    <dgm:cxn modelId="{E9EDAB0D-7988-49C4-AFF9-59CB0130C73A}" type="presOf" srcId="{29CC5B38-E910-46EA-84B4-A493C256CC3F}" destId="{E5B265EE-74C4-4182-A3DC-90D85749AB21}" srcOrd="0" destOrd="0" presId="urn:microsoft.com/office/officeart/2005/8/layout/vList2"/>
    <dgm:cxn modelId="{B62ACBEA-CE9F-40FA-A457-9A7EE773ADB8}" type="presOf" srcId="{FEC477B3-FA7D-4FD0-BB76-7FDA320B1FDF}" destId="{E5B265EE-74C4-4182-A3DC-90D85749AB21}" srcOrd="0" destOrd="3" presId="urn:microsoft.com/office/officeart/2005/8/layout/vList2"/>
    <dgm:cxn modelId="{609222D6-F9AD-4A4D-8BB5-4A4306FF3673}" type="presOf" srcId="{F044EB64-64C0-465D-897B-0955FE9D90D9}" destId="{D7A04F4C-DE99-4C67-91E4-D2A702E858C5}" srcOrd="0" destOrd="4" presId="urn:microsoft.com/office/officeart/2005/8/layout/vList2"/>
    <dgm:cxn modelId="{058C3A4B-BA8F-4EAE-9AAE-A1C900672FB5}" srcId="{64252218-A8DD-44A3-B572-44C51FA38BDA}" destId="{C28B220A-2D69-40E4-9AD5-B72052D269C1}" srcOrd="1" destOrd="0" parTransId="{8B811759-DC01-4FC8-B585-824C8624C8BB}" sibTransId="{39D2E2C5-9664-4F68-8DC4-052B6E6A1A73}"/>
    <dgm:cxn modelId="{3F1A051E-F874-419C-8B1C-D06760E6682A}" srcId="{83829B6E-DC50-42BD-8FA0-F7EB1A0A91E1}" destId="{AF49AFC4-FCB9-4F5E-A49B-8140060D12EC}" srcOrd="1" destOrd="0" parTransId="{4989A66B-D907-48CD-9CC4-63C7D30A90EB}" sibTransId="{4CF1A573-D41D-4BB5-A252-669EB4757738}"/>
    <dgm:cxn modelId="{18BA2860-67CF-4871-9824-FB2C7DB86846}" srcId="{AF49AFC4-FCB9-4F5E-A49B-8140060D12EC}" destId="{C1718410-B942-4ED1-8A46-16C8F8298498}" srcOrd="2" destOrd="0" parTransId="{BA6813F5-23F2-49D2-A98C-08E3D5658541}" sibTransId="{A651AAD4-A50A-4635-A25E-6F7FC7786A3B}"/>
    <dgm:cxn modelId="{7BF1ADA1-CA0E-43BC-B20A-1F1C7D242610}" type="presOf" srcId="{AF49AFC4-FCB9-4F5E-A49B-8140060D12EC}" destId="{84311A33-EC38-4C24-90CA-54EC772CFFF1}" srcOrd="0" destOrd="0" presId="urn:microsoft.com/office/officeart/2005/8/layout/vList2"/>
    <dgm:cxn modelId="{73E5968E-18DB-48D7-956A-016A0BABB707}" type="presOf" srcId="{83829B6E-DC50-42BD-8FA0-F7EB1A0A91E1}" destId="{D6E92E9D-2454-4900-AEFF-ACB99CB95A29}" srcOrd="0" destOrd="0" presId="urn:microsoft.com/office/officeart/2005/8/layout/vList2"/>
    <dgm:cxn modelId="{4B27693E-30E8-4FAD-9BD8-130F3D527F8A}" type="presOf" srcId="{64252218-A8DD-44A3-B572-44C51FA38BDA}" destId="{0FE04F41-9505-4A0C-938E-A29C158C0488}" srcOrd="0" destOrd="0" presId="urn:microsoft.com/office/officeart/2005/8/layout/vList2"/>
    <dgm:cxn modelId="{6DE99DB4-0FEA-440F-A12B-03E4D5FE18A8}" type="presOf" srcId="{74A3A9EE-A28D-41A8-8FF1-4934EB0A01F3}" destId="{D7A04F4C-DE99-4C67-91E4-D2A702E858C5}" srcOrd="0" destOrd="1" presId="urn:microsoft.com/office/officeart/2005/8/layout/vList2"/>
    <dgm:cxn modelId="{C8C8C1FE-BA70-4FF8-84F6-3A25621F35CF}" type="presOf" srcId="{C1718410-B942-4ED1-8A46-16C8F8298498}" destId="{D7A04F4C-DE99-4C67-91E4-D2A702E858C5}" srcOrd="0" destOrd="2" presId="urn:microsoft.com/office/officeart/2005/8/layout/vList2"/>
    <dgm:cxn modelId="{3E27FFDB-C997-4497-B5A0-A04B9F6ECB04}" type="presOf" srcId="{B877813D-6C18-496F-BD4F-D2B968316BDF}" destId="{E5B265EE-74C4-4182-A3DC-90D85749AB21}" srcOrd="0" destOrd="4" presId="urn:microsoft.com/office/officeart/2005/8/layout/vList2"/>
    <dgm:cxn modelId="{F01AC2F2-8384-47E2-AEFB-B9634CEFFDDA}" srcId="{83829B6E-DC50-42BD-8FA0-F7EB1A0A91E1}" destId="{64252218-A8DD-44A3-B572-44C51FA38BDA}" srcOrd="0" destOrd="0" parTransId="{6B64A311-25E8-4125-87C3-D0F34EBE62B3}" sibTransId="{3581884C-BF43-4A9E-A677-66528580E392}"/>
    <dgm:cxn modelId="{23D980F5-D1A9-47AE-ABA8-D27EBBBC9B78}" srcId="{64252218-A8DD-44A3-B572-44C51FA38BDA}" destId="{B877813D-6C18-496F-BD4F-D2B968316BDF}" srcOrd="4" destOrd="0" parTransId="{991AC173-585E-48BA-A9C4-1A2DB4A665AC}" sibTransId="{EB31C622-DB3A-41DF-9EA5-7CCB1FAE5E41}"/>
    <dgm:cxn modelId="{4F348AA1-00DE-4D48-8F3E-A055F6FCFE19}" type="presOf" srcId="{C28B220A-2D69-40E4-9AD5-B72052D269C1}" destId="{E5B265EE-74C4-4182-A3DC-90D85749AB21}" srcOrd="0" destOrd="1" presId="urn:microsoft.com/office/officeart/2005/8/layout/vList2"/>
    <dgm:cxn modelId="{6E9D73CD-599A-44D3-A43B-A12A5A7C56E9}" type="presOf" srcId="{D02EFA04-265A-4B31-AEFB-F8435C91032F}" destId="{D7A04F4C-DE99-4C67-91E4-D2A702E858C5}" srcOrd="0" destOrd="3" presId="urn:microsoft.com/office/officeart/2005/8/layout/vList2"/>
    <dgm:cxn modelId="{7B6A18F9-9F9F-4EA2-8342-4D1EEC08E6B0}" srcId="{64252218-A8DD-44A3-B572-44C51FA38BDA}" destId="{CD5CE682-65F8-4B81-8650-4059714EABC4}" srcOrd="2" destOrd="0" parTransId="{BED943FA-67DC-4542-8071-8F45FEA1E201}" sibTransId="{E99674F2-E845-4F23-920E-DA58679895C5}"/>
    <dgm:cxn modelId="{4F616585-E7BB-418E-B82D-BEC47783F7C9}" srcId="{64252218-A8DD-44A3-B572-44C51FA38BDA}" destId="{29CC5B38-E910-46EA-84B4-A493C256CC3F}" srcOrd="0" destOrd="0" parTransId="{BA993725-EDAC-400E-BA2B-A92002C54DF2}" sibTransId="{D2E62E72-E522-4121-80A4-A532F761C989}"/>
    <dgm:cxn modelId="{AA582833-9496-4F2D-9100-E485AD58517A}" type="presOf" srcId="{B9D4CEB7-8E24-4F05-85E3-78A66ABD8988}" destId="{D7A04F4C-DE99-4C67-91E4-D2A702E858C5}" srcOrd="0" destOrd="0" presId="urn:microsoft.com/office/officeart/2005/8/layout/vList2"/>
    <dgm:cxn modelId="{E062938E-8E59-4779-8276-9C55DE5A21A4}" srcId="{AF49AFC4-FCB9-4F5E-A49B-8140060D12EC}" destId="{D02EFA04-265A-4B31-AEFB-F8435C91032F}" srcOrd="3" destOrd="0" parTransId="{D5E716B7-AAE1-4005-8669-C0EB99483512}" sibTransId="{141C6E3E-7B74-48E7-8E55-9A3016997F81}"/>
    <dgm:cxn modelId="{110E5AD7-87AF-40F8-9744-445FBD7D3732}" srcId="{AF49AFC4-FCB9-4F5E-A49B-8140060D12EC}" destId="{F044EB64-64C0-465D-897B-0955FE9D90D9}" srcOrd="4" destOrd="0" parTransId="{7FD7F140-7000-4684-BA46-1797ED25147B}" sibTransId="{BBCBA6A3-6B50-4604-A4DE-5F1370C7E06B}"/>
    <dgm:cxn modelId="{50E54B58-178E-462F-833D-2C1F8815B7A0}" srcId="{AF49AFC4-FCB9-4F5E-A49B-8140060D12EC}" destId="{B9D4CEB7-8E24-4F05-85E3-78A66ABD8988}" srcOrd="0" destOrd="0" parTransId="{B9268DCF-73E6-451B-B5C7-A422ADAA4383}" sibTransId="{1E70AF7E-F972-4C57-9E03-71DDE6E9BE7A}"/>
    <dgm:cxn modelId="{CF9F0986-B921-4FCD-99B9-743DB9EE35EC}" srcId="{64252218-A8DD-44A3-B572-44C51FA38BDA}" destId="{FEC477B3-FA7D-4FD0-BB76-7FDA320B1FDF}" srcOrd="3" destOrd="0" parTransId="{63C60E62-C09A-4AFA-B8A9-565957DE2AD6}" sibTransId="{FBA6C780-65DD-4AC8-9C89-8BE1E915F5DB}"/>
    <dgm:cxn modelId="{D25F2732-735F-4259-9BAD-7B32A6305089}" type="presParOf" srcId="{D6E92E9D-2454-4900-AEFF-ACB99CB95A29}" destId="{0FE04F41-9505-4A0C-938E-A29C158C0488}" srcOrd="0" destOrd="0" presId="urn:microsoft.com/office/officeart/2005/8/layout/vList2"/>
    <dgm:cxn modelId="{0909C9F1-95EB-4557-B533-6ADE97824500}" type="presParOf" srcId="{D6E92E9D-2454-4900-AEFF-ACB99CB95A29}" destId="{E5B265EE-74C4-4182-A3DC-90D85749AB21}" srcOrd="1" destOrd="0" presId="urn:microsoft.com/office/officeart/2005/8/layout/vList2"/>
    <dgm:cxn modelId="{484B9FC2-A4CA-44EB-8022-A7B71BAEB661}" type="presParOf" srcId="{D6E92E9D-2454-4900-AEFF-ACB99CB95A29}" destId="{84311A33-EC38-4C24-90CA-54EC772CFFF1}" srcOrd="2" destOrd="0" presId="urn:microsoft.com/office/officeart/2005/8/layout/vList2"/>
    <dgm:cxn modelId="{C3D83F48-ADDA-48D0-8AB8-799AED2BC23A}" type="presParOf" srcId="{D6E92E9D-2454-4900-AEFF-ACB99CB95A29}" destId="{D7A04F4C-DE99-4C67-91E4-D2A702E858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829B6E-DC50-42BD-8FA0-F7EB1A0A91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252218-A8DD-44A3-B572-44C51FA38BDA}">
      <dgm:prSet phldrT="[Text]"/>
      <dgm:spPr/>
      <dgm:t>
        <a:bodyPr/>
        <a:lstStyle/>
        <a:p>
          <a:r>
            <a:rPr lang="en-US" dirty="0"/>
            <a:t>Build Dakota Scholarship</a:t>
          </a:r>
        </a:p>
      </dgm:t>
    </dgm:pt>
    <dgm:pt modelId="{6B64A311-25E8-4125-87C3-D0F34EBE62B3}" type="parTrans" cxnId="{F01AC2F2-8384-47E2-AEFB-B9634CEFFDDA}">
      <dgm:prSet/>
      <dgm:spPr/>
      <dgm:t>
        <a:bodyPr/>
        <a:lstStyle/>
        <a:p>
          <a:endParaRPr lang="en-US"/>
        </a:p>
      </dgm:t>
    </dgm:pt>
    <dgm:pt modelId="{3581884C-BF43-4A9E-A677-66528580E392}" type="sibTrans" cxnId="{F01AC2F2-8384-47E2-AEFB-B9634CEFFDDA}">
      <dgm:prSet/>
      <dgm:spPr/>
      <dgm:t>
        <a:bodyPr/>
        <a:lstStyle/>
        <a:p>
          <a:endParaRPr lang="en-US"/>
        </a:p>
      </dgm:t>
    </dgm:pt>
    <dgm:pt modelId="{29CC5B38-E910-46EA-84B4-A493C256CC3F}">
      <dgm:prSet phldrT="[Text]"/>
      <dgm:spPr/>
      <dgm:t>
        <a:bodyPr/>
        <a:lstStyle/>
        <a:p>
          <a:pPr algn="l"/>
          <a:r>
            <a:rPr lang="en-US" dirty="0"/>
            <a:t>Full-ride scholarship</a:t>
          </a:r>
        </a:p>
      </dgm:t>
    </dgm:pt>
    <dgm:pt modelId="{BA993725-EDAC-400E-BA2B-A92002C54DF2}" type="parTrans" cxnId="{4F616585-E7BB-418E-B82D-BEC47783F7C9}">
      <dgm:prSet/>
      <dgm:spPr/>
      <dgm:t>
        <a:bodyPr/>
        <a:lstStyle/>
        <a:p>
          <a:endParaRPr lang="en-US"/>
        </a:p>
      </dgm:t>
    </dgm:pt>
    <dgm:pt modelId="{D2E62E72-E522-4121-80A4-A532F761C989}" type="sibTrans" cxnId="{4F616585-E7BB-418E-B82D-BEC47783F7C9}">
      <dgm:prSet/>
      <dgm:spPr/>
      <dgm:t>
        <a:bodyPr/>
        <a:lstStyle/>
        <a:p>
          <a:endParaRPr lang="en-US"/>
        </a:p>
      </dgm:t>
    </dgm:pt>
    <dgm:pt modelId="{B34A6380-8BCF-4DAA-9ABB-AA0B5235E73E}">
      <dgm:prSet phldrT="[Text]"/>
      <dgm:spPr/>
      <dgm:t>
        <a:bodyPr/>
        <a:lstStyle/>
        <a:p>
          <a:pPr algn="l"/>
          <a:r>
            <a:rPr lang="en-US" dirty="0"/>
            <a:t>For students enrolled in a high-need workforce area program at one of the four technical institutes</a:t>
          </a:r>
        </a:p>
      </dgm:t>
    </dgm:pt>
    <dgm:pt modelId="{2C14EB26-3248-4C48-B2EB-18CECE3EC384}" type="parTrans" cxnId="{F5A42D9E-DE33-4672-8272-2001CB4E7A1B}">
      <dgm:prSet/>
      <dgm:spPr/>
      <dgm:t>
        <a:bodyPr/>
        <a:lstStyle/>
        <a:p>
          <a:endParaRPr lang="en-US"/>
        </a:p>
      </dgm:t>
    </dgm:pt>
    <dgm:pt modelId="{093D6B4A-C51E-43E0-82EB-CBE8AC69974B}" type="sibTrans" cxnId="{F5A42D9E-DE33-4672-8272-2001CB4E7A1B}">
      <dgm:prSet/>
      <dgm:spPr/>
      <dgm:t>
        <a:bodyPr/>
        <a:lstStyle/>
        <a:p>
          <a:endParaRPr lang="en-US"/>
        </a:p>
      </dgm:t>
    </dgm:pt>
    <dgm:pt modelId="{185ED0B5-3130-48F4-8FDF-AE6F1D5A9638}">
      <dgm:prSet phldrT="[Text]"/>
      <dgm:spPr/>
      <dgm:t>
        <a:bodyPr/>
        <a:lstStyle/>
        <a:p>
          <a:pPr algn="l"/>
          <a:r>
            <a:rPr lang="en-US" dirty="0"/>
            <a:t>Apply at </a:t>
          </a:r>
          <a:r>
            <a:rPr lang="en-US" dirty="0">
              <a:hlinkClick xmlns:r="http://schemas.openxmlformats.org/officeDocument/2006/relationships" r:id="rId1"/>
            </a:rPr>
            <a:t>www.builddakotascholarships.com</a:t>
          </a:r>
          <a:r>
            <a:rPr lang="en-US" dirty="0"/>
            <a:t> </a:t>
          </a:r>
        </a:p>
      </dgm:t>
    </dgm:pt>
    <dgm:pt modelId="{1DBFC590-C3A2-4804-9B18-4112960A2D15}" type="parTrans" cxnId="{1FFB3DF3-0388-43D2-908E-FE81679D2C62}">
      <dgm:prSet/>
      <dgm:spPr/>
      <dgm:t>
        <a:bodyPr/>
        <a:lstStyle/>
        <a:p>
          <a:endParaRPr lang="en-US"/>
        </a:p>
      </dgm:t>
    </dgm:pt>
    <dgm:pt modelId="{0C7110F9-8FD1-49A6-8E1A-2C5DAB5FD4FB}" type="sibTrans" cxnId="{1FFB3DF3-0388-43D2-908E-FE81679D2C62}">
      <dgm:prSet/>
      <dgm:spPr/>
      <dgm:t>
        <a:bodyPr/>
        <a:lstStyle/>
        <a:p>
          <a:endParaRPr lang="en-US"/>
        </a:p>
      </dgm:t>
    </dgm:pt>
    <dgm:pt modelId="{55882FF7-BEF5-410F-AA54-DB37E16D0AB3}">
      <dgm:prSet phldrT="[Text]"/>
      <dgm:spPr/>
      <dgm:t>
        <a:bodyPr/>
        <a:lstStyle/>
        <a:p>
          <a:pPr algn="l"/>
          <a:r>
            <a:rPr lang="en-US" dirty="0"/>
            <a:t>Work full-time in SD for a minimum of three years.</a:t>
          </a:r>
        </a:p>
      </dgm:t>
    </dgm:pt>
    <dgm:pt modelId="{1BBBCA5E-8515-4339-B5B7-9E555E76E200}" type="parTrans" cxnId="{7B041DB3-2ADC-470C-8522-27711FFD47E1}">
      <dgm:prSet/>
      <dgm:spPr/>
      <dgm:t>
        <a:bodyPr/>
        <a:lstStyle/>
        <a:p>
          <a:endParaRPr lang="en-US"/>
        </a:p>
      </dgm:t>
    </dgm:pt>
    <dgm:pt modelId="{F2F219E8-B328-43A7-ACE8-9965B88096CB}" type="sibTrans" cxnId="{7B041DB3-2ADC-470C-8522-27711FFD47E1}">
      <dgm:prSet/>
      <dgm:spPr/>
      <dgm:t>
        <a:bodyPr/>
        <a:lstStyle/>
        <a:p>
          <a:endParaRPr lang="en-US"/>
        </a:p>
      </dgm:t>
    </dgm:pt>
    <dgm:pt modelId="{0FC4A0EB-3CBF-4901-B7D6-79D5EF1D1E88}">
      <dgm:prSet phldrT="[Text]"/>
      <dgm:spPr/>
      <dgm:t>
        <a:bodyPr/>
        <a:lstStyle/>
        <a:p>
          <a:pPr algn="r">
            <a:buNone/>
          </a:pPr>
          <a:r>
            <a:rPr lang="en-US" dirty="0"/>
            <a:t>*Programs may change – check websites for the latest information</a:t>
          </a:r>
        </a:p>
      </dgm:t>
    </dgm:pt>
    <dgm:pt modelId="{EA515155-CD30-4FCD-ACEB-44B81318E7AC}" type="parTrans" cxnId="{49EF94B2-8B1C-4F15-96F3-C2A8D9FD8532}">
      <dgm:prSet/>
      <dgm:spPr/>
    </dgm:pt>
    <dgm:pt modelId="{13BD6895-A380-4F3E-922D-0E7977F478B1}" type="sibTrans" cxnId="{49EF94B2-8B1C-4F15-96F3-C2A8D9FD8532}">
      <dgm:prSet/>
      <dgm:spPr/>
    </dgm:pt>
    <dgm:pt modelId="{A0567059-0B9B-4689-877A-5E1B89A800F4}">
      <dgm:prSet phldrT="[Text]"/>
      <dgm:spPr/>
      <dgm:t>
        <a:bodyPr/>
        <a:lstStyle/>
        <a:p>
          <a:pPr algn="l"/>
          <a:endParaRPr lang="en-US" dirty="0"/>
        </a:p>
      </dgm:t>
    </dgm:pt>
    <dgm:pt modelId="{0C26B5BA-E1D2-407B-A2C5-0317DE4954B4}" type="parTrans" cxnId="{59C1369E-DDD2-4278-AB30-68330427A3F7}">
      <dgm:prSet/>
      <dgm:spPr/>
    </dgm:pt>
    <dgm:pt modelId="{2089638A-19F7-4988-9C6B-0F2C57366FB0}" type="sibTrans" cxnId="{59C1369E-DDD2-4278-AB30-68330427A3F7}">
      <dgm:prSet/>
      <dgm:spPr/>
    </dgm:pt>
    <dgm:pt modelId="{954BFEA8-0F73-4CD2-8AE7-90397D40FF34}">
      <dgm:prSet phldrT="[Text]"/>
      <dgm:spPr/>
      <dgm:t>
        <a:bodyPr/>
        <a:lstStyle/>
        <a:p>
          <a:pPr algn="l"/>
          <a:r>
            <a:rPr lang="en-US" dirty="0"/>
            <a:t>Enroll in a program determined to be a high-need workforce area.</a:t>
          </a:r>
        </a:p>
      </dgm:t>
    </dgm:pt>
    <dgm:pt modelId="{F295A7B0-B4D2-42E8-A857-CB2954603E6A}" type="parTrans" cxnId="{78DB3365-4CF9-46DA-B7C8-08F985053C64}">
      <dgm:prSet/>
      <dgm:spPr/>
    </dgm:pt>
    <dgm:pt modelId="{A5328F81-1D79-4399-B911-FC7170737782}" type="sibTrans" cxnId="{78DB3365-4CF9-46DA-B7C8-08F985053C64}">
      <dgm:prSet/>
      <dgm:spPr/>
    </dgm:pt>
    <dgm:pt modelId="{274609C0-568F-42D4-A305-907B4768617D}">
      <dgm:prSet phldrT="[Text]"/>
      <dgm:spPr/>
      <dgm:t>
        <a:bodyPr/>
        <a:lstStyle/>
        <a:p>
          <a:pPr algn="l"/>
          <a:r>
            <a:rPr lang="en-US" dirty="0"/>
            <a:t>Next application cycle will be Jan. 1, 2018 – March 31, 2018</a:t>
          </a:r>
        </a:p>
      </dgm:t>
    </dgm:pt>
    <dgm:pt modelId="{585A4B0B-5DF2-42B2-B83A-8E04CFA2C695}" type="parTrans" cxnId="{5F061141-3A1C-402A-88AA-3FCC3E92D7E7}">
      <dgm:prSet/>
      <dgm:spPr/>
    </dgm:pt>
    <dgm:pt modelId="{67CA6F40-F317-43B7-AC74-EB5B3AAD64EA}" type="sibTrans" cxnId="{5F061141-3A1C-402A-88AA-3FCC3E92D7E7}">
      <dgm:prSet/>
      <dgm:spPr/>
    </dgm:pt>
    <dgm:pt modelId="{D6E92E9D-2454-4900-AEFF-ACB99CB95A29}" type="pres">
      <dgm:prSet presAssocID="{83829B6E-DC50-42BD-8FA0-F7EB1A0A91E1}" presName="linear" presStyleCnt="0">
        <dgm:presLayoutVars>
          <dgm:animLvl val="lvl"/>
          <dgm:resizeHandles val="exact"/>
        </dgm:presLayoutVars>
      </dgm:prSet>
      <dgm:spPr/>
      <dgm:t>
        <a:bodyPr/>
        <a:lstStyle/>
        <a:p>
          <a:endParaRPr lang="en-US"/>
        </a:p>
      </dgm:t>
    </dgm:pt>
    <dgm:pt modelId="{0FE04F41-9505-4A0C-938E-A29C158C0488}" type="pres">
      <dgm:prSet presAssocID="{64252218-A8DD-44A3-B572-44C51FA38BDA}" presName="parentText" presStyleLbl="node1" presStyleIdx="0" presStyleCnt="1">
        <dgm:presLayoutVars>
          <dgm:chMax val="0"/>
          <dgm:bulletEnabled val="1"/>
        </dgm:presLayoutVars>
      </dgm:prSet>
      <dgm:spPr/>
      <dgm:t>
        <a:bodyPr/>
        <a:lstStyle/>
        <a:p>
          <a:endParaRPr lang="en-US"/>
        </a:p>
      </dgm:t>
    </dgm:pt>
    <dgm:pt modelId="{E5B265EE-74C4-4182-A3DC-90D85749AB21}" type="pres">
      <dgm:prSet presAssocID="{64252218-A8DD-44A3-B572-44C51FA38BDA}" presName="childText" presStyleLbl="revTx" presStyleIdx="0" presStyleCnt="1">
        <dgm:presLayoutVars>
          <dgm:bulletEnabled val="1"/>
        </dgm:presLayoutVars>
      </dgm:prSet>
      <dgm:spPr/>
      <dgm:t>
        <a:bodyPr/>
        <a:lstStyle/>
        <a:p>
          <a:endParaRPr lang="en-US"/>
        </a:p>
      </dgm:t>
    </dgm:pt>
  </dgm:ptLst>
  <dgm:cxnLst>
    <dgm:cxn modelId="{78DB3365-4CF9-46DA-B7C8-08F985053C64}" srcId="{64252218-A8DD-44A3-B572-44C51FA38BDA}" destId="{954BFEA8-0F73-4CD2-8AE7-90397D40FF34}" srcOrd="3" destOrd="0" parTransId="{F295A7B0-B4D2-42E8-A857-CB2954603E6A}" sibTransId="{A5328F81-1D79-4399-B911-FC7170737782}"/>
    <dgm:cxn modelId="{E9EDAB0D-7988-49C4-AFF9-59CB0130C73A}" type="presOf" srcId="{29CC5B38-E910-46EA-84B4-A493C256CC3F}" destId="{E5B265EE-74C4-4182-A3DC-90D85749AB21}" srcOrd="0" destOrd="0" presId="urn:microsoft.com/office/officeart/2005/8/layout/vList2"/>
    <dgm:cxn modelId="{4B27693E-30E8-4FAD-9BD8-130F3D527F8A}" type="presOf" srcId="{64252218-A8DD-44A3-B572-44C51FA38BDA}" destId="{0FE04F41-9505-4A0C-938E-A29C158C0488}" srcOrd="0" destOrd="0" presId="urn:microsoft.com/office/officeart/2005/8/layout/vList2"/>
    <dgm:cxn modelId="{73E5968E-18DB-48D7-956A-016A0BABB707}" type="presOf" srcId="{83829B6E-DC50-42BD-8FA0-F7EB1A0A91E1}" destId="{D6E92E9D-2454-4900-AEFF-ACB99CB95A29}" srcOrd="0" destOrd="0" presId="urn:microsoft.com/office/officeart/2005/8/layout/vList2"/>
    <dgm:cxn modelId="{F5A42D9E-DE33-4672-8272-2001CB4E7A1B}" srcId="{64252218-A8DD-44A3-B572-44C51FA38BDA}" destId="{B34A6380-8BCF-4DAA-9ABB-AA0B5235E73E}" srcOrd="1" destOrd="0" parTransId="{2C14EB26-3248-4C48-B2EB-18CECE3EC384}" sibTransId="{093D6B4A-C51E-43E0-82EB-CBE8AC69974B}"/>
    <dgm:cxn modelId="{CF96E311-ACB6-476D-990F-9F6636AD0F16}" type="presOf" srcId="{185ED0B5-3130-48F4-8FDF-AE6F1D5A9638}" destId="{E5B265EE-74C4-4182-A3DC-90D85749AB21}" srcOrd="0" destOrd="2" presId="urn:microsoft.com/office/officeart/2005/8/layout/vList2"/>
    <dgm:cxn modelId="{7B041DB3-2ADC-470C-8522-27711FFD47E1}" srcId="{64252218-A8DD-44A3-B572-44C51FA38BDA}" destId="{55882FF7-BEF5-410F-AA54-DB37E16D0AB3}" srcOrd="4" destOrd="0" parTransId="{1BBBCA5E-8515-4339-B5B7-9E555E76E200}" sibTransId="{F2F219E8-B328-43A7-ACE8-9965B88096CB}"/>
    <dgm:cxn modelId="{F01AC2F2-8384-47E2-AEFB-B9634CEFFDDA}" srcId="{83829B6E-DC50-42BD-8FA0-F7EB1A0A91E1}" destId="{64252218-A8DD-44A3-B572-44C51FA38BDA}" srcOrd="0" destOrd="0" parTransId="{6B64A311-25E8-4125-87C3-D0F34EBE62B3}" sibTransId="{3581884C-BF43-4A9E-A677-66528580E392}"/>
    <dgm:cxn modelId="{1FFB3DF3-0388-43D2-908E-FE81679D2C62}" srcId="{64252218-A8DD-44A3-B572-44C51FA38BDA}" destId="{185ED0B5-3130-48F4-8FDF-AE6F1D5A9638}" srcOrd="2" destOrd="0" parTransId="{1DBFC590-C3A2-4804-9B18-4112960A2D15}" sibTransId="{0C7110F9-8FD1-49A6-8E1A-2C5DAB5FD4FB}"/>
    <dgm:cxn modelId="{1E114FDB-E155-4D8D-B7D9-DCE94D6B153A}" type="presOf" srcId="{274609C0-568F-42D4-A305-907B4768617D}" destId="{E5B265EE-74C4-4182-A3DC-90D85749AB21}" srcOrd="0" destOrd="5" presId="urn:microsoft.com/office/officeart/2005/8/layout/vList2"/>
    <dgm:cxn modelId="{F3068A6B-6190-40CB-9FDB-23B2426E7960}" type="presOf" srcId="{A0567059-0B9B-4689-877A-5E1B89A800F4}" destId="{E5B265EE-74C4-4182-A3DC-90D85749AB21}" srcOrd="0" destOrd="6" presId="urn:microsoft.com/office/officeart/2005/8/layout/vList2"/>
    <dgm:cxn modelId="{C39F651C-2C78-46F6-BFEA-2D4C2D9238AE}" type="presOf" srcId="{B34A6380-8BCF-4DAA-9ABB-AA0B5235E73E}" destId="{E5B265EE-74C4-4182-A3DC-90D85749AB21}" srcOrd="0" destOrd="1" presId="urn:microsoft.com/office/officeart/2005/8/layout/vList2"/>
    <dgm:cxn modelId="{59C1369E-DDD2-4278-AB30-68330427A3F7}" srcId="{64252218-A8DD-44A3-B572-44C51FA38BDA}" destId="{A0567059-0B9B-4689-877A-5E1B89A800F4}" srcOrd="6" destOrd="0" parTransId="{0C26B5BA-E1D2-407B-A2C5-0317DE4954B4}" sibTransId="{2089638A-19F7-4988-9C6B-0F2C57366FB0}"/>
    <dgm:cxn modelId="{5F061141-3A1C-402A-88AA-3FCC3E92D7E7}" srcId="{64252218-A8DD-44A3-B572-44C51FA38BDA}" destId="{274609C0-568F-42D4-A305-907B4768617D}" srcOrd="5" destOrd="0" parTransId="{585A4B0B-5DF2-42B2-B83A-8E04CFA2C695}" sibTransId="{67CA6F40-F317-43B7-AC74-EB5B3AAD64EA}"/>
    <dgm:cxn modelId="{CB6D2A09-3CE9-484C-BC53-EF4C8BD0933A}" type="presOf" srcId="{0FC4A0EB-3CBF-4901-B7D6-79D5EF1D1E88}" destId="{E5B265EE-74C4-4182-A3DC-90D85749AB21}" srcOrd="0" destOrd="7" presId="urn:microsoft.com/office/officeart/2005/8/layout/vList2"/>
    <dgm:cxn modelId="{2AD883C2-61FE-4893-B40F-D3C66020DD3A}" type="presOf" srcId="{954BFEA8-0F73-4CD2-8AE7-90397D40FF34}" destId="{E5B265EE-74C4-4182-A3DC-90D85749AB21}" srcOrd="0" destOrd="3" presId="urn:microsoft.com/office/officeart/2005/8/layout/vList2"/>
    <dgm:cxn modelId="{4F616585-E7BB-418E-B82D-BEC47783F7C9}" srcId="{64252218-A8DD-44A3-B572-44C51FA38BDA}" destId="{29CC5B38-E910-46EA-84B4-A493C256CC3F}" srcOrd="0" destOrd="0" parTransId="{BA993725-EDAC-400E-BA2B-A92002C54DF2}" sibTransId="{D2E62E72-E522-4121-80A4-A532F761C989}"/>
    <dgm:cxn modelId="{C084A01E-E5D8-4982-A087-81194B41D296}" type="presOf" srcId="{55882FF7-BEF5-410F-AA54-DB37E16D0AB3}" destId="{E5B265EE-74C4-4182-A3DC-90D85749AB21}" srcOrd="0" destOrd="4" presId="urn:microsoft.com/office/officeart/2005/8/layout/vList2"/>
    <dgm:cxn modelId="{49EF94B2-8B1C-4F15-96F3-C2A8D9FD8532}" srcId="{64252218-A8DD-44A3-B572-44C51FA38BDA}" destId="{0FC4A0EB-3CBF-4901-B7D6-79D5EF1D1E88}" srcOrd="7" destOrd="0" parTransId="{EA515155-CD30-4FCD-ACEB-44B81318E7AC}" sibTransId="{13BD6895-A380-4F3E-922D-0E7977F478B1}"/>
    <dgm:cxn modelId="{D25F2732-735F-4259-9BAD-7B32A6305089}" type="presParOf" srcId="{D6E92E9D-2454-4900-AEFF-ACB99CB95A29}" destId="{0FE04F41-9505-4A0C-938E-A29C158C0488}" srcOrd="0" destOrd="0" presId="urn:microsoft.com/office/officeart/2005/8/layout/vList2"/>
    <dgm:cxn modelId="{0909C9F1-95EB-4557-B533-6ADE97824500}" type="presParOf" srcId="{D6E92E9D-2454-4900-AEFF-ACB99CB95A29}" destId="{E5B265EE-74C4-4182-A3DC-90D85749AB2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C1E4E-B2B6-4EC4-AD8B-92271F01586B}"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en-US"/>
        </a:p>
      </dgm:t>
    </dgm:pt>
    <dgm:pt modelId="{0BD5C9B1-AC40-4967-AED0-D352260CB629}">
      <dgm:prSet phldrT="[Text]"/>
      <dgm:spPr/>
      <dgm:t>
        <a:bodyPr/>
        <a:lstStyle/>
        <a:p>
          <a:pPr algn="ctr"/>
          <a:r>
            <a:rPr lang="en-US" b="0" dirty="0"/>
            <a:t>1-800-374-4072</a:t>
          </a:r>
        </a:p>
      </dgm:t>
    </dgm:pt>
    <dgm:pt modelId="{5128A840-14AD-4776-B4DE-8C0B6398EE09}" type="parTrans" cxnId="{A917D8BF-A60C-4768-A2D6-6DD9AE9C463E}">
      <dgm:prSet/>
      <dgm:spPr/>
      <dgm:t>
        <a:bodyPr/>
        <a:lstStyle/>
        <a:p>
          <a:endParaRPr lang="en-US"/>
        </a:p>
      </dgm:t>
    </dgm:pt>
    <dgm:pt modelId="{15B4EB35-02D2-4325-B904-45BD77F2E876}" type="sibTrans" cxnId="{A917D8BF-A60C-4768-A2D6-6DD9AE9C463E}">
      <dgm:prSet/>
      <dgm:spPr/>
      <dgm:t>
        <a:bodyPr/>
        <a:lstStyle/>
        <a:p>
          <a:endParaRPr lang="en-US"/>
        </a:p>
      </dgm:t>
    </dgm:pt>
    <dgm:pt modelId="{3AC09209-29D0-407E-A90E-49DE10770B12}">
      <dgm:prSet phldrT="[Text]"/>
      <dgm:spPr/>
      <dgm:t>
        <a:bodyPr/>
        <a:lstStyle/>
        <a:p>
          <a:pPr algn="ctr"/>
          <a:r>
            <a:rPr lang="en-US" dirty="0"/>
            <a:t>8 a.m. to 4 p.m. Central Time </a:t>
          </a:r>
        </a:p>
      </dgm:t>
    </dgm:pt>
    <dgm:pt modelId="{39189939-58F9-4079-8DE7-BD50E459DD78}" type="parTrans" cxnId="{2233D865-4FFD-4FB7-87B5-75A317BEB964}">
      <dgm:prSet/>
      <dgm:spPr/>
      <dgm:t>
        <a:bodyPr/>
        <a:lstStyle/>
        <a:p>
          <a:endParaRPr lang="en-US"/>
        </a:p>
      </dgm:t>
    </dgm:pt>
    <dgm:pt modelId="{03742CF1-ABDC-4006-B108-C9E23823C1B5}" type="sibTrans" cxnId="{2233D865-4FFD-4FB7-87B5-75A317BEB964}">
      <dgm:prSet/>
      <dgm:spPr/>
      <dgm:t>
        <a:bodyPr/>
        <a:lstStyle/>
        <a:p>
          <a:endParaRPr lang="en-US"/>
        </a:p>
      </dgm:t>
    </dgm:pt>
    <dgm:pt modelId="{84EC5AC5-D767-4421-BA7C-D70B71B80AC5}">
      <dgm:prSet phldrT="[Text]"/>
      <dgm:spPr/>
      <dgm:t>
        <a:bodyPr/>
        <a:lstStyle/>
        <a:p>
          <a:pPr algn="ctr"/>
          <a:r>
            <a:rPr lang="en-US" dirty="0"/>
            <a:t>feedback@mappingyourfuture.org </a:t>
          </a:r>
        </a:p>
      </dgm:t>
    </dgm:pt>
    <dgm:pt modelId="{A26DC72D-DC1C-4C7A-8C03-422BD94595FC}" type="parTrans" cxnId="{BFC1AEDA-41DD-456F-9385-7509EFCB6EC8}">
      <dgm:prSet/>
      <dgm:spPr/>
      <dgm:t>
        <a:bodyPr/>
        <a:lstStyle/>
        <a:p>
          <a:endParaRPr lang="en-US"/>
        </a:p>
      </dgm:t>
    </dgm:pt>
    <dgm:pt modelId="{E6E7F2A8-3867-4E58-BFBC-06A9D683FF62}" type="sibTrans" cxnId="{BFC1AEDA-41DD-456F-9385-7509EFCB6EC8}">
      <dgm:prSet/>
      <dgm:spPr/>
      <dgm:t>
        <a:bodyPr/>
        <a:lstStyle/>
        <a:p>
          <a:endParaRPr lang="en-US"/>
        </a:p>
      </dgm:t>
    </dgm:pt>
    <dgm:pt modelId="{98001D24-6B9A-4AC7-94B9-6D2DEDDA490C}" type="pres">
      <dgm:prSet presAssocID="{062C1E4E-B2B6-4EC4-AD8B-92271F01586B}" presName="linear" presStyleCnt="0">
        <dgm:presLayoutVars>
          <dgm:animLvl val="lvl"/>
          <dgm:resizeHandles val="exact"/>
        </dgm:presLayoutVars>
      </dgm:prSet>
      <dgm:spPr/>
      <dgm:t>
        <a:bodyPr/>
        <a:lstStyle/>
        <a:p>
          <a:endParaRPr lang="en-US"/>
        </a:p>
      </dgm:t>
    </dgm:pt>
    <dgm:pt modelId="{5577B349-62FF-442A-A28B-C68F22B9DF68}" type="pres">
      <dgm:prSet presAssocID="{0BD5C9B1-AC40-4967-AED0-D352260CB629}" presName="parentText" presStyleLbl="node1" presStyleIdx="0" presStyleCnt="3">
        <dgm:presLayoutVars>
          <dgm:chMax val="0"/>
          <dgm:bulletEnabled val="1"/>
        </dgm:presLayoutVars>
      </dgm:prSet>
      <dgm:spPr/>
      <dgm:t>
        <a:bodyPr/>
        <a:lstStyle/>
        <a:p>
          <a:endParaRPr lang="en-US"/>
        </a:p>
      </dgm:t>
    </dgm:pt>
    <dgm:pt modelId="{CB41449B-820A-4896-82CE-FD50205814D0}" type="pres">
      <dgm:prSet presAssocID="{15B4EB35-02D2-4325-B904-45BD77F2E876}" presName="spacer" presStyleCnt="0"/>
      <dgm:spPr/>
      <dgm:t>
        <a:bodyPr/>
        <a:lstStyle/>
        <a:p>
          <a:endParaRPr lang="en-US"/>
        </a:p>
      </dgm:t>
    </dgm:pt>
    <dgm:pt modelId="{6FA4BAE4-9BA9-4392-AF11-E5D61A9CA5EA}" type="pres">
      <dgm:prSet presAssocID="{3AC09209-29D0-407E-A90E-49DE10770B12}" presName="parentText" presStyleLbl="node1" presStyleIdx="1" presStyleCnt="3" custLinFactNeighborY="-34722">
        <dgm:presLayoutVars>
          <dgm:chMax val="0"/>
          <dgm:bulletEnabled val="1"/>
        </dgm:presLayoutVars>
      </dgm:prSet>
      <dgm:spPr/>
      <dgm:t>
        <a:bodyPr/>
        <a:lstStyle/>
        <a:p>
          <a:endParaRPr lang="en-US"/>
        </a:p>
      </dgm:t>
    </dgm:pt>
    <dgm:pt modelId="{B6A6E81A-3908-49DB-8CFB-949C17FA6F3A}" type="pres">
      <dgm:prSet presAssocID="{03742CF1-ABDC-4006-B108-C9E23823C1B5}" presName="spacer" presStyleCnt="0"/>
      <dgm:spPr/>
      <dgm:t>
        <a:bodyPr/>
        <a:lstStyle/>
        <a:p>
          <a:endParaRPr lang="en-US"/>
        </a:p>
      </dgm:t>
    </dgm:pt>
    <dgm:pt modelId="{5E557607-E53E-4FBF-8092-0FC7CAED0B51}" type="pres">
      <dgm:prSet presAssocID="{84EC5AC5-D767-4421-BA7C-D70B71B80AC5}" presName="parentText" presStyleLbl="node1" presStyleIdx="2" presStyleCnt="3" custLinFactY="33932" custLinFactNeighborY="100000">
        <dgm:presLayoutVars>
          <dgm:chMax val="0"/>
          <dgm:bulletEnabled val="1"/>
        </dgm:presLayoutVars>
      </dgm:prSet>
      <dgm:spPr/>
      <dgm:t>
        <a:bodyPr/>
        <a:lstStyle/>
        <a:p>
          <a:endParaRPr lang="en-US"/>
        </a:p>
      </dgm:t>
    </dgm:pt>
  </dgm:ptLst>
  <dgm:cxnLst>
    <dgm:cxn modelId="{7FBD0304-1EE3-40E2-8EB5-AEEAE9AF00BC}" type="presOf" srcId="{84EC5AC5-D767-4421-BA7C-D70B71B80AC5}" destId="{5E557607-E53E-4FBF-8092-0FC7CAED0B51}" srcOrd="0" destOrd="0" presId="urn:microsoft.com/office/officeart/2005/8/layout/vList2"/>
    <dgm:cxn modelId="{37BB0369-BB3C-4971-9F62-7B7E483093E0}" type="presOf" srcId="{3AC09209-29D0-407E-A90E-49DE10770B12}" destId="{6FA4BAE4-9BA9-4392-AF11-E5D61A9CA5EA}" srcOrd="0" destOrd="0" presId="urn:microsoft.com/office/officeart/2005/8/layout/vList2"/>
    <dgm:cxn modelId="{663A1CEA-8002-4863-BAEF-48B9EA786126}" type="presOf" srcId="{0BD5C9B1-AC40-4967-AED0-D352260CB629}" destId="{5577B349-62FF-442A-A28B-C68F22B9DF68}" srcOrd="0" destOrd="0" presId="urn:microsoft.com/office/officeart/2005/8/layout/vList2"/>
    <dgm:cxn modelId="{BFC1AEDA-41DD-456F-9385-7509EFCB6EC8}" srcId="{062C1E4E-B2B6-4EC4-AD8B-92271F01586B}" destId="{84EC5AC5-D767-4421-BA7C-D70B71B80AC5}" srcOrd="2" destOrd="0" parTransId="{A26DC72D-DC1C-4C7A-8C03-422BD94595FC}" sibTransId="{E6E7F2A8-3867-4E58-BFBC-06A9D683FF62}"/>
    <dgm:cxn modelId="{2233D865-4FFD-4FB7-87B5-75A317BEB964}" srcId="{062C1E4E-B2B6-4EC4-AD8B-92271F01586B}" destId="{3AC09209-29D0-407E-A90E-49DE10770B12}" srcOrd="1" destOrd="0" parTransId="{39189939-58F9-4079-8DE7-BD50E459DD78}" sibTransId="{03742CF1-ABDC-4006-B108-C9E23823C1B5}"/>
    <dgm:cxn modelId="{A917D8BF-A60C-4768-A2D6-6DD9AE9C463E}" srcId="{062C1E4E-B2B6-4EC4-AD8B-92271F01586B}" destId="{0BD5C9B1-AC40-4967-AED0-D352260CB629}" srcOrd="0" destOrd="0" parTransId="{5128A840-14AD-4776-B4DE-8C0B6398EE09}" sibTransId="{15B4EB35-02D2-4325-B904-45BD77F2E876}"/>
    <dgm:cxn modelId="{22365443-76FE-45B2-B2C0-83AC3CBAA058}" type="presOf" srcId="{062C1E4E-B2B6-4EC4-AD8B-92271F01586B}" destId="{98001D24-6B9A-4AC7-94B9-6D2DEDDA490C}" srcOrd="0" destOrd="0" presId="urn:microsoft.com/office/officeart/2005/8/layout/vList2"/>
    <dgm:cxn modelId="{2B2E02DA-0937-4438-A2BA-52A6B6381256}" type="presParOf" srcId="{98001D24-6B9A-4AC7-94B9-6D2DEDDA490C}" destId="{5577B349-62FF-442A-A28B-C68F22B9DF68}" srcOrd="0" destOrd="0" presId="urn:microsoft.com/office/officeart/2005/8/layout/vList2"/>
    <dgm:cxn modelId="{71EA1B9E-3A13-4B88-A22C-9E1EE2A1A471}" type="presParOf" srcId="{98001D24-6B9A-4AC7-94B9-6D2DEDDA490C}" destId="{CB41449B-820A-4896-82CE-FD50205814D0}" srcOrd="1" destOrd="0" presId="urn:microsoft.com/office/officeart/2005/8/layout/vList2"/>
    <dgm:cxn modelId="{9DB1E6F1-ADE8-44D6-A634-293054CC8066}" type="presParOf" srcId="{98001D24-6B9A-4AC7-94B9-6D2DEDDA490C}" destId="{6FA4BAE4-9BA9-4392-AF11-E5D61A9CA5EA}" srcOrd="2" destOrd="0" presId="urn:microsoft.com/office/officeart/2005/8/layout/vList2"/>
    <dgm:cxn modelId="{5D786C8C-0BAF-4464-BC07-15A8E520C361}" type="presParOf" srcId="{98001D24-6B9A-4AC7-94B9-6D2DEDDA490C}" destId="{B6A6E81A-3908-49DB-8CFB-949C17FA6F3A}" srcOrd="3" destOrd="0" presId="urn:microsoft.com/office/officeart/2005/8/layout/vList2"/>
    <dgm:cxn modelId="{FC955696-D318-4465-B221-5B387EE8334D}" type="presParOf" srcId="{98001D24-6B9A-4AC7-94B9-6D2DEDDA490C}" destId="{5E557607-E53E-4FBF-8092-0FC7CAED0B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5E274-88C1-4CC0-8E0B-EC240346C37B}" type="doc">
      <dgm:prSet loTypeId="urn:microsoft.com/office/officeart/2005/8/layout/cycle6" loCatId="relationship" qsTypeId="urn:microsoft.com/office/officeart/2005/8/quickstyle/3d4" qsCatId="3D" csTypeId="urn:microsoft.com/office/officeart/2005/8/colors/accent1_4" csCatId="accent1" phldr="1"/>
      <dgm:spPr/>
      <dgm:t>
        <a:bodyPr/>
        <a:lstStyle/>
        <a:p>
          <a:endParaRPr lang="en-US"/>
        </a:p>
      </dgm:t>
    </dgm:pt>
    <dgm:pt modelId="{D9223E54-6722-4654-9F72-48DB6C21C0FC}">
      <dgm:prSet phldrT="[Text]"/>
      <dgm:spPr/>
      <dgm:t>
        <a:bodyPr/>
        <a:lstStyle/>
        <a:p>
          <a:r>
            <a:rPr lang="en-US" dirty="0"/>
            <a:t>Savings</a:t>
          </a:r>
        </a:p>
      </dgm:t>
    </dgm:pt>
    <dgm:pt modelId="{AA83651E-E1F1-4ECB-9070-6667C02DB372}" type="parTrans" cxnId="{B411E32B-392E-4011-B57D-95E1CDD73D03}">
      <dgm:prSet/>
      <dgm:spPr/>
      <dgm:t>
        <a:bodyPr/>
        <a:lstStyle/>
        <a:p>
          <a:endParaRPr lang="en-US"/>
        </a:p>
      </dgm:t>
    </dgm:pt>
    <dgm:pt modelId="{58B7F498-208B-468D-A98F-966C453EF0FB}" type="sibTrans" cxnId="{B411E32B-392E-4011-B57D-95E1CDD73D03}">
      <dgm:prSet/>
      <dgm:spPr/>
      <dgm:t>
        <a:bodyPr/>
        <a:lstStyle/>
        <a:p>
          <a:endParaRPr lang="en-US" dirty="0"/>
        </a:p>
      </dgm:t>
    </dgm:pt>
    <dgm:pt modelId="{26A6E38D-46E4-4BBC-90A6-C871A324CA9F}">
      <dgm:prSet phldrT="[Text]"/>
      <dgm:spPr/>
      <dgm:t>
        <a:bodyPr/>
        <a:lstStyle/>
        <a:p>
          <a:r>
            <a:rPr lang="en-US" dirty="0"/>
            <a:t>Financial aid</a:t>
          </a:r>
        </a:p>
      </dgm:t>
    </dgm:pt>
    <dgm:pt modelId="{291B0901-A31B-40BF-8B7B-D4B45FEBFB20}" type="parTrans" cxnId="{2982AB19-416E-418E-BB5F-46704211D978}">
      <dgm:prSet/>
      <dgm:spPr/>
      <dgm:t>
        <a:bodyPr/>
        <a:lstStyle/>
        <a:p>
          <a:endParaRPr lang="en-US"/>
        </a:p>
      </dgm:t>
    </dgm:pt>
    <dgm:pt modelId="{A7FCC7CC-8ECD-4940-AE67-CAE23F3002A7}" type="sibTrans" cxnId="{2982AB19-416E-418E-BB5F-46704211D978}">
      <dgm:prSet/>
      <dgm:spPr/>
      <dgm:t>
        <a:bodyPr/>
        <a:lstStyle/>
        <a:p>
          <a:endParaRPr lang="en-US" dirty="0"/>
        </a:p>
      </dgm:t>
    </dgm:pt>
    <dgm:pt modelId="{C2139161-FDCA-4AB6-BBC9-33F051FCD10E}">
      <dgm:prSet phldrT="[Text]"/>
      <dgm:spPr>
        <a:solidFill>
          <a:schemeClr val="accent4"/>
        </a:solidFill>
      </dgm:spPr>
      <dgm:t>
        <a:bodyPr/>
        <a:lstStyle/>
        <a:p>
          <a:r>
            <a:rPr lang="en-US" dirty="0"/>
            <a:t>Cash/earnings</a:t>
          </a:r>
        </a:p>
      </dgm:t>
    </dgm:pt>
    <dgm:pt modelId="{AA752D80-5F53-45BB-AB9F-DE83F557EFEB}" type="parTrans" cxnId="{099C2A88-007C-47CC-AC8F-6A7EFCE5E1D6}">
      <dgm:prSet/>
      <dgm:spPr/>
      <dgm:t>
        <a:bodyPr/>
        <a:lstStyle/>
        <a:p>
          <a:endParaRPr lang="en-US"/>
        </a:p>
      </dgm:t>
    </dgm:pt>
    <dgm:pt modelId="{2770DB56-61E7-4CCD-975E-091183A37247}" type="sibTrans" cxnId="{099C2A88-007C-47CC-AC8F-6A7EFCE5E1D6}">
      <dgm:prSet/>
      <dgm:spPr/>
      <dgm:t>
        <a:bodyPr/>
        <a:lstStyle/>
        <a:p>
          <a:endParaRPr lang="en-US" dirty="0"/>
        </a:p>
      </dgm:t>
    </dgm:pt>
    <dgm:pt modelId="{3C0087E6-6BB9-403F-AFBF-A57DDB2E26B0}">
      <dgm:prSet phldrT="[Text]"/>
      <dgm:spPr/>
      <dgm:t>
        <a:bodyPr/>
        <a:lstStyle/>
        <a:p>
          <a:r>
            <a:rPr lang="en-US" dirty="0"/>
            <a:t>Tax credits and deductions</a:t>
          </a:r>
        </a:p>
      </dgm:t>
    </dgm:pt>
    <dgm:pt modelId="{5277F3EF-70E3-4309-A7BA-032FC035AEB5}" type="parTrans" cxnId="{D5F110BB-7C06-427D-8801-BE63E2F64B17}">
      <dgm:prSet/>
      <dgm:spPr/>
      <dgm:t>
        <a:bodyPr/>
        <a:lstStyle/>
        <a:p>
          <a:endParaRPr lang="en-US"/>
        </a:p>
      </dgm:t>
    </dgm:pt>
    <dgm:pt modelId="{77705684-182C-44A5-A738-CBD8AA38A958}" type="sibTrans" cxnId="{D5F110BB-7C06-427D-8801-BE63E2F64B17}">
      <dgm:prSet/>
      <dgm:spPr/>
      <dgm:t>
        <a:bodyPr/>
        <a:lstStyle/>
        <a:p>
          <a:endParaRPr lang="en-US" dirty="0"/>
        </a:p>
      </dgm:t>
    </dgm:pt>
    <dgm:pt modelId="{A02F38EA-B74F-4AB1-AFA9-AB3D449B565B}" type="pres">
      <dgm:prSet presAssocID="{7855E274-88C1-4CC0-8E0B-EC240346C37B}" presName="cycle" presStyleCnt="0">
        <dgm:presLayoutVars>
          <dgm:dir/>
          <dgm:resizeHandles val="exact"/>
        </dgm:presLayoutVars>
      </dgm:prSet>
      <dgm:spPr/>
      <dgm:t>
        <a:bodyPr/>
        <a:lstStyle/>
        <a:p>
          <a:endParaRPr lang="en-US"/>
        </a:p>
      </dgm:t>
    </dgm:pt>
    <dgm:pt modelId="{DFCAB69A-D75B-4343-A1BD-F4F317B930E4}" type="pres">
      <dgm:prSet presAssocID="{D9223E54-6722-4654-9F72-48DB6C21C0FC}" presName="node" presStyleLbl="node1" presStyleIdx="0" presStyleCnt="4">
        <dgm:presLayoutVars>
          <dgm:bulletEnabled val="1"/>
        </dgm:presLayoutVars>
      </dgm:prSet>
      <dgm:spPr/>
      <dgm:t>
        <a:bodyPr/>
        <a:lstStyle/>
        <a:p>
          <a:endParaRPr lang="en-US"/>
        </a:p>
      </dgm:t>
    </dgm:pt>
    <dgm:pt modelId="{CB646211-0636-4400-A97B-AC352B3F4334}" type="pres">
      <dgm:prSet presAssocID="{D9223E54-6722-4654-9F72-48DB6C21C0FC}" presName="spNode" presStyleCnt="0"/>
      <dgm:spPr/>
    </dgm:pt>
    <dgm:pt modelId="{C008439F-E3C9-4D70-A503-4EB6FCB22721}" type="pres">
      <dgm:prSet presAssocID="{58B7F498-208B-468D-A98F-966C453EF0FB}" presName="sibTrans" presStyleLbl="sibTrans1D1" presStyleIdx="0" presStyleCnt="4"/>
      <dgm:spPr/>
      <dgm:t>
        <a:bodyPr/>
        <a:lstStyle/>
        <a:p>
          <a:endParaRPr lang="en-US"/>
        </a:p>
      </dgm:t>
    </dgm:pt>
    <dgm:pt modelId="{3199C7BB-9324-4212-AB43-D25A6CFEBC73}" type="pres">
      <dgm:prSet presAssocID="{26A6E38D-46E4-4BBC-90A6-C871A324CA9F}" presName="node" presStyleLbl="node1" presStyleIdx="1" presStyleCnt="4">
        <dgm:presLayoutVars>
          <dgm:bulletEnabled val="1"/>
        </dgm:presLayoutVars>
      </dgm:prSet>
      <dgm:spPr/>
      <dgm:t>
        <a:bodyPr/>
        <a:lstStyle/>
        <a:p>
          <a:endParaRPr lang="en-US"/>
        </a:p>
      </dgm:t>
    </dgm:pt>
    <dgm:pt modelId="{B827BF08-3FEB-42D8-86E8-10983504AB5C}" type="pres">
      <dgm:prSet presAssocID="{26A6E38D-46E4-4BBC-90A6-C871A324CA9F}" presName="spNode" presStyleCnt="0"/>
      <dgm:spPr/>
    </dgm:pt>
    <dgm:pt modelId="{CAF3DB1E-ED82-4EC1-B29D-C83123EF5E0E}" type="pres">
      <dgm:prSet presAssocID="{A7FCC7CC-8ECD-4940-AE67-CAE23F3002A7}" presName="sibTrans" presStyleLbl="sibTrans1D1" presStyleIdx="1" presStyleCnt="4"/>
      <dgm:spPr/>
      <dgm:t>
        <a:bodyPr/>
        <a:lstStyle/>
        <a:p>
          <a:endParaRPr lang="en-US"/>
        </a:p>
      </dgm:t>
    </dgm:pt>
    <dgm:pt modelId="{196EED88-A26B-4AD2-83F3-A02CA1AF5459}" type="pres">
      <dgm:prSet presAssocID="{C2139161-FDCA-4AB6-BBC9-33F051FCD10E}" presName="node" presStyleLbl="node1" presStyleIdx="2" presStyleCnt="4">
        <dgm:presLayoutVars>
          <dgm:bulletEnabled val="1"/>
        </dgm:presLayoutVars>
      </dgm:prSet>
      <dgm:spPr/>
      <dgm:t>
        <a:bodyPr/>
        <a:lstStyle/>
        <a:p>
          <a:endParaRPr lang="en-US"/>
        </a:p>
      </dgm:t>
    </dgm:pt>
    <dgm:pt modelId="{265DA50B-9A48-47AE-A668-25A30D165BDE}" type="pres">
      <dgm:prSet presAssocID="{C2139161-FDCA-4AB6-BBC9-33F051FCD10E}" presName="spNode" presStyleCnt="0"/>
      <dgm:spPr/>
    </dgm:pt>
    <dgm:pt modelId="{AF2F969E-86C3-4501-89A5-0CE59D41381C}" type="pres">
      <dgm:prSet presAssocID="{2770DB56-61E7-4CCD-975E-091183A37247}" presName="sibTrans" presStyleLbl="sibTrans1D1" presStyleIdx="2" presStyleCnt="4"/>
      <dgm:spPr/>
      <dgm:t>
        <a:bodyPr/>
        <a:lstStyle/>
        <a:p>
          <a:endParaRPr lang="en-US"/>
        </a:p>
      </dgm:t>
    </dgm:pt>
    <dgm:pt modelId="{17A360E6-572D-4DE6-9E67-F30BD8FAA49E}" type="pres">
      <dgm:prSet presAssocID="{3C0087E6-6BB9-403F-AFBF-A57DDB2E26B0}" presName="node" presStyleLbl="node1" presStyleIdx="3" presStyleCnt="4">
        <dgm:presLayoutVars>
          <dgm:bulletEnabled val="1"/>
        </dgm:presLayoutVars>
      </dgm:prSet>
      <dgm:spPr/>
      <dgm:t>
        <a:bodyPr/>
        <a:lstStyle/>
        <a:p>
          <a:endParaRPr lang="en-US"/>
        </a:p>
      </dgm:t>
    </dgm:pt>
    <dgm:pt modelId="{1F6C0EBF-1F09-413A-B00B-565452D8703E}" type="pres">
      <dgm:prSet presAssocID="{3C0087E6-6BB9-403F-AFBF-A57DDB2E26B0}" presName="spNode" presStyleCnt="0"/>
      <dgm:spPr/>
    </dgm:pt>
    <dgm:pt modelId="{526A9314-D039-4ED4-B2A7-11CDE05EA89D}" type="pres">
      <dgm:prSet presAssocID="{77705684-182C-44A5-A738-CBD8AA38A958}" presName="sibTrans" presStyleLbl="sibTrans1D1" presStyleIdx="3" presStyleCnt="4"/>
      <dgm:spPr/>
      <dgm:t>
        <a:bodyPr/>
        <a:lstStyle/>
        <a:p>
          <a:endParaRPr lang="en-US"/>
        </a:p>
      </dgm:t>
    </dgm:pt>
  </dgm:ptLst>
  <dgm:cxnLst>
    <dgm:cxn modelId="{099C2A88-007C-47CC-AC8F-6A7EFCE5E1D6}" srcId="{7855E274-88C1-4CC0-8E0B-EC240346C37B}" destId="{C2139161-FDCA-4AB6-BBC9-33F051FCD10E}" srcOrd="2" destOrd="0" parTransId="{AA752D80-5F53-45BB-AB9F-DE83F557EFEB}" sibTransId="{2770DB56-61E7-4CCD-975E-091183A37247}"/>
    <dgm:cxn modelId="{2982AB19-416E-418E-BB5F-46704211D978}" srcId="{7855E274-88C1-4CC0-8E0B-EC240346C37B}" destId="{26A6E38D-46E4-4BBC-90A6-C871A324CA9F}" srcOrd="1" destOrd="0" parTransId="{291B0901-A31B-40BF-8B7B-D4B45FEBFB20}" sibTransId="{A7FCC7CC-8ECD-4940-AE67-CAE23F3002A7}"/>
    <dgm:cxn modelId="{52B4C6F4-25C6-43DA-892E-F8CD245770D6}" type="presOf" srcId="{2770DB56-61E7-4CCD-975E-091183A37247}" destId="{AF2F969E-86C3-4501-89A5-0CE59D41381C}" srcOrd="0" destOrd="0" presId="urn:microsoft.com/office/officeart/2005/8/layout/cycle6"/>
    <dgm:cxn modelId="{C7B8A99E-C605-4BE6-9007-F311B8D406AD}" type="presOf" srcId="{7855E274-88C1-4CC0-8E0B-EC240346C37B}" destId="{A02F38EA-B74F-4AB1-AFA9-AB3D449B565B}" srcOrd="0" destOrd="0" presId="urn:microsoft.com/office/officeart/2005/8/layout/cycle6"/>
    <dgm:cxn modelId="{D5F110BB-7C06-427D-8801-BE63E2F64B17}" srcId="{7855E274-88C1-4CC0-8E0B-EC240346C37B}" destId="{3C0087E6-6BB9-403F-AFBF-A57DDB2E26B0}" srcOrd="3" destOrd="0" parTransId="{5277F3EF-70E3-4309-A7BA-032FC035AEB5}" sibTransId="{77705684-182C-44A5-A738-CBD8AA38A958}"/>
    <dgm:cxn modelId="{B411E32B-392E-4011-B57D-95E1CDD73D03}" srcId="{7855E274-88C1-4CC0-8E0B-EC240346C37B}" destId="{D9223E54-6722-4654-9F72-48DB6C21C0FC}" srcOrd="0" destOrd="0" parTransId="{AA83651E-E1F1-4ECB-9070-6667C02DB372}" sibTransId="{58B7F498-208B-468D-A98F-966C453EF0FB}"/>
    <dgm:cxn modelId="{64FED7DE-42C5-4876-AF8C-1B125EE0CD68}" type="presOf" srcId="{3C0087E6-6BB9-403F-AFBF-A57DDB2E26B0}" destId="{17A360E6-572D-4DE6-9E67-F30BD8FAA49E}" srcOrd="0" destOrd="0" presId="urn:microsoft.com/office/officeart/2005/8/layout/cycle6"/>
    <dgm:cxn modelId="{89F11D4B-471A-4E84-9A5D-A0D219840E50}" type="presOf" srcId="{58B7F498-208B-468D-A98F-966C453EF0FB}" destId="{C008439F-E3C9-4D70-A503-4EB6FCB22721}" srcOrd="0" destOrd="0" presId="urn:microsoft.com/office/officeart/2005/8/layout/cycle6"/>
    <dgm:cxn modelId="{145C71DB-CC56-4769-88B2-77D60D0A4E8B}" type="presOf" srcId="{C2139161-FDCA-4AB6-BBC9-33F051FCD10E}" destId="{196EED88-A26B-4AD2-83F3-A02CA1AF5459}" srcOrd="0" destOrd="0" presId="urn:microsoft.com/office/officeart/2005/8/layout/cycle6"/>
    <dgm:cxn modelId="{C4671C5D-AC40-4544-864B-B7E571FFF967}" type="presOf" srcId="{D9223E54-6722-4654-9F72-48DB6C21C0FC}" destId="{DFCAB69A-D75B-4343-A1BD-F4F317B930E4}" srcOrd="0" destOrd="0" presId="urn:microsoft.com/office/officeart/2005/8/layout/cycle6"/>
    <dgm:cxn modelId="{ADACCDD8-103D-4D39-BD87-5B2A91543568}" type="presOf" srcId="{77705684-182C-44A5-A738-CBD8AA38A958}" destId="{526A9314-D039-4ED4-B2A7-11CDE05EA89D}" srcOrd="0" destOrd="0" presId="urn:microsoft.com/office/officeart/2005/8/layout/cycle6"/>
    <dgm:cxn modelId="{000BA13A-45A0-4832-A62C-6D54A3A15F1C}" type="presOf" srcId="{26A6E38D-46E4-4BBC-90A6-C871A324CA9F}" destId="{3199C7BB-9324-4212-AB43-D25A6CFEBC73}" srcOrd="0" destOrd="0" presId="urn:microsoft.com/office/officeart/2005/8/layout/cycle6"/>
    <dgm:cxn modelId="{CE2DE016-1D9D-470C-A3CC-5BCDD2C64708}" type="presOf" srcId="{A7FCC7CC-8ECD-4940-AE67-CAE23F3002A7}" destId="{CAF3DB1E-ED82-4EC1-B29D-C83123EF5E0E}" srcOrd="0" destOrd="0" presId="urn:microsoft.com/office/officeart/2005/8/layout/cycle6"/>
    <dgm:cxn modelId="{6F2B152D-8256-472B-AC80-2CF16D9FB2D3}" type="presParOf" srcId="{A02F38EA-B74F-4AB1-AFA9-AB3D449B565B}" destId="{DFCAB69A-D75B-4343-A1BD-F4F317B930E4}" srcOrd="0" destOrd="0" presId="urn:microsoft.com/office/officeart/2005/8/layout/cycle6"/>
    <dgm:cxn modelId="{86C3D9CA-6893-4BFA-AF1D-B274A1C66D71}" type="presParOf" srcId="{A02F38EA-B74F-4AB1-AFA9-AB3D449B565B}" destId="{CB646211-0636-4400-A97B-AC352B3F4334}" srcOrd="1" destOrd="0" presId="urn:microsoft.com/office/officeart/2005/8/layout/cycle6"/>
    <dgm:cxn modelId="{733EE933-C451-451D-9742-62B772221908}" type="presParOf" srcId="{A02F38EA-B74F-4AB1-AFA9-AB3D449B565B}" destId="{C008439F-E3C9-4D70-A503-4EB6FCB22721}" srcOrd="2" destOrd="0" presId="urn:microsoft.com/office/officeart/2005/8/layout/cycle6"/>
    <dgm:cxn modelId="{B826726D-7CE3-4E64-80CB-1EEEBC557674}" type="presParOf" srcId="{A02F38EA-B74F-4AB1-AFA9-AB3D449B565B}" destId="{3199C7BB-9324-4212-AB43-D25A6CFEBC73}" srcOrd="3" destOrd="0" presId="urn:microsoft.com/office/officeart/2005/8/layout/cycle6"/>
    <dgm:cxn modelId="{7A85F87D-A0A6-4A70-870A-0FEF4EFBD6A3}" type="presParOf" srcId="{A02F38EA-B74F-4AB1-AFA9-AB3D449B565B}" destId="{B827BF08-3FEB-42D8-86E8-10983504AB5C}" srcOrd="4" destOrd="0" presId="urn:microsoft.com/office/officeart/2005/8/layout/cycle6"/>
    <dgm:cxn modelId="{1CFDDE4B-A8DC-4101-95C1-3D70AB62E5EC}" type="presParOf" srcId="{A02F38EA-B74F-4AB1-AFA9-AB3D449B565B}" destId="{CAF3DB1E-ED82-4EC1-B29D-C83123EF5E0E}" srcOrd="5" destOrd="0" presId="urn:microsoft.com/office/officeart/2005/8/layout/cycle6"/>
    <dgm:cxn modelId="{87F14B36-D60A-4931-953A-E87BE7937913}" type="presParOf" srcId="{A02F38EA-B74F-4AB1-AFA9-AB3D449B565B}" destId="{196EED88-A26B-4AD2-83F3-A02CA1AF5459}" srcOrd="6" destOrd="0" presId="urn:microsoft.com/office/officeart/2005/8/layout/cycle6"/>
    <dgm:cxn modelId="{6F195649-0FF1-47E5-B144-9A383D138926}" type="presParOf" srcId="{A02F38EA-B74F-4AB1-AFA9-AB3D449B565B}" destId="{265DA50B-9A48-47AE-A668-25A30D165BDE}" srcOrd="7" destOrd="0" presId="urn:microsoft.com/office/officeart/2005/8/layout/cycle6"/>
    <dgm:cxn modelId="{8191FE77-A9F4-47C7-B947-8F86F2C2E987}" type="presParOf" srcId="{A02F38EA-B74F-4AB1-AFA9-AB3D449B565B}" destId="{AF2F969E-86C3-4501-89A5-0CE59D41381C}" srcOrd="8" destOrd="0" presId="urn:microsoft.com/office/officeart/2005/8/layout/cycle6"/>
    <dgm:cxn modelId="{DF75D0E6-8F14-41FD-9DBB-CBA5C2AE6407}" type="presParOf" srcId="{A02F38EA-B74F-4AB1-AFA9-AB3D449B565B}" destId="{17A360E6-572D-4DE6-9E67-F30BD8FAA49E}" srcOrd="9" destOrd="0" presId="urn:microsoft.com/office/officeart/2005/8/layout/cycle6"/>
    <dgm:cxn modelId="{7932A451-A814-40B8-BA03-1E2641ECDFA9}" type="presParOf" srcId="{A02F38EA-B74F-4AB1-AFA9-AB3D449B565B}" destId="{1F6C0EBF-1F09-413A-B00B-565452D8703E}" srcOrd="10" destOrd="0" presId="urn:microsoft.com/office/officeart/2005/8/layout/cycle6"/>
    <dgm:cxn modelId="{899FBCA1-7F78-4985-A77E-D1E2E9F4AC8E}" type="presParOf" srcId="{A02F38EA-B74F-4AB1-AFA9-AB3D449B565B}" destId="{526A9314-D039-4ED4-B2A7-11CDE05EA89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9A43B-3E35-40D7-86BA-DB5F244A7CA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55BCCF4-0608-4D37-A26D-9C8FA62F65FF}">
      <dgm:prSet phldrT="[Text]"/>
      <dgm:spPr/>
      <dgm:t>
        <a:bodyPr/>
        <a:lstStyle/>
        <a:p>
          <a:r>
            <a:rPr lang="en-US" dirty="0"/>
            <a:t>Sources</a:t>
          </a:r>
        </a:p>
      </dgm:t>
    </dgm:pt>
    <dgm:pt modelId="{4FE20995-43F8-4209-BD13-DFF9E6E431C4}" type="parTrans" cxnId="{79DE402C-5A17-462E-884C-D56D75D98A77}">
      <dgm:prSet/>
      <dgm:spPr/>
      <dgm:t>
        <a:bodyPr/>
        <a:lstStyle/>
        <a:p>
          <a:endParaRPr lang="en-US"/>
        </a:p>
      </dgm:t>
    </dgm:pt>
    <dgm:pt modelId="{6ECAACE5-0A4A-4589-A447-0AFC7117D27C}" type="sibTrans" cxnId="{79DE402C-5A17-462E-884C-D56D75D98A77}">
      <dgm:prSet/>
      <dgm:spPr/>
      <dgm:t>
        <a:bodyPr/>
        <a:lstStyle/>
        <a:p>
          <a:endParaRPr lang="en-US"/>
        </a:p>
      </dgm:t>
    </dgm:pt>
    <dgm:pt modelId="{4917F007-C482-474A-864D-4018C224D1D4}">
      <dgm:prSet phldrT="[Text]"/>
      <dgm:spPr/>
      <dgm:t>
        <a:bodyPr/>
        <a:lstStyle/>
        <a:p>
          <a:r>
            <a:rPr lang="en-US" dirty="0"/>
            <a:t>Types</a:t>
          </a:r>
        </a:p>
      </dgm:t>
    </dgm:pt>
    <dgm:pt modelId="{AFEB1B89-77F1-4C71-ABF2-7CB9B26B0FDE}" type="parTrans" cxnId="{1EEB37B9-F857-44CF-BF58-858D405D5995}">
      <dgm:prSet/>
      <dgm:spPr/>
      <dgm:t>
        <a:bodyPr/>
        <a:lstStyle/>
        <a:p>
          <a:endParaRPr lang="en-US"/>
        </a:p>
      </dgm:t>
    </dgm:pt>
    <dgm:pt modelId="{65F1086A-719D-4F10-8BC9-49FDA879341A}" type="sibTrans" cxnId="{1EEB37B9-F857-44CF-BF58-858D405D5995}">
      <dgm:prSet/>
      <dgm:spPr/>
      <dgm:t>
        <a:bodyPr/>
        <a:lstStyle/>
        <a:p>
          <a:endParaRPr lang="en-US"/>
        </a:p>
      </dgm:t>
    </dgm:pt>
    <dgm:pt modelId="{F46FF691-67AA-4FEF-B9B4-087A158D9B8A}">
      <dgm:prSet phldrT="[Text]"/>
      <dgm:spPr/>
      <dgm:t>
        <a:bodyPr/>
        <a:lstStyle/>
        <a:p>
          <a:pPr>
            <a:buFont typeface="Wingdings" panose="05000000000000000000" pitchFamily="2" charset="2"/>
            <a:buNone/>
          </a:pPr>
          <a:endParaRPr lang="en-US" dirty="0"/>
        </a:p>
      </dgm:t>
    </dgm:pt>
    <dgm:pt modelId="{45E6C328-405C-4826-9D07-C3C54BACD346}" type="parTrans" cxnId="{B7824057-5925-4760-9F77-C4B04C31DD43}">
      <dgm:prSet/>
      <dgm:spPr/>
      <dgm:t>
        <a:bodyPr/>
        <a:lstStyle/>
        <a:p>
          <a:endParaRPr lang="en-US"/>
        </a:p>
      </dgm:t>
    </dgm:pt>
    <dgm:pt modelId="{659159AF-F5F8-47F6-B43B-5AF749F33ACF}" type="sibTrans" cxnId="{B7824057-5925-4760-9F77-C4B04C31DD43}">
      <dgm:prSet/>
      <dgm:spPr/>
      <dgm:t>
        <a:bodyPr/>
        <a:lstStyle/>
        <a:p>
          <a:endParaRPr lang="en-US"/>
        </a:p>
      </dgm:t>
    </dgm:pt>
    <dgm:pt modelId="{3CD180EB-FD17-4D3E-928E-D426FB5CCED9}">
      <dgm:prSet/>
      <dgm:spPr/>
      <dgm:t>
        <a:bodyPr/>
        <a:lstStyle/>
        <a:p>
          <a:pPr>
            <a:buNone/>
          </a:pPr>
          <a:r>
            <a:rPr lang="en-US" dirty="0"/>
            <a:t>School-based (colleges and universities)</a:t>
          </a:r>
        </a:p>
      </dgm:t>
    </dgm:pt>
    <dgm:pt modelId="{116EF529-01BB-43E8-8F40-7FDBBA1F3D24}" type="parTrans" cxnId="{24D26194-E8DF-41E3-AB97-038B1FAE5B67}">
      <dgm:prSet/>
      <dgm:spPr/>
      <dgm:t>
        <a:bodyPr/>
        <a:lstStyle/>
        <a:p>
          <a:endParaRPr lang="en-US"/>
        </a:p>
      </dgm:t>
    </dgm:pt>
    <dgm:pt modelId="{EF832242-4865-45FF-991E-1487773CDF04}" type="sibTrans" cxnId="{24D26194-E8DF-41E3-AB97-038B1FAE5B67}">
      <dgm:prSet/>
      <dgm:spPr/>
      <dgm:t>
        <a:bodyPr/>
        <a:lstStyle/>
        <a:p>
          <a:endParaRPr lang="en-US"/>
        </a:p>
      </dgm:t>
    </dgm:pt>
    <dgm:pt modelId="{B80E0B4A-AC08-4C26-9722-BE8922F587FF}">
      <dgm:prSet/>
      <dgm:spPr/>
      <dgm:t>
        <a:bodyPr/>
        <a:lstStyle/>
        <a:p>
          <a:pPr>
            <a:buNone/>
          </a:pPr>
          <a:r>
            <a:rPr lang="en-US" dirty="0"/>
            <a:t>Private </a:t>
          </a:r>
        </a:p>
      </dgm:t>
    </dgm:pt>
    <dgm:pt modelId="{3C9D7021-73F4-4A40-96F3-186FCD872F6E}" type="parTrans" cxnId="{719DE718-538A-43EE-AA71-E408F8799BEC}">
      <dgm:prSet/>
      <dgm:spPr/>
      <dgm:t>
        <a:bodyPr/>
        <a:lstStyle/>
        <a:p>
          <a:endParaRPr lang="en-US"/>
        </a:p>
      </dgm:t>
    </dgm:pt>
    <dgm:pt modelId="{839E8FF8-C1E4-48DC-9CFD-DBED9DB73305}" type="sibTrans" cxnId="{719DE718-538A-43EE-AA71-E408F8799BEC}">
      <dgm:prSet/>
      <dgm:spPr/>
      <dgm:t>
        <a:bodyPr/>
        <a:lstStyle/>
        <a:p>
          <a:endParaRPr lang="en-US"/>
        </a:p>
      </dgm:t>
    </dgm:pt>
    <dgm:pt modelId="{696BEFAE-D9DE-420D-A81D-AA643F460BBD}">
      <dgm:prSet/>
      <dgm:spPr/>
      <dgm:t>
        <a:bodyPr/>
        <a:lstStyle/>
        <a:p>
          <a:pPr>
            <a:buNone/>
          </a:pPr>
          <a:r>
            <a:rPr lang="en-US" dirty="0"/>
            <a:t>Community and </a:t>
          </a:r>
          <a:r>
            <a:rPr lang="en-US" dirty="0" smtClean="0"/>
            <a:t>civic </a:t>
          </a:r>
          <a:r>
            <a:rPr lang="en-US" dirty="0"/>
            <a:t>organizations</a:t>
          </a:r>
        </a:p>
      </dgm:t>
    </dgm:pt>
    <dgm:pt modelId="{9A94EF9F-21E9-420F-8844-27A789ED377E}" type="parTrans" cxnId="{3314ACAB-2D1C-490A-939B-E3E6B90FC24D}">
      <dgm:prSet/>
      <dgm:spPr/>
      <dgm:t>
        <a:bodyPr/>
        <a:lstStyle/>
        <a:p>
          <a:endParaRPr lang="en-US"/>
        </a:p>
      </dgm:t>
    </dgm:pt>
    <dgm:pt modelId="{89753DD9-4DBF-410D-951A-B4CF4ABD5FD5}" type="sibTrans" cxnId="{3314ACAB-2D1C-490A-939B-E3E6B90FC24D}">
      <dgm:prSet/>
      <dgm:spPr/>
      <dgm:t>
        <a:bodyPr/>
        <a:lstStyle/>
        <a:p>
          <a:endParaRPr lang="en-US"/>
        </a:p>
      </dgm:t>
    </dgm:pt>
    <dgm:pt modelId="{4E5630E1-6DB5-499D-BEB6-E829CA75E511}">
      <dgm:prSet/>
      <dgm:spPr/>
      <dgm:t>
        <a:bodyPr/>
        <a:lstStyle/>
        <a:p>
          <a:pPr>
            <a:buNone/>
          </a:pPr>
          <a:r>
            <a:rPr lang="en-US" dirty="0"/>
            <a:t>Employers</a:t>
          </a:r>
        </a:p>
      </dgm:t>
    </dgm:pt>
    <dgm:pt modelId="{155E1B10-5FF1-44FD-8FBC-333F1D521AF4}" type="parTrans" cxnId="{39BDB4EF-9C95-4386-991C-46E8764D7545}">
      <dgm:prSet/>
      <dgm:spPr/>
      <dgm:t>
        <a:bodyPr/>
        <a:lstStyle/>
        <a:p>
          <a:endParaRPr lang="en-US"/>
        </a:p>
      </dgm:t>
    </dgm:pt>
    <dgm:pt modelId="{28320F56-DC42-4DCA-8979-F0BA46044D10}" type="sibTrans" cxnId="{39BDB4EF-9C95-4386-991C-46E8764D7545}">
      <dgm:prSet/>
      <dgm:spPr/>
      <dgm:t>
        <a:bodyPr/>
        <a:lstStyle/>
        <a:p>
          <a:endParaRPr lang="en-US"/>
        </a:p>
      </dgm:t>
    </dgm:pt>
    <dgm:pt modelId="{65CCA34C-ECE3-47BE-BF75-FA9DB13B5579}">
      <dgm:prSet phldrT="[Text]"/>
      <dgm:spPr/>
      <dgm:t>
        <a:bodyPr/>
        <a:lstStyle/>
        <a:p>
          <a:pPr>
            <a:buFont typeface="Wingdings" panose="05000000000000000000" pitchFamily="2" charset="2"/>
            <a:buNone/>
          </a:pPr>
          <a:endParaRPr lang="en-US" dirty="0"/>
        </a:p>
      </dgm:t>
    </dgm:pt>
    <dgm:pt modelId="{FA5BF6D9-39E7-456F-954C-FC4A043ECBE3}" type="parTrans" cxnId="{CA4A26C5-20DE-49E3-A433-0E4CD40D459E}">
      <dgm:prSet/>
      <dgm:spPr/>
      <dgm:t>
        <a:bodyPr/>
        <a:lstStyle/>
        <a:p>
          <a:endParaRPr lang="en-US"/>
        </a:p>
      </dgm:t>
    </dgm:pt>
    <dgm:pt modelId="{AB394FC4-F875-43BB-9A83-9D618CDBD474}" type="sibTrans" cxnId="{CA4A26C5-20DE-49E3-A433-0E4CD40D459E}">
      <dgm:prSet/>
      <dgm:spPr/>
      <dgm:t>
        <a:bodyPr/>
        <a:lstStyle/>
        <a:p>
          <a:endParaRPr lang="en-US"/>
        </a:p>
      </dgm:t>
    </dgm:pt>
    <dgm:pt modelId="{82681C06-BFEF-40A1-B682-BDF3A91E3620}">
      <dgm:prSet/>
      <dgm:spPr/>
      <dgm:t>
        <a:bodyPr/>
        <a:lstStyle/>
        <a:p>
          <a:pPr>
            <a:buNone/>
          </a:pPr>
          <a:r>
            <a:rPr lang="en-US" dirty="0" smtClean="0"/>
            <a:t>State </a:t>
          </a:r>
          <a:endParaRPr lang="en-US" dirty="0"/>
        </a:p>
      </dgm:t>
    </dgm:pt>
    <dgm:pt modelId="{FDB253C3-584F-433D-B3C2-55BBBACE169D}" type="parTrans" cxnId="{2786F841-D77D-48E6-9DC6-63C59562F299}">
      <dgm:prSet/>
      <dgm:spPr/>
      <dgm:t>
        <a:bodyPr/>
        <a:lstStyle/>
        <a:p>
          <a:endParaRPr lang="en-US"/>
        </a:p>
      </dgm:t>
    </dgm:pt>
    <dgm:pt modelId="{6C3120E6-305D-48A8-A290-58401B827FC6}" type="sibTrans" cxnId="{2786F841-D77D-48E6-9DC6-63C59562F299}">
      <dgm:prSet/>
      <dgm:spPr/>
      <dgm:t>
        <a:bodyPr/>
        <a:lstStyle/>
        <a:p>
          <a:endParaRPr lang="en-US"/>
        </a:p>
      </dgm:t>
    </dgm:pt>
    <dgm:pt modelId="{15B6C821-F879-4091-A9CC-C7B6FD93C464}">
      <dgm:prSet/>
      <dgm:spPr/>
      <dgm:t>
        <a:bodyPr/>
        <a:lstStyle/>
        <a:p>
          <a:pPr>
            <a:buNone/>
          </a:pPr>
          <a:r>
            <a:rPr lang="en-US" dirty="0" smtClean="0"/>
            <a:t>Federal</a:t>
          </a:r>
          <a:endParaRPr lang="en-US" dirty="0"/>
        </a:p>
      </dgm:t>
    </dgm:pt>
    <dgm:pt modelId="{73E605D7-90D3-4A44-9793-2929D2DF4E57}" type="sibTrans" cxnId="{1F2821CF-E1B1-46D9-90F5-93C6E32BEB58}">
      <dgm:prSet/>
      <dgm:spPr/>
      <dgm:t>
        <a:bodyPr/>
        <a:lstStyle/>
        <a:p>
          <a:endParaRPr lang="en-US"/>
        </a:p>
      </dgm:t>
    </dgm:pt>
    <dgm:pt modelId="{8D5C2AA7-5A6D-4353-8785-95231469C683}" type="parTrans" cxnId="{1F2821CF-E1B1-46D9-90F5-93C6E32BEB58}">
      <dgm:prSet/>
      <dgm:spPr/>
      <dgm:t>
        <a:bodyPr/>
        <a:lstStyle/>
        <a:p>
          <a:endParaRPr lang="en-US"/>
        </a:p>
      </dgm:t>
    </dgm:pt>
    <dgm:pt modelId="{539F0C4F-3F6A-4DE6-A0E7-EDCC1C27A3F4}">
      <dgm:prSet/>
      <dgm:spPr/>
      <dgm:t>
        <a:bodyPr/>
        <a:lstStyle/>
        <a:p>
          <a:pPr>
            <a:buNone/>
          </a:pPr>
          <a:r>
            <a:rPr lang="en-US" dirty="0" smtClean="0"/>
            <a:t>Need-based</a:t>
          </a:r>
          <a:endParaRPr lang="en-US" dirty="0"/>
        </a:p>
      </dgm:t>
    </dgm:pt>
    <dgm:pt modelId="{42F5DAD6-234F-43F1-B047-4F6AEF009BBF}" type="sibTrans" cxnId="{DF5D12C8-7062-4D02-B69D-6243672C70B6}">
      <dgm:prSet/>
      <dgm:spPr/>
      <dgm:t>
        <a:bodyPr/>
        <a:lstStyle/>
        <a:p>
          <a:endParaRPr lang="en-US"/>
        </a:p>
      </dgm:t>
    </dgm:pt>
    <dgm:pt modelId="{8E792FA7-211E-4D6D-85ED-F0C6ADC4E60E}" type="parTrans" cxnId="{DF5D12C8-7062-4D02-B69D-6243672C70B6}">
      <dgm:prSet/>
      <dgm:spPr/>
      <dgm:t>
        <a:bodyPr/>
        <a:lstStyle/>
        <a:p>
          <a:endParaRPr lang="en-US"/>
        </a:p>
      </dgm:t>
    </dgm:pt>
    <dgm:pt modelId="{C200CE2E-318B-4238-B153-8C3A53699562}">
      <dgm:prSet/>
      <dgm:spPr/>
      <dgm:t>
        <a:bodyPr/>
        <a:lstStyle/>
        <a:p>
          <a:pPr>
            <a:buNone/>
          </a:pPr>
          <a:r>
            <a:rPr lang="en-US" dirty="0" smtClean="0"/>
            <a:t>Non-need </a:t>
          </a:r>
          <a:r>
            <a:rPr lang="en-US" dirty="0"/>
            <a:t>based</a:t>
          </a:r>
        </a:p>
      </dgm:t>
    </dgm:pt>
    <dgm:pt modelId="{D8772AC2-6FCF-4AC8-98CC-D8F0823A5A81}" type="parTrans" cxnId="{49699D4E-8DCE-418C-B3E9-E8AD8A518903}">
      <dgm:prSet/>
      <dgm:spPr/>
      <dgm:t>
        <a:bodyPr/>
        <a:lstStyle/>
        <a:p>
          <a:endParaRPr lang="en-US"/>
        </a:p>
      </dgm:t>
    </dgm:pt>
    <dgm:pt modelId="{334CEDC6-EEA6-4551-AC6B-C07322D328FC}" type="sibTrans" cxnId="{49699D4E-8DCE-418C-B3E9-E8AD8A518903}">
      <dgm:prSet/>
      <dgm:spPr/>
      <dgm:t>
        <a:bodyPr/>
        <a:lstStyle/>
        <a:p>
          <a:endParaRPr lang="en-US"/>
        </a:p>
      </dgm:t>
    </dgm:pt>
    <dgm:pt modelId="{AA7DB18E-BBFC-4FCB-AF3C-A63A8A8BA646}" type="pres">
      <dgm:prSet presAssocID="{59E9A43B-3E35-40D7-86BA-DB5F244A7CA2}" presName="Name0" presStyleCnt="0">
        <dgm:presLayoutVars>
          <dgm:dir/>
          <dgm:animLvl val="lvl"/>
          <dgm:resizeHandles val="exact"/>
        </dgm:presLayoutVars>
      </dgm:prSet>
      <dgm:spPr/>
      <dgm:t>
        <a:bodyPr/>
        <a:lstStyle/>
        <a:p>
          <a:endParaRPr lang="en-US"/>
        </a:p>
      </dgm:t>
    </dgm:pt>
    <dgm:pt modelId="{153E3605-564D-4A84-9950-CCED1895EC08}" type="pres">
      <dgm:prSet presAssocID="{155BCCF4-0608-4D37-A26D-9C8FA62F65FF}" presName="linNode" presStyleCnt="0"/>
      <dgm:spPr/>
    </dgm:pt>
    <dgm:pt modelId="{05BED9F7-AA8A-48A2-A332-B1F53995C005}" type="pres">
      <dgm:prSet presAssocID="{155BCCF4-0608-4D37-A26D-9C8FA62F65FF}" presName="parTx" presStyleLbl="revTx" presStyleIdx="0" presStyleCnt="2">
        <dgm:presLayoutVars>
          <dgm:chMax val="1"/>
          <dgm:bulletEnabled val="1"/>
        </dgm:presLayoutVars>
      </dgm:prSet>
      <dgm:spPr/>
      <dgm:t>
        <a:bodyPr/>
        <a:lstStyle/>
        <a:p>
          <a:endParaRPr lang="en-US"/>
        </a:p>
      </dgm:t>
    </dgm:pt>
    <dgm:pt modelId="{DD761AB2-A35D-4C47-9F68-2090B43EA11E}" type="pres">
      <dgm:prSet presAssocID="{155BCCF4-0608-4D37-A26D-9C8FA62F65FF}" presName="bracket" presStyleLbl="parChTrans1D1" presStyleIdx="0" presStyleCnt="2"/>
      <dgm:spPr/>
    </dgm:pt>
    <dgm:pt modelId="{020FA730-DABC-458F-A7EA-6C8D250623ED}" type="pres">
      <dgm:prSet presAssocID="{155BCCF4-0608-4D37-A26D-9C8FA62F65FF}" presName="spH" presStyleCnt="0"/>
      <dgm:spPr/>
    </dgm:pt>
    <dgm:pt modelId="{AA25B205-A607-48DF-9937-003B0CFE9F5B}" type="pres">
      <dgm:prSet presAssocID="{155BCCF4-0608-4D37-A26D-9C8FA62F65FF}" presName="desTx" presStyleLbl="node1" presStyleIdx="0" presStyleCnt="2">
        <dgm:presLayoutVars>
          <dgm:bulletEnabled val="1"/>
        </dgm:presLayoutVars>
      </dgm:prSet>
      <dgm:spPr/>
      <dgm:t>
        <a:bodyPr/>
        <a:lstStyle/>
        <a:p>
          <a:endParaRPr lang="en-US"/>
        </a:p>
      </dgm:t>
    </dgm:pt>
    <dgm:pt modelId="{304AD91A-EDC9-4630-AF18-BDB524202ACB}" type="pres">
      <dgm:prSet presAssocID="{6ECAACE5-0A4A-4589-A447-0AFC7117D27C}" presName="spV" presStyleCnt="0"/>
      <dgm:spPr/>
    </dgm:pt>
    <dgm:pt modelId="{38207392-D9E6-42D7-B13D-B8F2051648C7}" type="pres">
      <dgm:prSet presAssocID="{4917F007-C482-474A-864D-4018C224D1D4}" presName="linNode" presStyleCnt="0"/>
      <dgm:spPr/>
    </dgm:pt>
    <dgm:pt modelId="{1B97C678-A108-4868-B4A4-5B9F26CEE2D8}" type="pres">
      <dgm:prSet presAssocID="{4917F007-C482-474A-864D-4018C224D1D4}" presName="parTx" presStyleLbl="revTx" presStyleIdx="1" presStyleCnt="2">
        <dgm:presLayoutVars>
          <dgm:chMax val="1"/>
          <dgm:bulletEnabled val="1"/>
        </dgm:presLayoutVars>
      </dgm:prSet>
      <dgm:spPr/>
      <dgm:t>
        <a:bodyPr/>
        <a:lstStyle/>
        <a:p>
          <a:endParaRPr lang="en-US"/>
        </a:p>
      </dgm:t>
    </dgm:pt>
    <dgm:pt modelId="{27D5095C-BCD8-4615-B4FB-4A399E0500BC}" type="pres">
      <dgm:prSet presAssocID="{4917F007-C482-474A-864D-4018C224D1D4}" presName="bracket" presStyleLbl="parChTrans1D1" presStyleIdx="1" presStyleCnt="2"/>
      <dgm:spPr/>
    </dgm:pt>
    <dgm:pt modelId="{6FDD3C61-0CDD-4B9A-8F39-06C62EF0F00B}" type="pres">
      <dgm:prSet presAssocID="{4917F007-C482-474A-864D-4018C224D1D4}" presName="spH" presStyleCnt="0"/>
      <dgm:spPr/>
    </dgm:pt>
    <dgm:pt modelId="{2984BC88-C64E-4FEB-9102-A1CFE783A701}" type="pres">
      <dgm:prSet presAssocID="{4917F007-C482-474A-864D-4018C224D1D4}" presName="desTx" presStyleLbl="node1" presStyleIdx="1" presStyleCnt="2">
        <dgm:presLayoutVars>
          <dgm:bulletEnabled val="1"/>
        </dgm:presLayoutVars>
      </dgm:prSet>
      <dgm:spPr/>
      <dgm:t>
        <a:bodyPr/>
        <a:lstStyle/>
        <a:p>
          <a:endParaRPr lang="en-US"/>
        </a:p>
      </dgm:t>
    </dgm:pt>
  </dgm:ptLst>
  <dgm:cxnLst>
    <dgm:cxn modelId="{1F2821CF-E1B1-46D9-90F5-93C6E32BEB58}" srcId="{155BCCF4-0608-4D37-A26D-9C8FA62F65FF}" destId="{15B6C821-F879-4091-A9CC-C7B6FD93C464}" srcOrd="1" destOrd="0" parTransId="{8D5C2AA7-5A6D-4353-8785-95231469C683}" sibTransId="{73E605D7-90D3-4A44-9793-2929D2DF4E57}"/>
    <dgm:cxn modelId="{24D26194-E8DF-41E3-AB97-038B1FAE5B67}" srcId="{155BCCF4-0608-4D37-A26D-9C8FA62F65FF}" destId="{3CD180EB-FD17-4D3E-928E-D426FB5CCED9}" srcOrd="3" destOrd="0" parTransId="{116EF529-01BB-43E8-8F40-7FDBBA1F3D24}" sibTransId="{EF832242-4865-45FF-991E-1487773CDF04}"/>
    <dgm:cxn modelId="{3314ACAB-2D1C-490A-939B-E3E6B90FC24D}" srcId="{155BCCF4-0608-4D37-A26D-9C8FA62F65FF}" destId="{696BEFAE-D9DE-420D-A81D-AA643F460BBD}" srcOrd="5" destOrd="0" parTransId="{9A94EF9F-21E9-420F-8844-27A789ED377E}" sibTransId="{89753DD9-4DBF-410D-951A-B4CF4ABD5FD5}"/>
    <dgm:cxn modelId="{84D2564A-12DB-4F76-8700-0F65FC49C8FA}" type="presOf" srcId="{4917F007-C482-474A-864D-4018C224D1D4}" destId="{1B97C678-A108-4868-B4A4-5B9F26CEE2D8}" srcOrd="0" destOrd="0" presId="urn:diagrams.loki3.com/BracketList"/>
    <dgm:cxn modelId="{04E96616-4967-4EF1-B17D-2B30FE67CCAA}" type="presOf" srcId="{3CD180EB-FD17-4D3E-928E-D426FB5CCED9}" destId="{AA25B205-A607-48DF-9937-003B0CFE9F5B}" srcOrd="0" destOrd="3" presId="urn:diagrams.loki3.com/BracketList"/>
    <dgm:cxn modelId="{49699D4E-8DCE-418C-B3E9-E8AD8A518903}" srcId="{4917F007-C482-474A-864D-4018C224D1D4}" destId="{C200CE2E-318B-4238-B153-8C3A53699562}" srcOrd="2" destOrd="0" parTransId="{D8772AC2-6FCF-4AC8-98CC-D8F0823A5A81}" sibTransId="{334CEDC6-EEA6-4551-AC6B-C07322D328FC}"/>
    <dgm:cxn modelId="{72592B53-76CB-4F66-BC19-8A10BD647644}" type="presOf" srcId="{155BCCF4-0608-4D37-A26D-9C8FA62F65FF}" destId="{05BED9F7-AA8A-48A2-A332-B1F53995C005}" srcOrd="0" destOrd="0" presId="urn:diagrams.loki3.com/BracketList"/>
    <dgm:cxn modelId="{B7824057-5925-4760-9F77-C4B04C31DD43}" srcId="{4917F007-C482-474A-864D-4018C224D1D4}" destId="{F46FF691-67AA-4FEF-B9B4-087A158D9B8A}" srcOrd="0" destOrd="0" parTransId="{45E6C328-405C-4826-9D07-C3C54BACD346}" sibTransId="{659159AF-F5F8-47F6-B43B-5AF749F33ACF}"/>
    <dgm:cxn modelId="{30C1705B-7001-4B04-98A8-3B240B61834A}" type="presOf" srcId="{F46FF691-67AA-4FEF-B9B4-087A158D9B8A}" destId="{2984BC88-C64E-4FEB-9102-A1CFE783A701}" srcOrd="0" destOrd="0" presId="urn:diagrams.loki3.com/BracketList"/>
    <dgm:cxn modelId="{6CF16AC1-17D0-4F8F-A255-86A6281FABB6}" type="presOf" srcId="{59E9A43B-3E35-40D7-86BA-DB5F244A7CA2}" destId="{AA7DB18E-BBFC-4FCB-AF3C-A63A8A8BA646}" srcOrd="0" destOrd="0" presId="urn:diagrams.loki3.com/BracketList"/>
    <dgm:cxn modelId="{7DC64D78-6573-4FD8-9B71-81AB85409BAE}" type="presOf" srcId="{539F0C4F-3F6A-4DE6-A0E7-EDCC1C27A3F4}" destId="{2984BC88-C64E-4FEB-9102-A1CFE783A701}" srcOrd="0" destOrd="1" presId="urn:diagrams.loki3.com/BracketList"/>
    <dgm:cxn modelId="{ECB5419F-5108-4E5B-9C03-684280546248}" type="presOf" srcId="{65CCA34C-ECE3-47BE-BF75-FA9DB13B5579}" destId="{AA25B205-A607-48DF-9937-003B0CFE9F5B}" srcOrd="0" destOrd="0" presId="urn:diagrams.loki3.com/BracketList"/>
    <dgm:cxn modelId="{2786F841-D77D-48E6-9DC6-63C59562F299}" srcId="{155BCCF4-0608-4D37-A26D-9C8FA62F65FF}" destId="{82681C06-BFEF-40A1-B682-BDF3A91E3620}" srcOrd="2" destOrd="0" parTransId="{FDB253C3-584F-433D-B3C2-55BBBACE169D}" sibTransId="{6C3120E6-305D-48A8-A290-58401B827FC6}"/>
    <dgm:cxn modelId="{DF5D12C8-7062-4D02-B69D-6243672C70B6}" srcId="{4917F007-C482-474A-864D-4018C224D1D4}" destId="{539F0C4F-3F6A-4DE6-A0E7-EDCC1C27A3F4}" srcOrd="1" destOrd="0" parTransId="{8E792FA7-211E-4D6D-85ED-F0C6ADC4E60E}" sibTransId="{42F5DAD6-234F-43F1-B047-4F6AEF009BBF}"/>
    <dgm:cxn modelId="{A6964337-1260-400F-800F-B51AB84AE70B}" type="presOf" srcId="{696BEFAE-D9DE-420D-A81D-AA643F460BBD}" destId="{AA25B205-A607-48DF-9937-003B0CFE9F5B}" srcOrd="0" destOrd="5" presId="urn:diagrams.loki3.com/BracketList"/>
    <dgm:cxn modelId="{EC7B1BE7-9037-4F69-9F21-241EE15B68B6}" type="presOf" srcId="{B80E0B4A-AC08-4C26-9722-BE8922F587FF}" destId="{AA25B205-A607-48DF-9937-003B0CFE9F5B}" srcOrd="0" destOrd="4" presId="urn:diagrams.loki3.com/BracketList"/>
    <dgm:cxn modelId="{1EEB37B9-F857-44CF-BF58-858D405D5995}" srcId="{59E9A43B-3E35-40D7-86BA-DB5F244A7CA2}" destId="{4917F007-C482-474A-864D-4018C224D1D4}" srcOrd="1" destOrd="0" parTransId="{AFEB1B89-77F1-4C71-ABF2-7CB9B26B0FDE}" sibTransId="{65F1086A-719D-4F10-8BC9-49FDA879341A}"/>
    <dgm:cxn modelId="{39BDB4EF-9C95-4386-991C-46E8764D7545}" srcId="{155BCCF4-0608-4D37-A26D-9C8FA62F65FF}" destId="{4E5630E1-6DB5-499D-BEB6-E829CA75E511}" srcOrd="6" destOrd="0" parTransId="{155E1B10-5FF1-44FD-8FBC-333F1D521AF4}" sibTransId="{28320F56-DC42-4DCA-8979-F0BA46044D10}"/>
    <dgm:cxn modelId="{D783808C-2BA2-4783-B748-D9B07E83F247}" type="presOf" srcId="{15B6C821-F879-4091-A9CC-C7B6FD93C464}" destId="{AA25B205-A607-48DF-9937-003B0CFE9F5B}" srcOrd="0" destOrd="1" presId="urn:diagrams.loki3.com/BracketList"/>
    <dgm:cxn modelId="{719DE718-538A-43EE-AA71-E408F8799BEC}" srcId="{155BCCF4-0608-4D37-A26D-9C8FA62F65FF}" destId="{B80E0B4A-AC08-4C26-9722-BE8922F587FF}" srcOrd="4" destOrd="0" parTransId="{3C9D7021-73F4-4A40-96F3-186FCD872F6E}" sibTransId="{839E8FF8-C1E4-48DC-9CFD-DBED9DB73305}"/>
    <dgm:cxn modelId="{CA4A26C5-20DE-49E3-A433-0E4CD40D459E}" srcId="{155BCCF4-0608-4D37-A26D-9C8FA62F65FF}" destId="{65CCA34C-ECE3-47BE-BF75-FA9DB13B5579}" srcOrd="0" destOrd="0" parTransId="{FA5BF6D9-39E7-456F-954C-FC4A043ECBE3}" sibTransId="{AB394FC4-F875-43BB-9A83-9D618CDBD474}"/>
    <dgm:cxn modelId="{79DE402C-5A17-462E-884C-D56D75D98A77}" srcId="{59E9A43B-3E35-40D7-86BA-DB5F244A7CA2}" destId="{155BCCF4-0608-4D37-A26D-9C8FA62F65FF}" srcOrd="0" destOrd="0" parTransId="{4FE20995-43F8-4209-BD13-DFF9E6E431C4}" sibTransId="{6ECAACE5-0A4A-4589-A447-0AFC7117D27C}"/>
    <dgm:cxn modelId="{059C5699-499A-49DE-BDAB-7BCA1E721D5F}" type="presOf" srcId="{C200CE2E-318B-4238-B153-8C3A53699562}" destId="{2984BC88-C64E-4FEB-9102-A1CFE783A701}" srcOrd="0" destOrd="2" presId="urn:diagrams.loki3.com/BracketList"/>
    <dgm:cxn modelId="{ACC72816-C8A6-4625-9CC4-3F5AD89ED8C6}" type="presOf" srcId="{4E5630E1-6DB5-499D-BEB6-E829CA75E511}" destId="{AA25B205-A607-48DF-9937-003B0CFE9F5B}" srcOrd="0" destOrd="6" presId="urn:diagrams.loki3.com/BracketList"/>
    <dgm:cxn modelId="{EAB2C495-38AD-4DDA-97FF-534042EEBC2E}" type="presOf" srcId="{82681C06-BFEF-40A1-B682-BDF3A91E3620}" destId="{AA25B205-A607-48DF-9937-003B0CFE9F5B}" srcOrd="0" destOrd="2" presId="urn:diagrams.loki3.com/BracketList"/>
    <dgm:cxn modelId="{7496E8B9-B90E-494A-A425-F595094C7682}" type="presParOf" srcId="{AA7DB18E-BBFC-4FCB-AF3C-A63A8A8BA646}" destId="{153E3605-564D-4A84-9950-CCED1895EC08}" srcOrd="0" destOrd="0" presId="urn:diagrams.loki3.com/BracketList"/>
    <dgm:cxn modelId="{C37514E8-BD2C-4F28-8798-3F81E95ED6BA}" type="presParOf" srcId="{153E3605-564D-4A84-9950-CCED1895EC08}" destId="{05BED9F7-AA8A-48A2-A332-B1F53995C005}" srcOrd="0" destOrd="0" presId="urn:diagrams.loki3.com/BracketList"/>
    <dgm:cxn modelId="{45890CEC-C207-4173-B1C7-F3EF8CCFBE22}" type="presParOf" srcId="{153E3605-564D-4A84-9950-CCED1895EC08}" destId="{DD761AB2-A35D-4C47-9F68-2090B43EA11E}" srcOrd="1" destOrd="0" presId="urn:diagrams.loki3.com/BracketList"/>
    <dgm:cxn modelId="{A0705AFC-55B8-4DD6-8457-8AF60C73F15D}" type="presParOf" srcId="{153E3605-564D-4A84-9950-CCED1895EC08}" destId="{020FA730-DABC-458F-A7EA-6C8D250623ED}" srcOrd="2" destOrd="0" presId="urn:diagrams.loki3.com/BracketList"/>
    <dgm:cxn modelId="{0A224255-177F-4ADB-8097-EC079948A92A}" type="presParOf" srcId="{153E3605-564D-4A84-9950-CCED1895EC08}" destId="{AA25B205-A607-48DF-9937-003B0CFE9F5B}" srcOrd="3" destOrd="0" presId="urn:diagrams.loki3.com/BracketList"/>
    <dgm:cxn modelId="{505E278C-A0DD-42DF-8950-EA9E386607F7}" type="presParOf" srcId="{AA7DB18E-BBFC-4FCB-AF3C-A63A8A8BA646}" destId="{304AD91A-EDC9-4630-AF18-BDB524202ACB}" srcOrd="1" destOrd="0" presId="urn:diagrams.loki3.com/BracketList"/>
    <dgm:cxn modelId="{8ECA587A-5652-4645-A106-CD1A859BBC00}" type="presParOf" srcId="{AA7DB18E-BBFC-4FCB-AF3C-A63A8A8BA646}" destId="{38207392-D9E6-42D7-B13D-B8F2051648C7}" srcOrd="2" destOrd="0" presId="urn:diagrams.loki3.com/BracketList"/>
    <dgm:cxn modelId="{D63336D5-EF0B-41E1-98AC-79851C036819}" type="presParOf" srcId="{38207392-D9E6-42D7-B13D-B8F2051648C7}" destId="{1B97C678-A108-4868-B4A4-5B9F26CEE2D8}" srcOrd="0" destOrd="0" presId="urn:diagrams.loki3.com/BracketList"/>
    <dgm:cxn modelId="{6F84FC93-67CA-48F3-AC69-C0DFA429BC81}" type="presParOf" srcId="{38207392-D9E6-42D7-B13D-B8F2051648C7}" destId="{27D5095C-BCD8-4615-B4FB-4A399E0500BC}" srcOrd="1" destOrd="0" presId="urn:diagrams.loki3.com/BracketList"/>
    <dgm:cxn modelId="{AE46ECCD-1C16-4701-967E-476C7B3F532E}" type="presParOf" srcId="{38207392-D9E6-42D7-B13D-B8F2051648C7}" destId="{6FDD3C61-0CDD-4B9A-8F39-06C62EF0F00B}" srcOrd="2" destOrd="0" presId="urn:diagrams.loki3.com/BracketList"/>
    <dgm:cxn modelId="{0D14899E-0437-47F6-A967-831AA9851021}" type="presParOf" srcId="{38207392-D9E6-42D7-B13D-B8F2051648C7}" destId="{2984BC88-C64E-4FEB-9102-A1CFE783A70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BC0D1-6888-4BA7-8F2E-E9F9278DEA29}"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02AFCD7A-AAE3-48BF-820E-9005117FA9CD}">
      <dgm:prSet phldrT="[Text]"/>
      <dgm:spPr/>
      <dgm:t>
        <a:bodyPr/>
        <a:lstStyle/>
        <a:p>
          <a:r>
            <a:rPr lang="en-US" dirty="0"/>
            <a:t>Complete the Free Application for Federal Student Aid (FAFSA)</a:t>
          </a:r>
        </a:p>
      </dgm:t>
    </dgm:pt>
    <dgm:pt modelId="{DB5F98C0-12A2-4160-94D4-FEE5A1E56765}" type="parTrans" cxnId="{F5E82AB1-D059-4A9C-B917-5B96D7378A0B}">
      <dgm:prSet/>
      <dgm:spPr/>
      <dgm:t>
        <a:bodyPr/>
        <a:lstStyle/>
        <a:p>
          <a:endParaRPr lang="en-US"/>
        </a:p>
      </dgm:t>
    </dgm:pt>
    <dgm:pt modelId="{427E81CD-1CC6-42C1-B4F2-A1ECE65278F2}" type="sibTrans" cxnId="{F5E82AB1-D059-4A9C-B917-5B96D7378A0B}">
      <dgm:prSet/>
      <dgm:spPr/>
      <dgm:t>
        <a:bodyPr/>
        <a:lstStyle/>
        <a:p>
          <a:endParaRPr lang="en-US" dirty="0"/>
        </a:p>
      </dgm:t>
    </dgm:pt>
    <dgm:pt modelId="{CF5B0F40-40BA-452F-BE20-63295A1A720E}">
      <dgm:prSet/>
      <dgm:spPr/>
      <dgm:t>
        <a:bodyPr/>
        <a:lstStyle/>
        <a:p>
          <a:r>
            <a:rPr lang="en-US" dirty="0"/>
            <a:t>Receive Student Aid Report</a:t>
          </a:r>
        </a:p>
      </dgm:t>
    </dgm:pt>
    <dgm:pt modelId="{25670735-666C-4B52-B9F2-ABC698630190}" type="parTrans" cxnId="{C9FD4A65-3C44-443E-8155-2827F59F3034}">
      <dgm:prSet/>
      <dgm:spPr/>
      <dgm:t>
        <a:bodyPr/>
        <a:lstStyle/>
        <a:p>
          <a:endParaRPr lang="en-US"/>
        </a:p>
      </dgm:t>
    </dgm:pt>
    <dgm:pt modelId="{E1861CCA-96C2-4F28-8002-21C534315A23}" type="sibTrans" cxnId="{C9FD4A65-3C44-443E-8155-2827F59F3034}">
      <dgm:prSet/>
      <dgm:spPr/>
      <dgm:t>
        <a:bodyPr/>
        <a:lstStyle/>
        <a:p>
          <a:endParaRPr lang="en-US" dirty="0"/>
        </a:p>
      </dgm:t>
    </dgm:pt>
    <dgm:pt modelId="{F3676CDF-0E72-4763-95D2-6C61B17C7A2C}">
      <dgm:prSet/>
      <dgm:spPr/>
      <dgm:t>
        <a:bodyPr/>
        <a:lstStyle/>
        <a:p>
          <a:r>
            <a:rPr lang="en-US" dirty="0"/>
            <a:t>Receive award letter from the school </a:t>
          </a:r>
        </a:p>
      </dgm:t>
    </dgm:pt>
    <dgm:pt modelId="{1420A0C3-2E33-4C14-9BA9-EA4C30AE278D}" type="parTrans" cxnId="{6730ADAB-E059-45C6-B690-1153CC98CE09}">
      <dgm:prSet/>
      <dgm:spPr/>
      <dgm:t>
        <a:bodyPr/>
        <a:lstStyle/>
        <a:p>
          <a:endParaRPr lang="en-US"/>
        </a:p>
      </dgm:t>
    </dgm:pt>
    <dgm:pt modelId="{846D37B7-A5E7-4D7C-AC15-F4F1E4B95B39}" type="sibTrans" cxnId="{6730ADAB-E059-45C6-B690-1153CC98CE09}">
      <dgm:prSet/>
      <dgm:spPr/>
      <dgm:t>
        <a:bodyPr/>
        <a:lstStyle/>
        <a:p>
          <a:endParaRPr lang="en-US" dirty="0"/>
        </a:p>
      </dgm:t>
    </dgm:pt>
    <dgm:pt modelId="{A1B93EBF-B444-470D-9EBB-438EAACDD062}">
      <dgm:prSet/>
      <dgm:spPr/>
      <dgm:t>
        <a:bodyPr/>
        <a:lstStyle/>
        <a:p>
          <a:r>
            <a:rPr lang="en-US" dirty="0"/>
            <a:t>Decide which aid to accept and return award letter</a:t>
          </a:r>
        </a:p>
      </dgm:t>
    </dgm:pt>
    <dgm:pt modelId="{843DA574-1CB2-4600-ACCC-4E9ED82CFF8B}" type="parTrans" cxnId="{AD69224C-C0A7-4D18-9648-59EBB3D27CA4}">
      <dgm:prSet/>
      <dgm:spPr/>
      <dgm:t>
        <a:bodyPr/>
        <a:lstStyle/>
        <a:p>
          <a:endParaRPr lang="en-US"/>
        </a:p>
      </dgm:t>
    </dgm:pt>
    <dgm:pt modelId="{8894E492-B3A5-46FC-B241-1196B08CE092}" type="sibTrans" cxnId="{AD69224C-C0A7-4D18-9648-59EBB3D27CA4}">
      <dgm:prSet/>
      <dgm:spPr/>
      <dgm:t>
        <a:bodyPr/>
        <a:lstStyle/>
        <a:p>
          <a:endParaRPr lang="en-US"/>
        </a:p>
      </dgm:t>
    </dgm:pt>
    <dgm:pt modelId="{4A266C5B-F896-49B1-A583-3BD3AA398A67}" type="pres">
      <dgm:prSet presAssocID="{5D3BC0D1-6888-4BA7-8F2E-E9F9278DEA29}" presName="outerComposite" presStyleCnt="0">
        <dgm:presLayoutVars>
          <dgm:chMax val="5"/>
          <dgm:dir/>
          <dgm:resizeHandles val="exact"/>
        </dgm:presLayoutVars>
      </dgm:prSet>
      <dgm:spPr/>
      <dgm:t>
        <a:bodyPr/>
        <a:lstStyle/>
        <a:p>
          <a:endParaRPr lang="en-US"/>
        </a:p>
      </dgm:t>
    </dgm:pt>
    <dgm:pt modelId="{D832D773-6539-450A-9E87-C9A77C92994B}" type="pres">
      <dgm:prSet presAssocID="{5D3BC0D1-6888-4BA7-8F2E-E9F9278DEA29}" presName="dummyMaxCanvas" presStyleCnt="0">
        <dgm:presLayoutVars/>
      </dgm:prSet>
      <dgm:spPr/>
    </dgm:pt>
    <dgm:pt modelId="{42AF8524-EAD7-4CF1-B8EB-4435857F30A1}" type="pres">
      <dgm:prSet presAssocID="{5D3BC0D1-6888-4BA7-8F2E-E9F9278DEA29}" presName="FourNodes_1" presStyleLbl="node1" presStyleIdx="0" presStyleCnt="4">
        <dgm:presLayoutVars>
          <dgm:bulletEnabled val="1"/>
        </dgm:presLayoutVars>
      </dgm:prSet>
      <dgm:spPr/>
      <dgm:t>
        <a:bodyPr/>
        <a:lstStyle/>
        <a:p>
          <a:endParaRPr lang="en-US"/>
        </a:p>
      </dgm:t>
    </dgm:pt>
    <dgm:pt modelId="{F7058A9B-A3C1-47F6-9E51-E0ABFCA4D150}" type="pres">
      <dgm:prSet presAssocID="{5D3BC0D1-6888-4BA7-8F2E-E9F9278DEA29}" presName="FourNodes_2" presStyleLbl="node1" presStyleIdx="1" presStyleCnt="4">
        <dgm:presLayoutVars>
          <dgm:bulletEnabled val="1"/>
        </dgm:presLayoutVars>
      </dgm:prSet>
      <dgm:spPr/>
      <dgm:t>
        <a:bodyPr/>
        <a:lstStyle/>
        <a:p>
          <a:endParaRPr lang="en-US"/>
        </a:p>
      </dgm:t>
    </dgm:pt>
    <dgm:pt modelId="{45F72050-602C-44AF-8070-329449768C22}" type="pres">
      <dgm:prSet presAssocID="{5D3BC0D1-6888-4BA7-8F2E-E9F9278DEA29}" presName="FourNodes_3" presStyleLbl="node1" presStyleIdx="2" presStyleCnt="4" custLinFactNeighborX="153" custLinFactNeighborY="3439">
        <dgm:presLayoutVars>
          <dgm:bulletEnabled val="1"/>
        </dgm:presLayoutVars>
      </dgm:prSet>
      <dgm:spPr/>
      <dgm:t>
        <a:bodyPr/>
        <a:lstStyle/>
        <a:p>
          <a:endParaRPr lang="en-US"/>
        </a:p>
      </dgm:t>
    </dgm:pt>
    <dgm:pt modelId="{A1488CC4-318E-4F49-8784-A1FE02E477FD}" type="pres">
      <dgm:prSet presAssocID="{5D3BC0D1-6888-4BA7-8F2E-E9F9278DEA29}" presName="FourNodes_4" presStyleLbl="node1" presStyleIdx="3" presStyleCnt="4">
        <dgm:presLayoutVars>
          <dgm:bulletEnabled val="1"/>
        </dgm:presLayoutVars>
      </dgm:prSet>
      <dgm:spPr/>
      <dgm:t>
        <a:bodyPr/>
        <a:lstStyle/>
        <a:p>
          <a:endParaRPr lang="en-US"/>
        </a:p>
      </dgm:t>
    </dgm:pt>
    <dgm:pt modelId="{789854C3-20C3-4887-B07D-1B9796052772}" type="pres">
      <dgm:prSet presAssocID="{5D3BC0D1-6888-4BA7-8F2E-E9F9278DEA29}" presName="FourConn_1-2" presStyleLbl="fgAccFollowNode1" presStyleIdx="0" presStyleCnt="3">
        <dgm:presLayoutVars>
          <dgm:bulletEnabled val="1"/>
        </dgm:presLayoutVars>
      </dgm:prSet>
      <dgm:spPr/>
      <dgm:t>
        <a:bodyPr/>
        <a:lstStyle/>
        <a:p>
          <a:endParaRPr lang="en-US"/>
        </a:p>
      </dgm:t>
    </dgm:pt>
    <dgm:pt modelId="{B5DBEC2A-0C79-49B5-B6F8-D29ABBB8F388}" type="pres">
      <dgm:prSet presAssocID="{5D3BC0D1-6888-4BA7-8F2E-E9F9278DEA29}" presName="FourConn_2-3" presStyleLbl="fgAccFollowNode1" presStyleIdx="1" presStyleCnt="3">
        <dgm:presLayoutVars>
          <dgm:bulletEnabled val="1"/>
        </dgm:presLayoutVars>
      </dgm:prSet>
      <dgm:spPr/>
      <dgm:t>
        <a:bodyPr/>
        <a:lstStyle/>
        <a:p>
          <a:endParaRPr lang="en-US"/>
        </a:p>
      </dgm:t>
    </dgm:pt>
    <dgm:pt modelId="{5710E87A-FBD5-4DAB-BADD-FA99AA84BD7C}" type="pres">
      <dgm:prSet presAssocID="{5D3BC0D1-6888-4BA7-8F2E-E9F9278DEA29}" presName="FourConn_3-4" presStyleLbl="fgAccFollowNode1" presStyleIdx="2" presStyleCnt="3">
        <dgm:presLayoutVars>
          <dgm:bulletEnabled val="1"/>
        </dgm:presLayoutVars>
      </dgm:prSet>
      <dgm:spPr/>
      <dgm:t>
        <a:bodyPr/>
        <a:lstStyle/>
        <a:p>
          <a:endParaRPr lang="en-US"/>
        </a:p>
      </dgm:t>
    </dgm:pt>
    <dgm:pt modelId="{07D7EA01-B797-4192-B9BD-C4B30CD316E8}" type="pres">
      <dgm:prSet presAssocID="{5D3BC0D1-6888-4BA7-8F2E-E9F9278DEA29}" presName="FourNodes_1_text" presStyleLbl="node1" presStyleIdx="3" presStyleCnt="4">
        <dgm:presLayoutVars>
          <dgm:bulletEnabled val="1"/>
        </dgm:presLayoutVars>
      </dgm:prSet>
      <dgm:spPr/>
      <dgm:t>
        <a:bodyPr/>
        <a:lstStyle/>
        <a:p>
          <a:endParaRPr lang="en-US"/>
        </a:p>
      </dgm:t>
    </dgm:pt>
    <dgm:pt modelId="{3BCA19CF-6C4C-4E0C-89CD-BFAA6A485372}" type="pres">
      <dgm:prSet presAssocID="{5D3BC0D1-6888-4BA7-8F2E-E9F9278DEA29}" presName="FourNodes_2_text" presStyleLbl="node1" presStyleIdx="3" presStyleCnt="4">
        <dgm:presLayoutVars>
          <dgm:bulletEnabled val="1"/>
        </dgm:presLayoutVars>
      </dgm:prSet>
      <dgm:spPr/>
      <dgm:t>
        <a:bodyPr/>
        <a:lstStyle/>
        <a:p>
          <a:endParaRPr lang="en-US"/>
        </a:p>
      </dgm:t>
    </dgm:pt>
    <dgm:pt modelId="{CF1A4EB6-5129-48E9-A40B-A76219A62815}" type="pres">
      <dgm:prSet presAssocID="{5D3BC0D1-6888-4BA7-8F2E-E9F9278DEA29}" presName="FourNodes_3_text" presStyleLbl="node1" presStyleIdx="3" presStyleCnt="4">
        <dgm:presLayoutVars>
          <dgm:bulletEnabled val="1"/>
        </dgm:presLayoutVars>
      </dgm:prSet>
      <dgm:spPr/>
      <dgm:t>
        <a:bodyPr/>
        <a:lstStyle/>
        <a:p>
          <a:endParaRPr lang="en-US"/>
        </a:p>
      </dgm:t>
    </dgm:pt>
    <dgm:pt modelId="{5BC40BA5-D6D8-4AA3-B16A-06E3EFE7CE79}" type="pres">
      <dgm:prSet presAssocID="{5D3BC0D1-6888-4BA7-8F2E-E9F9278DEA29}" presName="FourNodes_4_text" presStyleLbl="node1" presStyleIdx="3" presStyleCnt="4">
        <dgm:presLayoutVars>
          <dgm:bulletEnabled val="1"/>
        </dgm:presLayoutVars>
      </dgm:prSet>
      <dgm:spPr/>
      <dgm:t>
        <a:bodyPr/>
        <a:lstStyle/>
        <a:p>
          <a:endParaRPr lang="en-US"/>
        </a:p>
      </dgm:t>
    </dgm:pt>
  </dgm:ptLst>
  <dgm:cxnLst>
    <dgm:cxn modelId="{C9FD4A65-3C44-443E-8155-2827F59F3034}" srcId="{5D3BC0D1-6888-4BA7-8F2E-E9F9278DEA29}" destId="{CF5B0F40-40BA-452F-BE20-63295A1A720E}" srcOrd="1" destOrd="0" parTransId="{25670735-666C-4B52-B9F2-ABC698630190}" sibTransId="{E1861CCA-96C2-4F28-8002-21C534315A23}"/>
    <dgm:cxn modelId="{F395F019-BAA8-4159-BA30-9C1EEF6EC748}" type="presOf" srcId="{CF5B0F40-40BA-452F-BE20-63295A1A720E}" destId="{3BCA19CF-6C4C-4E0C-89CD-BFAA6A485372}" srcOrd="1" destOrd="0" presId="urn:microsoft.com/office/officeart/2005/8/layout/vProcess5"/>
    <dgm:cxn modelId="{F5E82AB1-D059-4A9C-B917-5B96D7378A0B}" srcId="{5D3BC0D1-6888-4BA7-8F2E-E9F9278DEA29}" destId="{02AFCD7A-AAE3-48BF-820E-9005117FA9CD}" srcOrd="0" destOrd="0" parTransId="{DB5F98C0-12A2-4160-94D4-FEE5A1E56765}" sibTransId="{427E81CD-1CC6-42C1-B4F2-A1ECE65278F2}"/>
    <dgm:cxn modelId="{AFE51B9F-34EE-4D2C-96DF-90A1C3D1D3CA}" type="presOf" srcId="{E1861CCA-96C2-4F28-8002-21C534315A23}" destId="{B5DBEC2A-0C79-49B5-B6F8-D29ABBB8F388}" srcOrd="0" destOrd="0" presId="urn:microsoft.com/office/officeart/2005/8/layout/vProcess5"/>
    <dgm:cxn modelId="{45B5D861-A7E7-473D-BBE7-D6091E381452}" type="presOf" srcId="{F3676CDF-0E72-4763-95D2-6C61B17C7A2C}" destId="{45F72050-602C-44AF-8070-329449768C22}" srcOrd="0" destOrd="0" presId="urn:microsoft.com/office/officeart/2005/8/layout/vProcess5"/>
    <dgm:cxn modelId="{6730ADAB-E059-45C6-B690-1153CC98CE09}" srcId="{5D3BC0D1-6888-4BA7-8F2E-E9F9278DEA29}" destId="{F3676CDF-0E72-4763-95D2-6C61B17C7A2C}" srcOrd="2" destOrd="0" parTransId="{1420A0C3-2E33-4C14-9BA9-EA4C30AE278D}" sibTransId="{846D37B7-A5E7-4D7C-AC15-F4F1E4B95B39}"/>
    <dgm:cxn modelId="{E0D56422-AF58-4382-8B8A-75F9CBC28D48}" type="presOf" srcId="{846D37B7-A5E7-4D7C-AC15-F4F1E4B95B39}" destId="{5710E87A-FBD5-4DAB-BADD-FA99AA84BD7C}" srcOrd="0" destOrd="0" presId="urn:microsoft.com/office/officeart/2005/8/layout/vProcess5"/>
    <dgm:cxn modelId="{5F17D7D1-26B6-4C08-974F-583A19D6AD8E}" type="presOf" srcId="{02AFCD7A-AAE3-48BF-820E-9005117FA9CD}" destId="{42AF8524-EAD7-4CF1-B8EB-4435857F30A1}" srcOrd="0" destOrd="0" presId="urn:microsoft.com/office/officeart/2005/8/layout/vProcess5"/>
    <dgm:cxn modelId="{B3757059-95F9-4D32-AD7C-F573CB52D00D}" type="presOf" srcId="{A1B93EBF-B444-470D-9EBB-438EAACDD062}" destId="{5BC40BA5-D6D8-4AA3-B16A-06E3EFE7CE79}" srcOrd="1" destOrd="0" presId="urn:microsoft.com/office/officeart/2005/8/layout/vProcess5"/>
    <dgm:cxn modelId="{A69D4156-5DCE-4DF8-B1BC-C766731C3DE6}" type="presOf" srcId="{5D3BC0D1-6888-4BA7-8F2E-E9F9278DEA29}" destId="{4A266C5B-F896-49B1-A583-3BD3AA398A67}" srcOrd="0" destOrd="0" presId="urn:microsoft.com/office/officeart/2005/8/layout/vProcess5"/>
    <dgm:cxn modelId="{F1DB7343-FC6D-4DAE-A2FC-A3455743924A}" type="presOf" srcId="{A1B93EBF-B444-470D-9EBB-438EAACDD062}" destId="{A1488CC4-318E-4F49-8784-A1FE02E477FD}" srcOrd="0" destOrd="0" presId="urn:microsoft.com/office/officeart/2005/8/layout/vProcess5"/>
    <dgm:cxn modelId="{AD69224C-C0A7-4D18-9648-59EBB3D27CA4}" srcId="{5D3BC0D1-6888-4BA7-8F2E-E9F9278DEA29}" destId="{A1B93EBF-B444-470D-9EBB-438EAACDD062}" srcOrd="3" destOrd="0" parTransId="{843DA574-1CB2-4600-ACCC-4E9ED82CFF8B}" sibTransId="{8894E492-B3A5-46FC-B241-1196B08CE092}"/>
    <dgm:cxn modelId="{E15278F1-5F5F-4B24-B8B7-5AE6D1A6AFB9}" type="presOf" srcId="{02AFCD7A-AAE3-48BF-820E-9005117FA9CD}" destId="{07D7EA01-B797-4192-B9BD-C4B30CD316E8}" srcOrd="1" destOrd="0" presId="urn:microsoft.com/office/officeart/2005/8/layout/vProcess5"/>
    <dgm:cxn modelId="{4B767A6E-0A02-4A82-A5F9-F390CEA90041}" type="presOf" srcId="{427E81CD-1CC6-42C1-B4F2-A1ECE65278F2}" destId="{789854C3-20C3-4887-B07D-1B9796052772}" srcOrd="0" destOrd="0" presId="urn:microsoft.com/office/officeart/2005/8/layout/vProcess5"/>
    <dgm:cxn modelId="{51142173-13CE-4744-871C-D88B6B412A41}" type="presOf" srcId="{CF5B0F40-40BA-452F-BE20-63295A1A720E}" destId="{F7058A9B-A3C1-47F6-9E51-E0ABFCA4D150}" srcOrd="0" destOrd="0" presId="urn:microsoft.com/office/officeart/2005/8/layout/vProcess5"/>
    <dgm:cxn modelId="{D9FB80D5-41B1-4707-9F93-48F26D088DCC}" type="presOf" srcId="{F3676CDF-0E72-4763-95D2-6C61B17C7A2C}" destId="{CF1A4EB6-5129-48E9-A40B-A76219A62815}" srcOrd="1" destOrd="0" presId="urn:microsoft.com/office/officeart/2005/8/layout/vProcess5"/>
    <dgm:cxn modelId="{E64AAC72-E081-40F5-99A3-C08BF6F9C5A3}" type="presParOf" srcId="{4A266C5B-F896-49B1-A583-3BD3AA398A67}" destId="{D832D773-6539-450A-9E87-C9A77C92994B}" srcOrd="0" destOrd="0" presId="urn:microsoft.com/office/officeart/2005/8/layout/vProcess5"/>
    <dgm:cxn modelId="{7AA1AAA2-2E56-4859-A713-F9A0EE974785}" type="presParOf" srcId="{4A266C5B-F896-49B1-A583-3BD3AA398A67}" destId="{42AF8524-EAD7-4CF1-B8EB-4435857F30A1}" srcOrd="1" destOrd="0" presId="urn:microsoft.com/office/officeart/2005/8/layout/vProcess5"/>
    <dgm:cxn modelId="{1F140608-C6CB-4BCA-9CEE-9DD7915BE03E}" type="presParOf" srcId="{4A266C5B-F896-49B1-A583-3BD3AA398A67}" destId="{F7058A9B-A3C1-47F6-9E51-E0ABFCA4D150}" srcOrd="2" destOrd="0" presId="urn:microsoft.com/office/officeart/2005/8/layout/vProcess5"/>
    <dgm:cxn modelId="{3EA4C525-8BC1-4894-95E0-BF58025AA978}" type="presParOf" srcId="{4A266C5B-F896-49B1-A583-3BD3AA398A67}" destId="{45F72050-602C-44AF-8070-329449768C22}" srcOrd="3" destOrd="0" presId="urn:microsoft.com/office/officeart/2005/8/layout/vProcess5"/>
    <dgm:cxn modelId="{4FF03C31-3AB2-436D-A87A-E502E53920EE}" type="presParOf" srcId="{4A266C5B-F896-49B1-A583-3BD3AA398A67}" destId="{A1488CC4-318E-4F49-8784-A1FE02E477FD}" srcOrd="4" destOrd="0" presId="urn:microsoft.com/office/officeart/2005/8/layout/vProcess5"/>
    <dgm:cxn modelId="{1A9B7DC6-EE89-4DD6-A9B0-2784CFD67A59}" type="presParOf" srcId="{4A266C5B-F896-49B1-A583-3BD3AA398A67}" destId="{789854C3-20C3-4887-B07D-1B9796052772}" srcOrd="5" destOrd="0" presId="urn:microsoft.com/office/officeart/2005/8/layout/vProcess5"/>
    <dgm:cxn modelId="{BE38355F-A6DE-4F8B-A352-570ED04B12F1}" type="presParOf" srcId="{4A266C5B-F896-49B1-A583-3BD3AA398A67}" destId="{B5DBEC2A-0C79-49B5-B6F8-D29ABBB8F388}" srcOrd="6" destOrd="0" presId="urn:microsoft.com/office/officeart/2005/8/layout/vProcess5"/>
    <dgm:cxn modelId="{C8D9F8AC-5B1D-4431-BD35-731E0EC78A5E}" type="presParOf" srcId="{4A266C5B-F896-49B1-A583-3BD3AA398A67}" destId="{5710E87A-FBD5-4DAB-BADD-FA99AA84BD7C}" srcOrd="7" destOrd="0" presId="urn:microsoft.com/office/officeart/2005/8/layout/vProcess5"/>
    <dgm:cxn modelId="{45216C27-026B-407A-89A2-E9B8D4A27C7A}" type="presParOf" srcId="{4A266C5B-F896-49B1-A583-3BD3AA398A67}" destId="{07D7EA01-B797-4192-B9BD-C4B30CD316E8}" srcOrd="8" destOrd="0" presId="urn:microsoft.com/office/officeart/2005/8/layout/vProcess5"/>
    <dgm:cxn modelId="{D1664461-6CEB-42C4-8D75-7DB49AC3CA22}" type="presParOf" srcId="{4A266C5B-F896-49B1-A583-3BD3AA398A67}" destId="{3BCA19CF-6C4C-4E0C-89CD-BFAA6A485372}" srcOrd="9" destOrd="0" presId="urn:microsoft.com/office/officeart/2005/8/layout/vProcess5"/>
    <dgm:cxn modelId="{C7FF629E-76EE-4292-9F46-44F6E1240584}" type="presParOf" srcId="{4A266C5B-F896-49B1-A583-3BD3AA398A67}" destId="{CF1A4EB6-5129-48E9-A40B-A76219A62815}" srcOrd="10" destOrd="0" presId="urn:microsoft.com/office/officeart/2005/8/layout/vProcess5"/>
    <dgm:cxn modelId="{511BF7C9-7EE7-4648-B650-F240CFE8F1CA}" type="presParOf" srcId="{4A266C5B-F896-49B1-A583-3BD3AA398A67}" destId="{5BC40BA5-D6D8-4AA3-B16A-06E3EFE7CE7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A691A4-361A-4263-84CB-2027E616343B}"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24AF57E7-4EF9-43BB-86C6-79B62D1F7F70}">
      <dgm:prSet/>
      <dgm:spPr/>
      <dgm:t>
        <a:bodyPr/>
        <a:lstStyle/>
        <a:p>
          <a:pPr algn="l" rtl="0"/>
          <a:r>
            <a:rPr lang="en-US" dirty="0"/>
            <a:t>Student</a:t>
          </a:r>
        </a:p>
      </dgm:t>
    </dgm:pt>
    <dgm:pt modelId="{2D04B251-E362-465C-9235-8E693F257F78}" type="parTrans" cxnId="{B71029E8-5B41-4CE5-95E2-CB67B48AC0E0}">
      <dgm:prSet/>
      <dgm:spPr/>
      <dgm:t>
        <a:bodyPr/>
        <a:lstStyle/>
        <a:p>
          <a:endParaRPr lang="en-US"/>
        </a:p>
      </dgm:t>
    </dgm:pt>
    <dgm:pt modelId="{2BC5AC24-9A3F-48C7-8E7B-CC174AD7FD52}" type="sibTrans" cxnId="{B71029E8-5B41-4CE5-95E2-CB67B48AC0E0}">
      <dgm:prSet/>
      <dgm:spPr/>
      <dgm:t>
        <a:bodyPr/>
        <a:lstStyle/>
        <a:p>
          <a:endParaRPr lang="en-US"/>
        </a:p>
      </dgm:t>
    </dgm:pt>
    <dgm:pt modelId="{A479BFC4-ECE9-4068-A5EF-9A5A29570289}">
      <dgm:prSet/>
      <dgm:spPr/>
      <dgm:t>
        <a:bodyPr/>
        <a:lstStyle/>
        <a:p>
          <a:pPr rtl="0"/>
          <a:r>
            <a:rPr lang="en-US" dirty="0"/>
            <a:t>To retrieve tax information, if applicable</a:t>
          </a:r>
        </a:p>
      </dgm:t>
    </dgm:pt>
    <dgm:pt modelId="{79FF0A7E-7B2C-46FA-B0F4-B0948088EA5A}" type="parTrans" cxnId="{D0C111E7-E7FD-49C7-BF3E-4AD834784A46}">
      <dgm:prSet/>
      <dgm:spPr/>
      <dgm:t>
        <a:bodyPr/>
        <a:lstStyle/>
        <a:p>
          <a:endParaRPr lang="en-US"/>
        </a:p>
      </dgm:t>
    </dgm:pt>
    <dgm:pt modelId="{3BAEFA31-DDB0-4349-BCED-FE6C8AF13FFE}" type="sibTrans" cxnId="{D0C111E7-E7FD-49C7-BF3E-4AD834784A46}">
      <dgm:prSet/>
      <dgm:spPr/>
      <dgm:t>
        <a:bodyPr/>
        <a:lstStyle/>
        <a:p>
          <a:endParaRPr lang="en-US"/>
        </a:p>
      </dgm:t>
    </dgm:pt>
    <dgm:pt modelId="{7F532C85-F056-47F5-9D4D-CC560F4EB5B9}">
      <dgm:prSet/>
      <dgm:spPr/>
      <dgm:t>
        <a:bodyPr/>
        <a:lstStyle/>
        <a:p>
          <a:pPr rtl="0"/>
          <a:r>
            <a:rPr lang="en-US" dirty="0"/>
            <a:t>To sign the FAFSA</a:t>
          </a:r>
        </a:p>
      </dgm:t>
    </dgm:pt>
    <dgm:pt modelId="{2E5E11C1-0CAC-456E-8D5C-CBC89DFB3F0B}" type="parTrans" cxnId="{8A31BAE7-3A23-4A59-9E1A-B9924D00726E}">
      <dgm:prSet/>
      <dgm:spPr/>
      <dgm:t>
        <a:bodyPr/>
        <a:lstStyle/>
        <a:p>
          <a:endParaRPr lang="en-US"/>
        </a:p>
      </dgm:t>
    </dgm:pt>
    <dgm:pt modelId="{8C1F2D8F-E603-41B3-9CA0-576C33A494F2}" type="sibTrans" cxnId="{8A31BAE7-3A23-4A59-9E1A-B9924D00726E}">
      <dgm:prSet/>
      <dgm:spPr/>
      <dgm:t>
        <a:bodyPr/>
        <a:lstStyle/>
        <a:p>
          <a:endParaRPr lang="en-US"/>
        </a:p>
      </dgm:t>
    </dgm:pt>
    <dgm:pt modelId="{40CE4754-3879-42A2-B0C9-C4CB19740280}">
      <dgm:prSet/>
      <dgm:spPr/>
      <dgm:t>
        <a:bodyPr/>
        <a:lstStyle/>
        <a:p>
          <a:pPr rtl="0"/>
          <a:r>
            <a:rPr lang="en-US" dirty="0"/>
            <a:t>To apply for Direct Loans</a:t>
          </a:r>
        </a:p>
      </dgm:t>
    </dgm:pt>
    <dgm:pt modelId="{B5008609-6C0B-4B8D-A200-C9737469D23C}" type="parTrans" cxnId="{49FF6AAD-3796-4F55-A442-AA8E1F13B387}">
      <dgm:prSet/>
      <dgm:spPr/>
      <dgm:t>
        <a:bodyPr/>
        <a:lstStyle/>
        <a:p>
          <a:endParaRPr lang="en-US"/>
        </a:p>
      </dgm:t>
    </dgm:pt>
    <dgm:pt modelId="{F9511056-2852-4D73-8F00-6FED11F2E082}" type="sibTrans" cxnId="{49FF6AAD-3796-4F55-A442-AA8E1F13B387}">
      <dgm:prSet/>
      <dgm:spPr/>
      <dgm:t>
        <a:bodyPr/>
        <a:lstStyle/>
        <a:p>
          <a:endParaRPr lang="en-US"/>
        </a:p>
      </dgm:t>
    </dgm:pt>
    <dgm:pt modelId="{E450BB48-DD55-4903-ABBD-4CA01BC930CC}">
      <dgm:prSet/>
      <dgm:spPr/>
      <dgm:t>
        <a:bodyPr/>
        <a:lstStyle/>
        <a:p>
          <a:pPr rtl="0"/>
          <a:r>
            <a:rPr lang="en-US" dirty="0" smtClean="0"/>
            <a:t>To sign in to the FAFSA</a:t>
          </a:r>
          <a:endParaRPr lang="en-US" dirty="0"/>
        </a:p>
      </dgm:t>
    </dgm:pt>
    <dgm:pt modelId="{9054D35C-5108-4088-9BEA-0914DC42035C}" type="parTrans" cxnId="{8786BA4B-A543-4CD9-B2D4-B79CE7F2DCB8}">
      <dgm:prSet/>
      <dgm:spPr/>
      <dgm:t>
        <a:bodyPr/>
        <a:lstStyle/>
        <a:p>
          <a:endParaRPr lang="en-US"/>
        </a:p>
      </dgm:t>
    </dgm:pt>
    <dgm:pt modelId="{AE95E710-90B4-4BC3-91A6-07DA9143A269}" type="sibTrans" cxnId="{8786BA4B-A543-4CD9-B2D4-B79CE7F2DCB8}">
      <dgm:prSet/>
      <dgm:spPr/>
      <dgm:t>
        <a:bodyPr/>
        <a:lstStyle/>
        <a:p>
          <a:endParaRPr lang="en-US"/>
        </a:p>
      </dgm:t>
    </dgm:pt>
    <dgm:pt modelId="{F20559F2-4E90-4855-9BD1-DFAEA75AA68E}" type="pres">
      <dgm:prSet presAssocID="{69A691A4-361A-4263-84CB-2027E616343B}" presName="linear" presStyleCnt="0">
        <dgm:presLayoutVars>
          <dgm:animLvl val="lvl"/>
          <dgm:resizeHandles val="exact"/>
        </dgm:presLayoutVars>
      </dgm:prSet>
      <dgm:spPr/>
      <dgm:t>
        <a:bodyPr/>
        <a:lstStyle/>
        <a:p>
          <a:endParaRPr lang="en-US"/>
        </a:p>
      </dgm:t>
    </dgm:pt>
    <dgm:pt modelId="{DA75F158-243B-46E7-ADDE-0F98B6606167}" type="pres">
      <dgm:prSet presAssocID="{24AF57E7-4EF9-43BB-86C6-79B62D1F7F70}" presName="parentText" presStyleLbl="node1" presStyleIdx="0" presStyleCnt="1" custScaleY="69289" custLinFactNeighborY="-4093">
        <dgm:presLayoutVars>
          <dgm:chMax val="0"/>
          <dgm:bulletEnabled val="1"/>
        </dgm:presLayoutVars>
      </dgm:prSet>
      <dgm:spPr/>
      <dgm:t>
        <a:bodyPr/>
        <a:lstStyle/>
        <a:p>
          <a:endParaRPr lang="en-US"/>
        </a:p>
      </dgm:t>
    </dgm:pt>
    <dgm:pt modelId="{7D9A83A1-29D8-4F7F-886B-E31EBEDEE106}" type="pres">
      <dgm:prSet presAssocID="{24AF57E7-4EF9-43BB-86C6-79B62D1F7F70}" presName="childText" presStyleLbl="revTx" presStyleIdx="0" presStyleCnt="1" custScaleY="109930" custLinFactNeighborY="8543">
        <dgm:presLayoutVars>
          <dgm:bulletEnabled val="1"/>
        </dgm:presLayoutVars>
      </dgm:prSet>
      <dgm:spPr/>
      <dgm:t>
        <a:bodyPr/>
        <a:lstStyle/>
        <a:p>
          <a:endParaRPr lang="en-US"/>
        </a:p>
      </dgm:t>
    </dgm:pt>
  </dgm:ptLst>
  <dgm:cxnLst>
    <dgm:cxn modelId="{90B9DCB2-345E-4E7D-8E90-88267BBE461C}" type="presOf" srcId="{A479BFC4-ECE9-4068-A5EF-9A5A29570289}" destId="{7D9A83A1-29D8-4F7F-886B-E31EBEDEE106}" srcOrd="0" destOrd="1" presId="urn:microsoft.com/office/officeart/2005/8/layout/vList2"/>
    <dgm:cxn modelId="{3312C973-7EE4-4318-84F8-515B833EA0F7}" type="presOf" srcId="{7F532C85-F056-47F5-9D4D-CC560F4EB5B9}" destId="{7D9A83A1-29D8-4F7F-886B-E31EBEDEE106}" srcOrd="0" destOrd="2" presId="urn:microsoft.com/office/officeart/2005/8/layout/vList2"/>
    <dgm:cxn modelId="{8786BA4B-A543-4CD9-B2D4-B79CE7F2DCB8}" srcId="{24AF57E7-4EF9-43BB-86C6-79B62D1F7F70}" destId="{E450BB48-DD55-4903-ABBD-4CA01BC930CC}" srcOrd="0" destOrd="0" parTransId="{9054D35C-5108-4088-9BEA-0914DC42035C}" sibTransId="{AE95E710-90B4-4BC3-91A6-07DA9143A269}"/>
    <dgm:cxn modelId="{B66942BE-EB5A-4356-A4AB-87DF4F7ECE58}" type="presOf" srcId="{E450BB48-DD55-4903-ABBD-4CA01BC930CC}" destId="{7D9A83A1-29D8-4F7F-886B-E31EBEDEE106}" srcOrd="0" destOrd="0" presId="urn:microsoft.com/office/officeart/2005/8/layout/vList2"/>
    <dgm:cxn modelId="{8A31BAE7-3A23-4A59-9E1A-B9924D00726E}" srcId="{24AF57E7-4EF9-43BB-86C6-79B62D1F7F70}" destId="{7F532C85-F056-47F5-9D4D-CC560F4EB5B9}" srcOrd="2" destOrd="0" parTransId="{2E5E11C1-0CAC-456E-8D5C-CBC89DFB3F0B}" sibTransId="{8C1F2D8F-E603-41B3-9CA0-576C33A494F2}"/>
    <dgm:cxn modelId="{CAE29C5B-51EF-4376-8D9C-F44759269BB7}" type="presOf" srcId="{69A691A4-361A-4263-84CB-2027E616343B}" destId="{F20559F2-4E90-4855-9BD1-DFAEA75AA68E}" srcOrd="0" destOrd="0" presId="urn:microsoft.com/office/officeart/2005/8/layout/vList2"/>
    <dgm:cxn modelId="{E0B1F928-E94E-4DA8-A970-C6C1501CD480}" type="presOf" srcId="{24AF57E7-4EF9-43BB-86C6-79B62D1F7F70}" destId="{DA75F158-243B-46E7-ADDE-0F98B6606167}" srcOrd="0" destOrd="0" presId="urn:microsoft.com/office/officeart/2005/8/layout/vList2"/>
    <dgm:cxn modelId="{234F141C-BF75-4BB0-8C68-EB5D0733E3D6}" type="presOf" srcId="{40CE4754-3879-42A2-B0C9-C4CB19740280}" destId="{7D9A83A1-29D8-4F7F-886B-E31EBEDEE106}" srcOrd="0" destOrd="3" presId="urn:microsoft.com/office/officeart/2005/8/layout/vList2"/>
    <dgm:cxn modelId="{D0C111E7-E7FD-49C7-BF3E-4AD834784A46}" srcId="{24AF57E7-4EF9-43BB-86C6-79B62D1F7F70}" destId="{A479BFC4-ECE9-4068-A5EF-9A5A29570289}" srcOrd="1" destOrd="0" parTransId="{79FF0A7E-7B2C-46FA-B0F4-B0948088EA5A}" sibTransId="{3BAEFA31-DDB0-4349-BCED-FE6C8AF13FFE}"/>
    <dgm:cxn modelId="{49FF6AAD-3796-4F55-A442-AA8E1F13B387}" srcId="{24AF57E7-4EF9-43BB-86C6-79B62D1F7F70}" destId="{40CE4754-3879-42A2-B0C9-C4CB19740280}" srcOrd="3" destOrd="0" parTransId="{B5008609-6C0B-4B8D-A200-C9737469D23C}" sibTransId="{F9511056-2852-4D73-8F00-6FED11F2E082}"/>
    <dgm:cxn modelId="{B71029E8-5B41-4CE5-95E2-CB67B48AC0E0}" srcId="{69A691A4-361A-4263-84CB-2027E616343B}" destId="{24AF57E7-4EF9-43BB-86C6-79B62D1F7F70}" srcOrd="0" destOrd="0" parTransId="{2D04B251-E362-465C-9235-8E693F257F78}" sibTransId="{2BC5AC24-9A3F-48C7-8E7B-CC174AD7FD52}"/>
    <dgm:cxn modelId="{3B7889E8-8336-441D-ABF8-83FDBF896FC4}" type="presParOf" srcId="{F20559F2-4E90-4855-9BD1-DFAEA75AA68E}" destId="{DA75F158-243B-46E7-ADDE-0F98B6606167}" srcOrd="0" destOrd="0" presId="urn:microsoft.com/office/officeart/2005/8/layout/vList2"/>
    <dgm:cxn modelId="{2C44D0A3-3F21-4271-ACA2-A2055DEFACC0}" type="presParOf" srcId="{F20559F2-4E90-4855-9BD1-DFAEA75AA68E}" destId="{7D9A83A1-29D8-4F7F-886B-E31EBEDEE10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110EA5-B3EC-4BA3-BE1C-F217DA36FA86}" type="doc">
      <dgm:prSet loTypeId="urn:microsoft.com/office/officeart/2005/8/layout/vList2" loCatId="list" qsTypeId="urn:microsoft.com/office/officeart/2005/8/quickstyle/3d2" qsCatId="3D" csTypeId="urn:microsoft.com/office/officeart/2005/8/colors/accent3_2" csCatId="accent3" phldr="1"/>
      <dgm:spPr/>
      <dgm:t>
        <a:bodyPr/>
        <a:lstStyle/>
        <a:p>
          <a:endParaRPr lang="en-US"/>
        </a:p>
      </dgm:t>
    </dgm:pt>
    <dgm:pt modelId="{C2D7DECC-BE74-453A-A9B5-EF8B202E95DD}">
      <dgm:prSet custT="1"/>
      <dgm:spPr/>
      <dgm:t>
        <a:bodyPr/>
        <a:lstStyle/>
        <a:p>
          <a:pPr algn="l" rtl="0"/>
          <a:r>
            <a:rPr lang="en-US" sz="3100" dirty="0"/>
            <a:t>Parent</a:t>
          </a:r>
        </a:p>
      </dgm:t>
    </dgm:pt>
    <dgm:pt modelId="{7E30CAC8-49BD-4AAA-A6F1-6C372AD887D3}" type="parTrans" cxnId="{9688DE93-1222-4D6E-8912-816F0A135E17}">
      <dgm:prSet/>
      <dgm:spPr/>
      <dgm:t>
        <a:bodyPr/>
        <a:lstStyle/>
        <a:p>
          <a:endParaRPr lang="en-US"/>
        </a:p>
      </dgm:t>
    </dgm:pt>
    <dgm:pt modelId="{8FE758FE-09DC-47FB-BD48-5ED28339A4C0}" type="sibTrans" cxnId="{9688DE93-1222-4D6E-8912-816F0A135E17}">
      <dgm:prSet/>
      <dgm:spPr/>
      <dgm:t>
        <a:bodyPr/>
        <a:lstStyle/>
        <a:p>
          <a:endParaRPr lang="en-US"/>
        </a:p>
      </dgm:t>
    </dgm:pt>
    <dgm:pt modelId="{8B4B9686-1E2A-475C-85FE-237D45AEEBDF}">
      <dgm:prSet custT="1"/>
      <dgm:spPr/>
      <dgm:t>
        <a:bodyPr/>
        <a:lstStyle/>
        <a:p>
          <a:pPr rtl="0"/>
          <a:r>
            <a:rPr lang="en-US" sz="2400" dirty="0"/>
            <a:t>To retrieve tax information, if applicable</a:t>
          </a:r>
        </a:p>
      </dgm:t>
    </dgm:pt>
    <dgm:pt modelId="{E610D324-508D-4E2C-BDEC-D28D15188375}" type="parTrans" cxnId="{86E0D785-9F69-49A9-AE33-8CE819D7055E}">
      <dgm:prSet/>
      <dgm:spPr/>
      <dgm:t>
        <a:bodyPr/>
        <a:lstStyle/>
        <a:p>
          <a:endParaRPr lang="en-US"/>
        </a:p>
      </dgm:t>
    </dgm:pt>
    <dgm:pt modelId="{10727114-CA44-4565-B023-5C30BD662B53}" type="sibTrans" cxnId="{86E0D785-9F69-49A9-AE33-8CE819D7055E}">
      <dgm:prSet/>
      <dgm:spPr/>
      <dgm:t>
        <a:bodyPr/>
        <a:lstStyle/>
        <a:p>
          <a:endParaRPr lang="en-US"/>
        </a:p>
      </dgm:t>
    </dgm:pt>
    <dgm:pt modelId="{D5F38C68-E038-4F42-8E42-FDEE1746459D}">
      <dgm:prSet custT="1"/>
      <dgm:spPr/>
      <dgm:t>
        <a:bodyPr/>
        <a:lstStyle/>
        <a:p>
          <a:pPr rtl="0"/>
          <a:r>
            <a:rPr lang="en-US" sz="2400" dirty="0"/>
            <a:t>To obtain a Direct PLUS (Parent) Loan</a:t>
          </a:r>
          <a:br>
            <a:rPr lang="en-US" sz="2400" dirty="0"/>
          </a:br>
          <a:endParaRPr lang="en-US" sz="2400" dirty="0"/>
        </a:p>
      </dgm:t>
    </dgm:pt>
    <dgm:pt modelId="{3733207B-017F-45F8-BAB4-9D96FA090441}" type="sibTrans" cxnId="{C4A28EE1-172B-4769-867B-DCDE469C32E9}">
      <dgm:prSet/>
      <dgm:spPr/>
      <dgm:t>
        <a:bodyPr/>
        <a:lstStyle/>
        <a:p>
          <a:endParaRPr lang="en-US"/>
        </a:p>
      </dgm:t>
    </dgm:pt>
    <dgm:pt modelId="{23345BF2-31D9-4BF7-A068-69E3ED256593}" type="parTrans" cxnId="{C4A28EE1-172B-4769-867B-DCDE469C32E9}">
      <dgm:prSet/>
      <dgm:spPr/>
      <dgm:t>
        <a:bodyPr/>
        <a:lstStyle/>
        <a:p>
          <a:endParaRPr lang="en-US"/>
        </a:p>
      </dgm:t>
    </dgm:pt>
    <dgm:pt modelId="{0D1F8BEC-AF25-4271-ADE6-3BFF4ECE58AD}">
      <dgm:prSet custT="1"/>
      <dgm:spPr/>
      <dgm:t>
        <a:bodyPr/>
        <a:lstStyle/>
        <a:p>
          <a:pPr rtl="0"/>
          <a:r>
            <a:rPr lang="en-US" sz="2400" dirty="0"/>
            <a:t>One parent must sign the FAFSA for a dependent student</a:t>
          </a:r>
        </a:p>
      </dgm:t>
    </dgm:pt>
    <dgm:pt modelId="{97F81D35-69F5-4DE9-B611-DE2CA6AE347B}" type="sibTrans" cxnId="{A97D184B-CFA4-4BB9-861F-1102EC72F379}">
      <dgm:prSet/>
      <dgm:spPr/>
      <dgm:t>
        <a:bodyPr/>
        <a:lstStyle/>
        <a:p>
          <a:endParaRPr lang="en-US"/>
        </a:p>
      </dgm:t>
    </dgm:pt>
    <dgm:pt modelId="{48C5DB3F-6149-4719-83C8-EB702941D349}" type="parTrans" cxnId="{A97D184B-CFA4-4BB9-861F-1102EC72F379}">
      <dgm:prSet/>
      <dgm:spPr/>
      <dgm:t>
        <a:bodyPr/>
        <a:lstStyle/>
        <a:p>
          <a:endParaRPr lang="en-US"/>
        </a:p>
      </dgm:t>
    </dgm:pt>
    <dgm:pt modelId="{459A8930-1212-47A9-89B8-E2D14761D5A1}" type="pres">
      <dgm:prSet presAssocID="{E3110EA5-B3EC-4BA3-BE1C-F217DA36FA86}" presName="linear" presStyleCnt="0">
        <dgm:presLayoutVars>
          <dgm:animLvl val="lvl"/>
          <dgm:resizeHandles val="exact"/>
        </dgm:presLayoutVars>
      </dgm:prSet>
      <dgm:spPr/>
      <dgm:t>
        <a:bodyPr/>
        <a:lstStyle/>
        <a:p>
          <a:endParaRPr lang="en-US"/>
        </a:p>
      </dgm:t>
    </dgm:pt>
    <dgm:pt modelId="{077332E4-438C-49A2-825A-85BCEEC44FF4}" type="pres">
      <dgm:prSet presAssocID="{C2D7DECC-BE74-453A-A9B5-EF8B202E95DD}" presName="parentText" presStyleLbl="node1" presStyleIdx="0" presStyleCnt="1" custScaleY="59247" custLinFactNeighborX="-15686" custLinFactNeighborY="-17240">
        <dgm:presLayoutVars>
          <dgm:chMax val="0"/>
          <dgm:bulletEnabled val="1"/>
        </dgm:presLayoutVars>
      </dgm:prSet>
      <dgm:spPr/>
      <dgm:t>
        <a:bodyPr/>
        <a:lstStyle/>
        <a:p>
          <a:endParaRPr lang="en-US"/>
        </a:p>
      </dgm:t>
    </dgm:pt>
    <dgm:pt modelId="{6CCBDE9B-1B50-43AF-97DA-4F55C8E3377B}" type="pres">
      <dgm:prSet presAssocID="{C2D7DECC-BE74-453A-A9B5-EF8B202E95DD}" presName="childText" presStyleLbl="revTx" presStyleIdx="0" presStyleCnt="1" custScaleY="93851" custLinFactNeighborX="1961" custLinFactNeighborY="-28297">
        <dgm:presLayoutVars>
          <dgm:bulletEnabled val="1"/>
        </dgm:presLayoutVars>
      </dgm:prSet>
      <dgm:spPr/>
      <dgm:t>
        <a:bodyPr/>
        <a:lstStyle/>
        <a:p>
          <a:endParaRPr lang="en-US"/>
        </a:p>
      </dgm:t>
    </dgm:pt>
  </dgm:ptLst>
  <dgm:cxnLst>
    <dgm:cxn modelId="{86E0D785-9F69-49A9-AE33-8CE819D7055E}" srcId="{C2D7DECC-BE74-453A-A9B5-EF8B202E95DD}" destId="{8B4B9686-1E2A-475C-85FE-237D45AEEBDF}" srcOrd="0" destOrd="0" parTransId="{E610D324-508D-4E2C-BDEC-D28D15188375}" sibTransId="{10727114-CA44-4565-B023-5C30BD662B53}"/>
    <dgm:cxn modelId="{65A2BF30-1E79-4E72-A901-F692444B2632}" type="presOf" srcId="{8B4B9686-1E2A-475C-85FE-237D45AEEBDF}" destId="{6CCBDE9B-1B50-43AF-97DA-4F55C8E3377B}" srcOrd="0" destOrd="0" presId="urn:microsoft.com/office/officeart/2005/8/layout/vList2"/>
    <dgm:cxn modelId="{31B84893-0A16-47B5-A862-1C0562BBC662}" type="presOf" srcId="{C2D7DECC-BE74-453A-A9B5-EF8B202E95DD}" destId="{077332E4-438C-49A2-825A-85BCEEC44FF4}" srcOrd="0" destOrd="0" presId="urn:microsoft.com/office/officeart/2005/8/layout/vList2"/>
    <dgm:cxn modelId="{C4A28EE1-172B-4769-867B-DCDE469C32E9}" srcId="{C2D7DECC-BE74-453A-A9B5-EF8B202E95DD}" destId="{D5F38C68-E038-4F42-8E42-FDEE1746459D}" srcOrd="2" destOrd="0" parTransId="{23345BF2-31D9-4BF7-A068-69E3ED256593}" sibTransId="{3733207B-017F-45F8-BAB4-9D96FA090441}"/>
    <dgm:cxn modelId="{9688DE93-1222-4D6E-8912-816F0A135E17}" srcId="{E3110EA5-B3EC-4BA3-BE1C-F217DA36FA86}" destId="{C2D7DECC-BE74-453A-A9B5-EF8B202E95DD}" srcOrd="0" destOrd="0" parTransId="{7E30CAC8-49BD-4AAA-A6F1-6C372AD887D3}" sibTransId="{8FE758FE-09DC-47FB-BD48-5ED28339A4C0}"/>
    <dgm:cxn modelId="{3090AAE0-C23F-44D0-AC49-A9FB3828A96B}" type="presOf" srcId="{D5F38C68-E038-4F42-8E42-FDEE1746459D}" destId="{6CCBDE9B-1B50-43AF-97DA-4F55C8E3377B}" srcOrd="0" destOrd="2" presId="urn:microsoft.com/office/officeart/2005/8/layout/vList2"/>
    <dgm:cxn modelId="{A97D184B-CFA4-4BB9-861F-1102EC72F379}" srcId="{C2D7DECC-BE74-453A-A9B5-EF8B202E95DD}" destId="{0D1F8BEC-AF25-4271-ADE6-3BFF4ECE58AD}" srcOrd="1" destOrd="0" parTransId="{48C5DB3F-6149-4719-83C8-EB702941D349}" sibTransId="{97F81D35-69F5-4DE9-B611-DE2CA6AE347B}"/>
    <dgm:cxn modelId="{838EAA45-DE3D-46DA-819E-CC275882D597}" type="presOf" srcId="{E3110EA5-B3EC-4BA3-BE1C-F217DA36FA86}" destId="{459A8930-1212-47A9-89B8-E2D14761D5A1}" srcOrd="0" destOrd="0" presId="urn:microsoft.com/office/officeart/2005/8/layout/vList2"/>
    <dgm:cxn modelId="{0FF63F63-D68C-409B-84AD-89C65E78D9F6}" type="presOf" srcId="{0D1F8BEC-AF25-4271-ADE6-3BFF4ECE58AD}" destId="{6CCBDE9B-1B50-43AF-97DA-4F55C8E3377B}" srcOrd="0" destOrd="1" presId="urn:microsoft.com/office/officeart/2005/8/layout/vList2"/>
    <dgm:cxn modelId="{B4E24D52-2D60-45C7-A4B4-95E8D829657D}" type="presParOf" srcId="{459A8930-1212-47A9-89B8-E2D14761D5A1}" destId="{077332E4-438C-49A2-825A-85BCEEC44FF4}" srcOrd="0" destOrd="0" presId="urn:microsoft.com/office/officeart/2005/8/layout/vList2"/>
    <dgm:cxn modelId="{6DAF37E4-8154-4626-B7CE-9510D2A6BA64}" type="presParOf" srcId="{459A8930-1212-47A9-89B8-E2D14761D5A1}" destId="{6CCBDE9B-1B50-43AF-97DA-4F55C8E3377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B41B85-90FE-488E-9CC1-0183B198318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DBEBC06-71D7-424E-8311-D15BE5FC475B}">
      <dgm:prSet phldrT="[Text]"/>
      <dgm:spPr/>
      <dgm:t>
        <a:bodyPr/>
        <a:lstStyle/>
        <a:p>
          <a:r>
            <a:rPr lang="en-US" dirty="0" smtClean="0"/>
            <a:t>Student demographics</a:t>
          </a:r>
          <a:endParaRPr lang="en-US" dirty="0"/>
        </a:p>
      </dgm:t>
    </dgm:pt>
    <dgm:pt modelId="{7FD161CD-143E-4F55-AE76-4530610A8C8D}" type="parTrans" cxnId="{7717FB70-F64D-4D31-BE95-2F31B557A5EB}">
      <dgm:prSet/>
      <dgm:spPr/>
      <dgm:t>
        <a:bodyPr/>
        <a:lstStyle/>
        <a:p>
          <a:endParaRPr lang="en-US"/>
        </a:p>
      </dgm:t>
    </dgm:pt>
    <dgm:pt modelId="{C7A09187-451D-489A-944B-F4D84B6F9A48}" type="sibTrans" cxnId="{7717FB70-F64D-4D31-BE95-2F31B557A5EB}">
      <dgm:prSet/>
      <dgm:spPr/>
      <dgm:t>
        <a:bodyPr/>
        <a:lstStyle/>
        <a:p>
          <a:endParaRPr lang="en-US"/>
        </a:p>
      </dgm:t>
    </dgm:pt>
    <dgm:pt modelId="{7BD9330C-108E-427A-A3FA-2EC8F1A2E991}">
      <dgm:prSet/>
      <dgm:spPr/>
      <dgm:t>
        <a:bodyPr/>
        <a:lstStyle/>
        <a:p>
          <a:r>
            <a:rPr lang="en-US" dirty="0" smtClean="0"/>
            <a:t>School selection</a:t>
          </a:r>
        </a:p>
      </dgm:t>
    </dgm:pt>
    <dgm:pt modelId="{97179D7A-1AB5-471F-BD54-4ECC52E52E59}" type="parTrans" cxnId="{36CD3BA1-EC31-44C4-9DFA-699FB33B795D}">
      <dgm:prSet/>
      <dgm:spPr/>
      <dgm:t>
        <a:bodyPr/>
        <a:lstStyle/>
        <a:p>
          <a:endParaRPr lang="en-US"/>
        </a:p>
      </dgm:t>
    </dgm:pt>
    <dgm:pt modelId="{4EE9BFDF-BD3B-4BC1-9498-34E501E68298}" type="sibTrans" cxnId="{36CD3BA1-EC31-44C4-9DFA-699FB33B795D}">
      <dgm:prSet/>
      <dgm:spPr/>
      <dgm:t>
        <a:bodyPr/>
        <a:lstStyle/>
        <a:p>
          <a:endParaRPr lang="en-US"/>
        </a:p>
      </dgm:t>
    </dgm:pt>
    <dgm:pt modelId="{178FF17B-569B-41A9-9DD3-2FCD44C2011F}">
      <dgm:prSet/>
      <dgm:spPr/>
      <dgm:t>
        <a:bodyPr/>
        <a:lstStyle/>
        <a:p>
          <a:r>
            <a:rPr lang="en-US" dirty="0" smtClean="0"/>
            <a:t>Dependency status</a:t>
          </a:r>
        </a:p>
      </dgm:t>
    </dgm:pt>
    <dgm:pt modelId="{774000BD-3764-4B78-AA3C-8EA1097FFDD4}" type="parTrans" cxnId="{33B91D20-4127-4573-9569-1AACD0D434DD}">
      <dgm:prSet/>
      <dgm:spPr/>
      <dgm:t>
        <a:bodyPr/>
        <a:lstStyle/>
        <a:p>
          <a:endParaRPr lang="en-US"/>
        </a:p>
      </dgm:t>
    </dgm:pt>
    <dgm:pt modelId="{6889E840-585F-4E8F-9DE9-D3753DEE5489}" type="sibTrans" cxnId="{33B91D20-4127-4573-9569-1AACD0D434DD}">
      <dgm:prSet/>
      <dgm:spPr/>
      <dgm:t>
        <a:bodyPr/>
        <a:lstStyle/>
        <a:p>
          <a:endParaRPr lang="en-US"/>
        </a:p>
      </dgm:t>
    </dgm:pt>
    <dgm:pt modelId="{AF830D5D-73F1-4DDA-9B69-A25ED48407FD}">
      <dgm:prSet/>
      <dgm:spPr/>
      <dgm:t>
        <a:bodyPr/>
        <a:lstStyle/>
        <a:p>
          <a:r>
            <a:rPr lang="en-US" dirty="0" smtClean="0"/>
            <a:t>Parent demographics</a:t>
          </a:r>
        </a:p>
      </dgm:t>
    </dgm:pt>
    <dgm:pt modelId="{919A54A2-F1F2-4B34-B18D-A3AD6F1ABBF6}" type="parTrans" cxnId="{38F335C3-778D-4F53-ABC2-15D17CDBB5F2}">
      <dgm:prSet/>
      <dgm:spPr/>
      <dgm:t>
        <a:bodyPr/>
        <a:lstStyle/>
        <a:p>
          <a:endParaRPr lang="en-US"/>
        </a:p>
      </dgm:t>
    </dgm:pt>
    <dgm:pt modelId="{A37A01BA-37D2-452C-9EB8-21E6DEB73746}" type="sibTrans" cxnId="{38F335C3-778D-4F53-ABC2-15D17CDBB5F2}">
      <dgm:prSet/>
      <dgm:spPr/>
      <dgm:t>
        <a:bodyPr/>
        <a:lstStyle/>
        <a:p>
          <a:endParaRPr lang="en-US"/>
        </a:p>
      </dgm:t>
    </dgm:pt>
    <dgm:pt modelId="{F9040D61-0C27-43E7-A48E-B2CBD4C113EA}">
      <dgm:prSet/>
      <dgm:spPr/>
      <dgm:t>
        <a:bodyPr/>
        <a:lstStyle/>
        <a:p>
          <a:r>
            <a:rPr lang="en-US" dirty="0" smtClean="0"/>
            <a:t>Financial information</a:t>
          </a:r>
        </a:p>
      </dgm:t>
    </dgm:pt>
    <dgm:pt modelId="{E09856E2-7E79-4711-AD6B-4EEA6031E217}" type="parTrans" cxnId="{D1E4F6BD-626E-45CF-BDDE-8A127A30BCB7}">
      <dgm:prSet/>
      <dgm:spPr/>
      <dgm:t>
        <a:bodyPr/>
        <a:lstStyle/>
        <a:p>
          <a:endParaRPr lang="en-US"/>
        </a:p>
      </dgm:t>
    </dgm:pt>
    <dgm:pt modelId="{A784424E-B572-462D-B741-8C309E7C2D81}" type="sibTrans" cxnId="{D1E4F6BD-626E-45CF-BDDE-8A127A30BCB7}">
      <dgm:prSet/>
      <dgm:spPr/>
      <dgm:t>
        <a:bodyPr/>
        <a:lstStyle/>
        <a:p>
          <a:endParaRPr lang="en-US"/>
        </a:p>
      </dgm:t>
    </dgm:pt>
    <dgm:pt modelId="{79E68237-2AA6-48FB-B6FA-435015690B2B}">
      <dgm:prSet/>
      <dgm:spPr/>
      <dgm:t>
        <a:bodyPr/>
        <a:lstStyle/>
        <a:p>
          <a:r>
            <a:rPr lang="en-US" dirty="0" smtClean="0"/>
            <a:t>Sign and submit</a:t>
          </a:r>
          <a:endParaRPr lang="en-US" dirty="0"/>
        </a:p>
      </dgm:t>
    </dgm:pt>
    <dgm:pt modelId="{1F7AF85A-01AF-4A21-BA9D-765AB1F1806E}" type="parTrans" cxnId="{956506F8-BFCE-462A-819E-AB5D694212C5}">
      <dgm:prSet/>
      <dgm:spPr/>
      <dgm:t>
        <a:bodyPr/>
        <a:lstStyle/>
        <a:p>
          <a:endParaRPr lang="en-US"/>
        </a:p>
      </dgm:t>
    </dgm:pt>
    <dgm:pt modelId="{391A79B5-8193-433F-A7E8-81BE3EFD810F}" type="sibTrans" cxnId="{956506F8-BFCE-462A-819E-AB5D694212C5}">
      <dgm:prSet/>
      <dgm:spPr/>
      <dgm:t>
        <a:bodyPr/>
        <a:lstStyle/>
        <a:p>
          <a:endParaRPr lang="en-US"/>
        </a:p>
      </dgm:t>
    </dgm:pt>
    <dgm:pt modelId="{02F60009-DC9F-4FF5-8A7D-801B594E91BF}" type="pres">
      <dgm:prSet presAssocID="{18B41B85-90FE-488E-9CC1-0183B1983183}" presName="linear" presStyleCnt="0">
        <dgm:presLayoutVars>
          <dgm:dir/>
          <dgm:animLvl val="lvl"/>
          <dgm:resizeHandles val="exact"/>
        </dgm:presLayoutVars>
      </dgm:prSet>
      <dgm:spPr/>
      <dgm:t>
        <a:bodyPr/>
        <a:lstStyle/>
        <a:p>
          <a:endParaRPr lang="en-US"/>
        </a:p>
      </dgm:t>
    </dgm:pt>
    <dgm:pt modelId="{E5A342BB-BEA1-4D2D-B0B0-64A5D9A6CAED}" type="pres">
      <dgm:prSet presAssocID="{8DBEBC06-71D7-424E-8311-D15BE5FC475B}" presName="parentLin" presStyleCnt="0"/>
      <dgm:spPr/>
      <dgm:t>
        <a:bodyPr/>
        <a:lstStyle/>
        <a:p>
          <a:endParaRPr lang="en-US"/>
        </a:p>
      </dgm:t>
    </dgm:pt>
    <dgm:pt modelId="{D6013336-22CE-41EF-8EEB-32183BF71B7A}" type="pres">
      <dgm:prSet presAssocID="{8DBEBC06-71D7-424E-8311-D15BE5FC475B}" presName="parentLeftMargin" presStyleLbl="node1" presStyleIdx="0" presStyleCnt="6"/>
      <dgm:spPr/>
      <dgm:t>
        <a:bodyPr/>
        <a:lstStyle/>
        <a:p>
          <a:endParaRPr lang="en-US"/>
        </a:p>
      </dgm:t>
    </dgm:pt>
    <dgm:pt modelId="{BB705F2F-6B5C-4323-8CF8-CC007C62B744}" type="pres">
      <dgm:prSet presAssocID="{8DBEBC06-71D7-424E-8311-D15BE5FC475B}" presName="parentText" presStyleLbl="node1" presStyleIdx="0" presStyleCnt="6">
        <dgm:presLayoutVars>
          <dgm:chMax val="0"/>
          <dgm:bulletEnabled val="1"/>
        </dgm:presLayoutVars>
      </dgm:prSet>
      <dgm:spPr/>
      <dgm:t>
        <a:bodyPr/>
        <a:lstStyle/>
        <a:p>
          <a:endParaRPr lang="en-US"/>
        </a:p>
      </dgm:t>
    </dgm:pt>
    <dgm:pt modelId="{4FD4889F-A3AA-40BC-9D65-CA64CA21A8B8}" type="pres">
      <dgm:prSet presAssocID="{8DBEBC06-71D7-424E-8311-D15BE5FC475B}" presName="negativeSpace" presStyleCnt="0"/>
      <dgm:spPr/>
      <dgm:t>
        <a:bodyPr/>
        <a:lstStyle/>
        <a:p>
          <a:endParaRPr lang="en-US"/>
        </a:p>
      </dgm:t>
    </dgm:pt>
    <dgm:pt modelId="{F58C2F27-3D92-4DD2-A374-9E751E14DF09}" type="pres">
      <dgm:prSet presAssocID="{8DBEBC06-71D7-424E-8311-D15BE5FC475B}" presName="childText" presStyleLbl="conFgAcc1" presStyleIdx="0" presStyleCnt="6">
        <dgm:presLayoutVars>
          <dgm:bulletEnabled val="1"/>
        </dgm:presLayoutVars>
      </dgm:prSet>
      <dgm:spPr/>
      <dgm:t>
        <a:bodyPr/>
        <a:lstStyle/>
        <a:p>
          <a:endParaRPr lang="en-US"/>
        </a:p>
      </dgm:t>
    </dgm:pt>
    <dgm:pt modelId="{12DC2B66-1BD7-4D5D-BD8C-E8904E88F41E}" type="pres">
      <dgm:prSet presAssocID="{C7A09187-451D-489A-944B-F4D84B6F9A48}" presName="spaceBetweenRectangles" presStyleCnt="0"/>
      <dgm:spPr/>
      <dgm:t>
        <a:bodyPr/>
        <a:lstStyle/>
        <a:p>
          <a:endParaRPr lang="en-US"/>
        </a:p>
      </dgm:t>
    </dgm:pt>
    <dgm:pt modelId="{56B2DE06-AA57-414B-ADBC-363FD6179DC4}" type="pres">
      <dgm:prSet presAssocID="{7BD9330C-108E-427A-A3FA-2EC8F1A2E991}" presName="parentLin" presStyleCnt="0"/>
      <dgm:spPr/>
      <dgm:t>
        <a:bodyPr/>
        <a:lstStyle/>
        <a:p>
          <a:endParaRPr lang="en-US"/>
        </a:p>
      </dgm:t>
    </dgm:pt>
    <dgm:pt modelId="{07751FFB-7378-4FC5-B9FA-0F7F70636B25}" type="pres">
      <dgm:prSet presAssocID="{7BD9330C-108E-427A-A3FA-2EC8F1A2E991}" presName="parentLeftMargin" presStyleLbl="node1" presStyleIdx="0" presStyleCnt="6"/>
      <dgm:spPr/>
      <dgm:t>
        <a:bodyPr/>
        <a:lstStyle/>
        <a:p>
          <a:endParaRPr lang="en-US"/>
        </a:p>
      </dgm:t>
    </dgm:pt>
    <dgm:pt modelId="{F4C32608-0350-4A1B-AB9E-27B3501A03C0}" type="pres">
      <dgm:prSet presAssocID="{7BD9330C-108E-427A-A3FA-2EC8F1A2E991}" presName="parentText" presStyleLbl="node1" presStyleIdx="1" presStyleCnt="6">
        <dgm:presLayoutVars>
          <dgm:chMax val="0"/>
          <dgm:bulletEnabled val="1"/>
        </dgm:presLayoutVars>
      </dgm:prSet>
      <dgm:spPr/>
      <dgm:t>
        <a:bodyPr/>
        <a:lstStyle/>
        <a:p>
          <a:endParaRPr lang="en-US"/>
        </a:p>
      </dgm:t>
    </dgm:pt>
    <dgm:pt modelId="{E68AFC40-AE7F-484F-BB6C-ADE53B82AD4C}" type="pres">
      <dgm:prSet presAssocID="{7BD9330C-108E-427A-A3FA-2EC8F1A2E991}" presName="negativeSpace" presStyleCnt="0"/>
      <dgm:spPr/>
      <dgm:t>
        <a:bodyPr/>
        <a:lstStyle/>
        <a:p>
          <a:endParaRPr lang="en-US"/>
        </a:p>
      </dgm:t>
    </dgm:pt>
    <dgm:pt modelId="{77291127-B83F-45FD-A3F4-CE799A35D512}" type="pres">
      <dgm:prSet presAssocID="{7BD9330C-108E-427A-A3FA-2EC8F1A2E991}" presName="childText" presStyleLbl="conFgAcc1" presStyleIdx="1" presStyleCnt="6">
        <dgm:presLayoutVars>
          <dgm:bulletEnabled val="1"/>
        </dgm:presLayoutVars>
      </dgm:prSet>
      <dgm:spPr/>
      <dgm:t>
        <a:bodyPr/>
        <a:lstStyle/>
        <a:p>
          <a:endParaRPr lang="en-US"/>
        </a:p>
      </dgm:t>
    </dgm:pt>
    <dgm:pt modelId="{A9A63061-5ABA-4A4D-AAA9-18C72C70B03E}" type="pres">
      <dgm:prSet presAssocID="{4EE9BFDF-BD3B-4BC1-9498-34E501E68298}" presName="spaceBetweenRectangles" presStyleCnt="0"/>
      <dgm:spPr/>
      <dgm:t>
        <a:bodyPr/>
        <a:lstStyle/>
        <a:p>
          <a:endParaRPr lang="en-US"/>
        </a:p>
      </dgm:t>
    </dgm:pt>
    <dgm:pt modelId="{88026AFE-47A8-40C9-8C70-171E122FA309}" type="pres">
      <dgm:prSet presAssocID="{178FF17B-569B-41A9-9DD3-2FCD44C2011F}" presName="parentLin" presStyleCnt="0"/>
      <dgm:spPr/>
      <dgm:t>
        <a:bodyPr/>
        <a:lstStyle/>
        <a:p>
          <a:endParaRPr lang="en-US"/>
        </a:p>
      </dgm:t>
    </dgm:pt>
    <dgm:pt modelId="{69068A94-7E45-4E7E-B38A-1F0F1EBF7884}" type="pres">
      <dgm:prSet presAssocID="{178FF17B-569B-41A9-9DD3-2FCD44C2011F}" presName="parentLeftMargin" presStyleLbl="node1" presStyleIdx="1" presStyleCnt="6"/>
      <dgm:spPr/>
      <dgm:t>
        <a:bodyPr/>
        <a:lstStyle/>
        <a:p>
          <a:endParaRPr lang="en-US"/>
        </a:p>
      </dgm:t>
    </dgm:pt>
    <dgm:pt modelId="{1A0E80C9-0446-4807-AB10-6E9D2745AF4A}" type="pres">
      <dgm:prSet presAssocID="{178FF17B-569B-41A9-9DD3-2FCD44C2011F}" presName="parentText" presStyleLbl="node1" presStyleIdx="2" presStyleCnt="6">
        <dgm:presLayoutVars>
          <dgm:chMax val="0"/>
          <dgm:bulletEnabled val="1"/>
        </dgm:presLayoutVars>
      </dgm:prSet>
      <dgm:spPr/>
      <dgm:t>
        <a:bodyPr/>
        <a:lstStyle/>
        <a:p>
          <a:endParaRPr lang="en-US"/>
        </a:p>
      </dgm:t>
    </dgm:pt>
    <dgm:pt modelId="{381F4F62-7A80-45B3-969A-32A474651673}" type="pres">
      <dgm:prSet presAssocID="{178FF17B-569B-41A9-9DD3-2FCD44C2011F}" presName="negativeSpace" presStyleCnt="0"/>
      <dgm:spPr/>
      <dgm:t>
        <a:bodyPr/>
        <a:lstStyle/>
        <a:p>
          <a:endParaRPr lang="en-US"/>
        </a:p>
      </dgm:t>
    </dgm:pt>
    <dgm:pt modelId="{12ADBAC5-3D73-4271-857E-9BEE83A968B0}" type="pres">
      <dgm:prSet presAssocID="{178FF17B-569B-41A9-9DD3-2FCD44C2011F}" presName="childText" presStyleLbl="conFgAcc1" presStyleIdx="2" presStyleCnt="6">
        <dgm:presLayoutVars>
          <dgm:bulletEnabled val="1"/>
        </dgm:presLayoutVars>
      </dgm:prSet>
      <dgm:spPr/>
      <dgm:t>
        <a:bodyPr/>
        <a:lstStyle/>
        <a:p>
          <a:endParaRPr lang="en-US"/>
        </a:p>
      </dgm:t>
    </dgm:pt>
    <dgm:pt modelId="{1C394172-028F-4C00-9A75-053FF052FDA7}" type="pres">
      <dgm:prSet presAssocID="{6889E840-585F-4E8F-9DE9-D3753DEE5489}" presName="spaceBetweenRectangles" presStyleCnt="0"/>
      <dgm:spPr/>
      <dgm:t>
        <a:bodyPr/>
        <a:lstStyle/>
        <a:p>
          <a:endParaRPr lang="en-US"/>
        </a:p>
      </dgm:t>
    </dgm:pt>
    <dgm:pt modelId="{126B7FB0-E337-4FE9-B2C1-23A89574D345}" type="pres">
      <dgm:prSet presAssocID="{AF830D5D-73F1-4DDA-9B69-A25ED48407FD}" presName="parentLin" presStyleCnt="0"/>
      <dgm:spPr/>
      <dgm:t>
        <a:bodyPr/>
        <a:lstStyle/>
        <a:p>
          <a:endParaRPr lang="en-US"/>
        </a:p>
      </dgm:t>
    </dgm:pt>
    <dgm:pt modelId="{EB0A804F-C7B1-4111-9E5B-9AC69E266DC0}" type="pres">
      <dgm:prSet presAssocID="{AF830D5D-73F1-4DDA-9B69-A25ED48407FD}" presName="parentLeftMargin" presStyleLbl="node1" presStyleIdx="2" presStyleCnt="6"/>
      <dgm:spPr/>
      <dgm:t>
        <a:bodyPr/>
        <a:lstStyle/>
        <a:p>
          <a:endParaRPr lang="en-US"/>
        </a:p>
      </dgm:t>
    </dgm:pt>
    <dgm:pt modelId="{82E51438-3DC9-47A7-AD54-160CED924967}" type="pres">
      <dgm:prSet presAssocID="{AF830D5D-73F1-4DDA-9B69-A25ED48407FD}" presName="parentText" presStyleLbl="node1" presStyleIdx="3" presStyleCnt="6">
        <dgm:presLayoutVars>
          <dgm:chMax val="0"/>
          <dgm:bulletEnabled val="1"/>
        </dgm:presLayoutVars>
      </dgm:prSet>
      <dgm:spPr/>
      <dgm:t>
        <a:bodyPr/>
        <a:lstStyle/>
        <a:p>
          <a:endParaRPr lang="en-US"/>
        </a:p>
      </dgm:t>
    </dgm:pt>
    <dgm:pt modelId="{707AA9AA-A4CE-4583-8888-C5E294F8093A}" type="pres">
      <dgm:prSet presAssocID="{AF830D5D-73F1-4DDA-9B69-A25ED48407FD}" presName="negativeSpace" presStyleCnt="0"/>
      <dgm:spPr/>
      <dgm:t>
        <a:bodyPr/>
        <a:lstStyle/>
        <a:p>
          <a:endParaRPr lang="en-US"/>
        </a:p>
      </dgm:t>
    </dgm:pt>
    <dgm:pt modelId="{3B05B4AC-3FD8-4D28-8DC9-72B2E752367D}" type="pres">
      <dgm:prSet presAssocID="{AF830D5D-73F1-4DDA-9B69-A25ED48407FD}" presName="childText" presStyleLbl="conFgAcc1" presStyleIdx="3" presStyleCnt="6">
        <dgm:presLayoutVars>
          <dgm:bulletEnabled val="1"/>
        </dgm:presLayoutVars>
      </dgm:prSet>
      <dgm:spPr/>
      <dgm:t>
        <a:bodyPr/>
        <a:lstStyle/>
        <a:p>
          <a:endParaRPr lang="en-US"/>
        </a:p>
      </dgm:t>
    </dgm:pt>
    <dgm:pt modelId="{698233B9-BFF2-4CAC-AB9A-D80D588EBE18}" type="pres">
      <dgm:prSet presAssocID="{A37A01BA-37D2-452C-9EB8-21E6DEB73746}" presName="spaceBetweenRectangles" presStyleCnt="0"/>
      <dgm:spPr/>
      <dgm:t>
        <a:bodyPr/>
        <a:lstStyle/>
        <a:p>
          <a:endParaRPr lang="en-US"/>
        </a:p>
      </dgm:t>
    </dgm:pt>
    <dgm:pt modelId="{C55DD916-C398-4DEB-9D61-1B0EDAE56A5D}" type="pres">
      <dgm:prSet presAssocID="{F9040D61-0C27-43E7-A48E-B2CBD4C113EA}" presName="parentLin" presStyleCnt="0"/>
      <dgm:spPr/>
      <dgm:t>
        <a:bodyPr/>
        <a:lstStyle/>
        <a:p>
          <a:endParaRPr lang="en-US"/>
        </a:p>
      </dgm:t>
    </dgm:pt>
    <dgm:pt modelId="{9BB7EBD8-F912-47A5-A0A8-775F6CDC1DBF}" type="pres">
      <dgm:prSet presAssocID="{F9040D61-0C27-43E7-A48E-B2CBD4C113EA}" presName="parentLeftMargin" presStyleLbl="node1" presStyleIdx="3" presStyleCnt="6"/>
      <dgm:spPr/>
      <dgm:t>
        <a:bodyPr/>
        <a:lstStyle/>
        <a:p>
          <a:endParaRPr lang="en-US"/>
        </a:p>
      </dgm:t>
    </dgm:pt>
    <dgm:pt modelId="{15C876A1-780E-4400-A0DE-CDBDEE0F6155}" type="pres">
      <dgm:prSet presAssocID="{F9040D61-0C27-43E7-A48E-B2CBD4C113EA}" presName="parentText" presStyleLbl="node1" presStyleIdx="4" presStyleCnt="6">
        <dgm:presLayoutVars>
          <dgm:chMax val="0"/>
          <dgm:bulletEnabled val="1"/>
        </dgm:presLayoutVars>
      </dgm:prSet>
      <dgm:spPr/>
      <dgm:t>
        <a:bodyPr/>
        <a:lstStyle/>
        <a:p>
          <a:endParaRPr lang="en-US"/>
        </a:p>
      </dgm:t>
    </dgm:pt>
    <dgm:pt modelId="{E442EC3C-1808-4C5C-A09B-BE7257FBA2CA}" type="pres">
      <dgm:prSet presAssocID="{F9040D61-0C27-43E7-A48E-B2CBD4C113EA}" presName="negativeSpace" presStyleCnt="0"/>
      <dgm:spPr/>
      <dgm:t>
        <a:bodyPr/>
        <a:lstStyle/>
        <a:p>
          <a:endParaRPr lang="en-US"/>
        </a:p>
      </dgm:t>
    </dgm:pt>
    <dgm:pt modelId="{FB5D968A-CC5B-4C75-B57F-449FE711233C}" type="pres">
      <dgm:prSet presAssocID="{F9040D61-0C27-43E7-A48E-B2CBD4C113EA}" presName="childText" presStyleLbl="conFgAcc1" presStyleIdx="4" presStyleCnt="6">
        <dgm:presLayoutVars>
          <dgm:bulletEnabled val="1"/>
        </dgm:presLayoutVars>
      </dgm:prSet>
      <dgm:spPr/>
      <dgm:t>
        <a:bodyPr/>
        <a:lstStyle/>
        <a:p>
          <a:endParaRPr lang="en-US"/>
        </a:p>
      </dgm:t>
    </dgm:pt>
    <dgm:pt modelId="{4C879A68-A1FA-4A4E-8F53-CC7721142B0E}" type="pres">
      <dgm:prSet presAssocID="{A784424E-B572-462D-B741-8C309E7C2D81}" presName="spaceBetweenRectangles" presStyleCnt="0"/>
      <dgm:spPr/>
      <dgm:t>
        <a:bodyPr/>
        <a:lstStyle/>
        <a:p>
          <a:endParaRPr lang="en-US"/>
        </a:p>
      </dgm:t>
    </dgm:pt>
    <dgm:pt modelId="{0564C75F-E7DC-4D05-9CC6-C668AE4952FE}" type="pres">
      <dgm:prSet presAssocID="{79E68237-2AA6-48FB-B6FA-435015690B2B}" presName="parentLin" presStyleCnt="0"/>
      <dgm:spPr/>
      <dgm:t>
        <a:bodyPr/>
        <a:lstStyle/>
        <a:p>
          <a:endParaRPr lang="en-US"/>
        </a:p>
      </dgm:t>
    </dgm:pt>
    <dgm:pt modelId="{452BACD5-AF15-4DDC-BFDC-509420988377}" type="pres">
      <dgm:prSet presAssocID="{79E68237-2AA6-48FB-B6FA-435015690B2B}" presName="parentLeftMargin" presStyleLbl="node1" presStyleIdx="4" presStyleCnt="6"/>
      <dgm:spPr/>
      <dgm:t>
        <a:bodyPr/>
        <a:lstStyle/>
        <a:p>
          <a:endParaRPr lang="en-US"/>
        </a:p>
      </dgm:t>
    </dgm:pt>
    <dgm:pt modelId="{117957E8-7080-4AA7-B330-9BBDC19FBC6A}" type="pres">
      <dgm:prSet presAssocID="{79E68237-2AA6-48FB-B6FA-435015690B2B}" presName="parentText" presStyleLbl="node1" presStyleIdx="5" presStyleCnt="6">
        <dgm:presLayoutVars>
          <dgm:chMax val="0"/>
          <dgm:bulletEnabled val="1"/>
        </dgm:presLayoutVars>
      </dgm:prSet>
      <dgm:spPr/>
      <dgm:t>
        <a:bodyPr/>
        <a:lstStyle/>
        <a:p>
          <a:endParaRPr lang="en-US"/>
        </a:p>
      </dgm:t>
    </dgm:pt>
    <dgm:pt modelId="{F54BC107-A562-4EC2-9651-A630F5558BF9}" type="pres">
      <dgm:prSet presAssocID="{79E68237-2AA6-48FB-B6FA-435015690B2B}" presName="negativeSpace" presStyleCnt="0"/>
      <dgm:spPr/>
      <dgm:t>
        <a:bodyPr/>
        <a:lstStyle/>
        <a:p>
          <a:endParaRPr lang="en-US"/>
        </a:p>
      </dgm:t>
    </dgm:pt>
    <dgm:pt modelId="{FF974A15-2BEC-47C8-A4FB-53DAB4933456}" type="pres">
      <dgm:prSet presAssocID="{79E68237-2AA6-48FB-B6FA-435015690B2B}" presName="childText" presStyleLbl="conFgAcc1" presStyleIdx="5" presStyleCnt="6">
        <dgm:presLayoutVars>
          <dgm:bulletEnabled val="1"/>
        </dgm:presLayoutVars>
      </dgm:prSet>
      <dgm:spPr/>
      <dgm:t>
        <a:bodyPr/>
        <a:lstStyle/>
        <a:p>
          <a:endParaRPr lang="en-US"/>
        </a:p>
      </dgm:t>
    </dgm:pt>
  </dgm:ptLst>
  <dgm:cxnLst>
    <dgm:cxn modelId="{D1E4F6BD-626E-45CF-BDDE-8A127A30BCB7}" srcId="{18B41B85-90FE-488E-9CC1-0183B1983183}" destId="{F9040D61-0C27-43E7-A48E-B2CBD4C113EA}" srcOrd="4" destOrd="0" parTransId="{E09856E2-7E79-4711-AD6B-4EEA6031E217}" sibTransId="{A784424E-B572-462D-B741-8C309E7C2D81}"/>
    <dgm:cxn modelId="{956506F8-BFCE-462A-819E-AB5D694212C5}" srcId="{18B41B85-90FE-488E-9CC1-0183B1983183}" destId="{79E68237-2AA6-48FB-B6FA-435015690B2B}" srcOrd="5" destOrd="0" parTransId="{1F7AF85A-01AF-4A21-BA9D-765AB1F1806E}" sibTransId="{391A79B5-8193-433F-A7E8-81BE3EFD810F}"/>
    <dgm:cxn modelId="{76B6E829-84B1-4462-8C3E-68C0B4F9EFD8}" type="presOf" srcId="{79E68237-2AA6-48FB-B6FA-435015690B2B}" destId="{117957E8-7080-4AA7-B330-9BBDC19FBC6A}" srcOrd="1" destOrd="0" presId="urn:microsoft.com/office/officeart/2005/8/layout/list1"/>
    <dgm:cxn modelId="{2256A114-13DA-45E5-8319-99F872A84609}" type="presOf" srcId="{18B41B85-90FE-488E-9CC1-0183B1983183}" destId="{02F60009-DC9F-4FF5-8A7D-801B594E91BF}" srcOrd="0" destOrd="0" presId="urn:microsoft.com/office/officeart/2005/8/layout/list1"/>
    <dgm:cxn modelId="{DE2927B1-8091-4641-941C-BD42E469A9CC}" type="presOf" srcId="{178FF17B-569B-41A9-9DD3-2FCD44C2011F}" destId="{69068A94-7E45-4E7E-B38A-1F0F1EBF7884}" srcOrd="0" destOrd="0" presId="urn:microsoft.com/office/officeart/2005/8/layout/list1"/>
    <dgm:cxn modelId="{E4BBA7D0-F0C3-4D40-B9C1-1937DEA18230}" type="presOf" srcId="{7BD9330C-108E-427A-A3FA-2EC8F1A2E991}" destId="{F4C32608-0350-4A1B-AB9E-27B3501A03C0}" srcOrd="1" destOrd="0" presId="urn:microsoft.com/office/officeart/2005/8/layout/list1"/>
    <dgm:cxn modelId="{6D3B4779-582E-42BA-A34E-F04941BDB53E}" type="presOf" srcId="{7BD9330C-108E-427A-A3FA-2EC8F1A2E991}" destId="{07751FFB-7378-4FC5-B9FA-0F7F70636B25}" srcOrd="0" destOrd="0" presId="urn:microsoft.com/office/officeart/2005/8/layout/list1"/>
    <dgm:cxn modelId="{FA220265-66F0-4A91-8E46-361EB8261519}" type="presOf" srcId="{8DBEBC06-71D7-424E-8311-D15BE5FC475B}" destId="{D6013336-22CE-41EF-8EEB-32183BF71B7A}" srcOrd="0" destOrd="0" presId="urn:microsoft.com/office/officeart/2005/8/layout/list1"/>
    <dgm:cxn modelId="{560F1650-D190-4958-ACBD-BB43EB7AC306}" type="presOf" srcId="{AF830D5D-73F1-4DDA-9B69-A25ED48407FD}" destId="{82E51438-3DC9-47A7-AD54-160CED924967}" srcOrd="1" destOrd="0" presId="urn:microsoft.com/office/officeart/2005/8/layout/list1"/>
    <dgm:cxn modelId="{5CC12E9E-9ECD-4FC8-9D72-CDA77215B249}" type="presOf" srcId="{178FF17B-569B-41A9-9DD3-2FCD44C2011F}" destId="{1A0E80C9-0446-4807-AB10-6E9D2745AF4A}" srcOrd="1" destOrd="0" presId="urn:microsoft.com/office/officeart/2005/8/layout/list1"/>
    <dgm:cxn modelId="{724387C3-DDD0-4150-ADFB-0D402D88AB30}" type="presOf" srcId="{F9040D61-0C27-43E7-A48E-B2CBD4C113EA}" destId="{9BB7EBD8-F912-47A5-A0A8-775F6CDC1DBF}" srcOrd="0" destOrd="0" presId="urn:microsoft.com/office/officeart/2005/8/layout/list1"/>
    <dgm:cxn modelId="{33B91D20-4127-4573-9569-1AACD0D434DD}" srcId="{18B41B85-90FE-488E-9CC1-0183B1983183}" destId="{178FF17B-569B-41A9-9DD3-2FCD44C2011F}" srcOrd="2" destOrd="0" parTransId="{774000BD-3764-4B78-AA3C-8EA1097FFDD4}" sibTransId="{6889E840-585F-4E8F-9DE9-D3753DEE5489}"/>
    <dgm:cxn modelId="{31AB055C-2D40-4381-A776-F91DE09E3C1F}" type="presOf" srcId="{79E68237-2AA6-48FB-B6FA-435015690B2B}" destId="{452BACD5-AF15-4DDC-BFDC-509420988377}" srcOrd="0" destOrd="0" presId="urn:microsoft.com/office/officeart/2005/8/layout/list1"/>
    <dgm:cxn modelId="{72B2B443-E49C-4144-B7AE-C084D73FA38D}" type="presOf" srcId="{8DBEBC06-71D7-424E-8311-D15BE5FC475B}" destId="{BB705F2F-6B5C-4323-8CF8-CC007C62B744}" srcOrd="1" destOrd="0" presId="urn:microsoft.com/office/officeart/2005/8/layout/list1"/>
    <dgm:cxn modelId="{29BED6B9-4E0C-40A2-A2BB-155D7CF52BCF}" type="presOf" srcId="{F9040D61-0C27-43E7-A48E-B2CBD4C113EA}" destId="{15C876A1-780E-4400-A0DE-CDBDEE0F6155}" srcOrd="1" destOrd="0" presId="urn:microsoft.com/office/officeart/2005/8/layout/list1"/>
    <dgm:cxn modelId="{36CD3BA1-EC31-44C4-9DFA-699FB33B795D}" srcId="{18B41B85-90FE-488E-9CC1-0183B1983183}" destId="{7BD9330C-108E-427A-A3FA-2EC8F1A2E991}" srcOrd="1" destOrd="0" parTransId="{97179D7A-1AB5-471F-BD54-4ECC52E52E59}" sibTransId="{4EE9BFDF-BD3B-4BC1-9498-34E501E68298}"/>
    <dgm:cxn modelId="{7717FB70-F64D-4D31-BE95-2F31B557A5EB}" srcId="{18B41B85-90FE-488E-9CC1-0183B1983183}" destId="{8DBEBC06-71D7-424E-8311-D15BE5FC475B}" srcOrd="0" destOrd="0" parTransId="{7FD161CD-143E-4F55-AE76-4530610A8C8D}" sibTransId="{C7A09187-451D-489A-944B-F4D84B6F9A48}"/>
    <dgm:cxn modelId="{38F335C3-778D-4F53-ABC2-15D17CDBB5F2}" srcId="{18B41B85-90FE-488E-9CC1-0183B1983183}" destId="{AF830D5D-73F1-4DDA-9B69-A25ED48407FD}" srcOrd="3" destOrd="0" parTransId="{919A54A2-F1F2-4B34-B18D-A3AD6F1ABBF6}" sibTransId="{A37A01BA-37D2-452C-9EB8-21E6DEB73746}"/>
    <dgm:cxn modelId="{4CB2F1F1-D641-4E1F-8A72-8D1742394C5A}" type="presOf" srcId="{AF830D5D-73F1-4DDA-9B69-A25ED48407FD}" destId="{EB0A804F-C7B1-4111-9E5B-9AC69E266DC0}" srcOrd="0" destOrd="0" presId="urn:microsoft.com/office/officeart/2005/8/layout/list1"/>
    <dgm:cxn modelId="{384B8FC6-B234-4CE8-87C3-1CE2EBA5B31D}" type="presParOf" srcId="{02F60009-DC9F-4FF5-8A7D-801B594E91BF}" destId="{E5A342BB-BEA1-4D2D-B0B0-64A5D9A6CAED}" srcOrd="0" destOrd="0" presId="urn:microsoft.com/office/officeart/2005/8/layout/list1"/>
    <dgm:cxn modelId="{CFABBDB3-CD1D-4630-8F1E-8F9A6D7C266F}" type="presParOf" srcId="{E5A342BB-BEA1-4D2D-B0B0-64A5D9A6CAED}" destId="{D6013336-22CE-41EF-8EEB-32183BF71B7A}" srcOrd="0" destOrd="0" presId="urn:microsoft.com/office/officeart/2005/8/layout/list1"/>
    <dgm:cxn modelId="{1C83FAF0-F1E7-476F-89DF-EFCB0C8AE4B5}" type="presParOf" srcId="{E5A342BB-BEA1-4D2D-B0B0-64A5D9A6CAED}" destId="{BB705F2F-6B5C-4323-8CF8-CC007C62B744}" srcOrd="1" destOrd="0" presId="urn:microsoft.com/office/officeart/2005/8/layout/list1"/>
    <dgm:cxn modelId="{DD73DE1E-6FA6-48D8-A28F-B1B8D978DBC0}" type="presParOf" srcId="{02F60009-DC9F-4FF5-8A7D-801B594E91BF}" destId="{4FD4889F-A3AA-40BC-9D65-CA64CA21A8B8}" srcOrd="1" destOrd="0" presId="urn:microsoft.com/office/officeart/2005/8/layout/list1"/>
    <dgm:cxn modelId="{E370FE98-EFD3-45AD-B032-8110809399D4}" type="presParOf" srcId="{02F60009-DC9F-4FF5-8A7D-801B594E91BF}" destId="{F58C2F27-3D92-4DD2-A374-9E751E14DF09}" srcOrd="2" destOrd="0" presId="urn:microsoft.com/office/officeart/2005/8/layout/list1"/>
    <dgm:cxn modelId="{E81AC3C9-2A73-42F9-A412-54647E9404B1}" type="presParOf" srcId="{02F60009-DC9F-4FF5-8A7D-801B594E91BF}" destId="{12DC2B66-1BD7-4D5D-BD8C-E8904E88F41E}" srcOrd="3" destOrd="0" presId="urn:microsoft.com/office/officeart/2005/8/layout/list1"/>
    <dgm:cxn modelId="{8A95EE6B-83F0-48AE-B1E3-8A78A0884726}" type="presParOf" srcId="{02F60009-DC9F-4FF5-8A7D-801B594E91BF}" destId="{56B2DE06-AA57-414B-ADBC-363FD6179DC4}" srcOrd="4" destOrd="0" presId="urn:microsoft.com/office/officeart/2005/8/layout/list1"/>
    <dgm:cxn modelId="{7DCE02C3-A8A9-490B-A392-6132A369D72C}" type="presParOf" srcId="{56B2DE06-AA57-414B-ADBC-363FD6179DC4}" destId="{07751FFB-7378-4FC5-B9FA-0F7F70636B25}" srcOrd="0" destOrd="0" presId="urn:microsoft.com/office/officeart/2005/8/layout/list1"/>
    <dgm:cxn modelId="{0FDA7EE5-0943-43FF-8D73-80E731699CCD}" type="presParOf" srcId="{56B2DE06-AA57-414B-ADBC-363FD6179DC4}" destId="{F4C32608-0350-4A1B-AB9E-27B3501A03C0}" srcOrd="1" destOrd="0" presId="urn:microsoft.com/office/officeart/2005/8/layout/list1"/>
    <dgm:cxn modelId="{92DAA35D-E04B-4C86-AB6C-62A5FD1E7307}" type="presParOf" srcId="{02F60009-DC9F-4FF5-8A7D-801B594E91BF}" destId="{E68AFC40-AE7F-484F-BB6C-ADE53B82AD4C}" srcOrd="5" destOrd="0" presId="urn:microsoft.com/office/officeart/2005/8/layout/list1"/>
    <dgm:cxn modelId="{BDC3C08B-01D6-4AE3-9CC2-C14138FB4EB5}" type="presParOf" srcId="{02F60009-DC9F-4FF5-8A7D-801B594E91BF}" destId="{77291127-B83F-45FD-A3F4-CE799A35D512}" srcOrd="6" destOrd="0" presId="urn:microsoft.com/office/officeart/2005/8/layout/list1"/>
    <dgm:cxn modelId="{AC928BCB-B817-49DD-B739-C3B326D6CA14}" type="presParOf" srcId="{02F60009-DC9F-4FF5-8A7D-801B594E91BF}" destId="{A9A63061-5ABA-4A4D-AAA9-18C72C70B03E}" srcOrd="7" destOrd="0" presId="urn:microsoft.com/office/officeart/2005/8/layout/list1"/>
    <dgm:cxn modelId="{E3E44D22-9F20-4186-BD82-0B1B9F0B68CC}" type="presParOf" srcId="{02F60009-DC9F-4FF5-8A7D-801B594E91BF}" destId="{88026AFE-47A8-40C9-8C70-171E122FA309}" srcOrd="8" destOrd="0" presId="urn:microsoft.com/office/officeart/2005/8/layout/list1"/>
    <dgm:cxn modelId="{23B78B36-4D52-4CB9-9080-E83A3ABDBE8A}" type="presParOf" srcId="{88026AFE-47A8-40C9-8C70-171E122FA309}" destId="{69068A94-7E45-4E7E-B38A-1F0F1EBF7884}" srcOrd="0" destOrd="0" presId="urn:microsoft.com/office/officeart/2005/8/layout/list1"/>
    <dgm:cxn modelId="{06DE2077-C8C4-4A54-8F8D-039F7272FB1E}" type="presParOf" srcId="{88026AFE-47A8-40C9-8C70-171E122FA309}" destId="{1A0E80C9-0446-4807-AB10-6E9D2745AF4A}" srcOrd="1" destOrd="0" presId="urn:microsoft.com/office/officeart/2005/8/layout/list1"/>
    <dgm:cxn modelId="{40309BAC-EE26-4E24-B061-941545961A6B}" type="presParOf" srcId="{02F60009-DC9F-4FF5-8A7D-801B594E91BF}" destId="{381F4F62-7A80-45B3-969A-32A474651673}" srcOrd="9" destOrd="0" presId="urn:microsoft.com/office/officeart/2005/8/layout/list1"/>
    <dgm:cxn modelId="{F8EB5872-43D8-43CE-BDC3-6010B6951611}" type="presParOf" srcId="{02F60009-DC9F-4FF5-8A7D-801B594E91BF}" destId="{12ADBAC5-3D73-4271-857E-9BEE83A968B0}" srcOrd="10" destOrd="0" presId="urn:microsoft.com/office/officeart/2005/8/layout/list1"/>
    <dgm:cxn modelId="{4F3E1D10-2821-428F-8E09-8CC7B1A34095}" type="presParOf" srcId="{02F60009-DC9F-4FF5-8A7D-801B594E91BF}" destId="{1C394172-028F-4C00-9A75-053FF052FDA7}" srcOrd="11" destOrd="0" presId="urn:microsoft.com/office/officeart/2005/8/layout/list1"/>
    <dgm:cxn modelId="{E3800DF5-25CB-4FD3-BD6A-5909ED146D72}" type="presParOf" srcId="{02F60009-DC9F-4FF5-8A7D-801B594E91BF}" destId="{126B7FB0-E337-4FE9-B2C1-23A89574D345}" srcOrd="12" destOrd="0" presId="urn:microsoft.com/office/officeart/2005/8/layout/list1"/>
    <dgm:cxn modelId="{929A08D4-78AA-4436-8A70-CD170D7869C7}" type="presParOf" srcId="{126B7FB0-E337-4FE9-B2C1-23A89574D345}" destId="{EB0A804F-C7B1-4111-9E5B-9AC69E266DC0}" srcOrd="0" destOrd="0" presId="urn:microsoft.com/office/officeart/2005/8/layout/list1"/>
    <dgm:cxn modelId="{6E4A14DE-6DA5-46B5-9F27-DEBE725A2DDA}" type="presParOf" srcId="{126B7FB0-E337-4FE9-B2C1-23A89574D345}" destId="{82E51438-3DC9-47A7-AD54-160CED924967}" srcOrd="1" destOrd="0" presId="urn:microsoft.com/office/officeart/2005/8/layout/list1"/>
    <dgm:cxn modelId="{15669D1C-0F55-4D63-85E2-C9B98A10A953}" type="presParOf" srcId="{02F60009-DC9F-4FF5-8A7D-801B594E91BF}" destId="{707AA9AA-A4CE-4583-8888-C5E294F8093A}" srcOrd="13" destOrd="0" presId="urn:microsoft.com/office/officeart/2005/8/layout/list1"/>
    <dgm:cxn modelId="{3E160DE7-57A2-488E-BB54-68F5BD14A2C6}" type="presParOf" srcId="{02F60009-DC9F-4FF5-8A7D-801B594E91BF}" destId="{3B05B4AC-3FD8-4D28-8DC9-72B2E752367D}" srcOrd="14" destOrd="0" presId="urn:microsoft.com/office/officeart/2005/8/layout/list1"/>
    <dgm:cxn modelId="{4F7F1C51-D63B-4F8E-A398-290674FD14B7}" type="presParOf" srcId="{02F60009-DC9F-4FF5-8A7D-801B594E91BF}" destId="{698233B9-BFF2-4CAC-AB9A-D80D588EBE18}" srcOrd="15" destOrd="0" presId="urn:microsoft.com/office/officeart/2005/8/layout/list1"/>
    <dgm:cxn modelId="{77DA5346-178F-4DFB-ABB3-7152A277275F}" type="presParOf" srcId="{02F60009-DC9F-4FF5-8A7D-801B594E91BF}" destId="{C55DD916-C398-4DEB-9D61-1B0EDAE56A5D}" srcOrd="16" destOrd="0" presId="urn:microsoft.com/office/officeart/2005/8/layout/list1"/>
    <dgm:cxn modelId="{B99B9907-E88F-4304-AFC2-CB99F3EA796B}" type="presParOf" srcId="{C55DD916-C398-4DEB-9D61-1B0EDAE56A5D}" destId="{9BB7EBD8-F912-47A5-A0A8-775F6CDC1DBF}" srcOrd="0" destOrd="0" presId="urn:microsoft.com/office/officeart/2005/8/layout/list1"/>
    <dgm:cxn modelId="{BBC591EF-0DB2-40F5-8E7E-95D2876A5559}" type="presParOf" srcId="{C55DD916-C398-4DEB-9D61-1B0EDAE56A5D}" destId="{15C876A1-780E-4400-A0DE-CDBDEE0F6155}" srcOrd="1" destOrd="0" presId="urn:microsoft.com/office/officeart/2005/8/layout/list1"/>
    <dgm:cxn modelId="{7C49E17F-C125-4A91-A9D6-279B19C7E8FF}" type="presParOf" srcId="{02F60009-DC9F-4FF5-8A7D-801B594E91BF}" destId="{E442EC3C-1808-4C5C-A09B-BE7257FBA2CA}" srcOrd="17" destOrd="0" presId="urn:microsoft.com/office/officeart/2005/8/layout/list1"/>
    <dgm:cxn modelId="{D48A4AE8-9F7D-48FD-B8AE-56729AC3D8D1}" type="presParOf" srcId="{02F60009-DC9F-4FF5-8A7D-801B594E91BF}" destId="{FB5D968A-CC5B-4C75-B57F-449FE711233C}" srcOrd="18" destOrd="0" presId="urn:microsoft.com/office/officeart/2005/8/layout/list1"/>
    <dgm:cxn modelId="{1C61906D-3ADD-411E-BB01-8FAFAC39E479}" type="presParOf" srcId="{02F60009-DC9F-4FF5-8A7D-801B594E91BF}" destId="{4C879A68-A1FA-4A4E-8F53-CC7721142B0E}" srcOrd="19" destOrd="0" presId="urn:microsoft.com/office/officeart/2005/8/layout/list1"/>
    <dgm:cxn modelId="{C74BD48F-B862-42C7-8A68-842CF7D5A555}" type="presParOf" srcId="{02F60009-DC9F-4FF5-8A7D-801B594E91BF}" destId="{0564C75F-E7DC-4D05-9CC6-C668AE4952FE}" srcOrd="20" destOrd="0" presId="urn:microsoft.com/office/officeart/2005/8/layout/list1"/>
    <dgm:cxn modelId="{FA77BB75-E421-44A5-A7DD-EA132D0773BD}" type="presParOf" srcId="{0564C75F-E7DC-4D05-9CC6-C668AE4952FE}" destId="{452BACD5-AF15-4DDC-BFDC-509420988377}" srcOrd="0" destOrd="0" presId="urn:microsoft.com/office/officeart/2005/8/layout/list1"/>
    <dgm:cxn modelId="{84616647-47F0-4782-813B-30C023C2DBC0}" type="presParOf" srcId="{0564C75F-E7DC-4D05-9CC6-C668AE4952FE}" destId="{117957E8-7080-4AA7-B330-9BBDC19FBC6A}" srcOrd="1" destOrd="0" presId="urn:microsoft.com/office/officeart/2005/8/layout/list1"/>
    <dgm:cxn modelId="{77DD437C-38F4-4E12-B42B-FA44B0155816}" type="presParOf" srcId="{02F60009-DC9F-4FF5-8A7D-801B594E91BF}" destId="{F54BC107-A562-4EC2-9651-A630F5558BF9}" srcOrd="21" destOrd="0" presId="urn:microsoft.com/office/officeart/2005/8/layout/list1"/>
    <dgm:cxn modelId="{E0C1066D-4E69-4B93-B44D-AB7A15ED7075}" type="presParOf" srcId="{02F60009-DC9F-4FF5-8A7D-801B594E91BF}" destId="{FF974A15-2BEC-47C8-A4FB-53DAB493345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00D13-D60D-4236-8BC4-82F732671CA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B3751BE-601F-4190-AF99-7DBF38021B6E}">
      <dgm:prSet phldrT="[Text]"/>
      <dgm:spPr/>
      <dgm:t>
        <a:bodyPr/>
        <a:lstStyle/>
        <a:p>
          <a:pPr rtl="0"/>
          <a:r>
            <a:rPr lang="en-US" dirty="0" smtClean="0"/>
            <a:t>Adjusted gross income (AGI)-income earned from work</a:t>
          </a:r>
          <a:endParaRPr lang="en-US" dirty="0"/>
        </a:p>
      </dgm:t>
    </dgm:pt>
    <dgm:pt modelId="{77F2C0EF-7E7A-4AD9-AF36-E6993DF8EC8A}" type="parTrans" cxnId="{CB34EBEC-211F-4068-9F01-C47BD7F447D3}">
      <dgm:prSet/>
      <dgm:spPr/>
      <dgm:t>
        <a:bodyPr/>
        <a:lstStyle/>
        <a:p>
          <a:endParaRPr lang="en-US"/>
        </a:p>
      </dgm:t>
    </dgm:pt>
    <dgm:pt modelId="{A9A317E0-AC6F-41E1-AD49-85EEDFD46F6F}" type="sibTrans" cxnId="{CB34EBEC-211F-4068-9F01-C47BD7F447D3}">
      <dgm:prSet/>
      <dgm:spPr/>
      <dgm:t>
        <a:bodyPr/>
        <a:lstStyle/>
        <a:p>
          <a:endParaRPr lang="en-US"/>
        </a:p>
      </dgm:t>
    </dgm:pt>
    <dgm:pt modelId="{E7D577E3-05EC-46C2-9BB6-F890A4A2A339}">
      <dgm:prSet/>
      <dgm:spPr/>
      <dgm:t>
        <a:bodyPr/>
        <a:lstStyle/>
        <a:p>
          <a:pPr rtl="0"/>
          <a:r>
            <a:rPr lang="en-US" dirty="0" smtClean="0"/>
            <a:t>Tax paid</a:t>
          </a:r>
        </a:p>
      </dgm:t>
    </dgm:pt>
    <dgm:pt modelId="{396B5858-BABD-4A07-B304-1EC5EA59A32A}" type="parTrans" cxnId="{5F4D0910-0B6E-42E8-A92A-5BCA8097F02D}">
      <dgm:prSet/>
      <dgm:spPr/>
      <dgm:t>
        <a:bodyPr/>
        <a:lstStyle/>
        <a:p>
          <a:endParaRPr lang="en-US"/>
        </a:p>
      </dgm:t>
    </dgm:pt>
    <dgm:pt modelId="{1E968746-1050-42E2-B43F-96D1F58B89C2}" type="sibTrans" cxnId="{5F4D0910-0B6E-42E8-A92A-5BCA8097F02D}">
      <dgm:prSet/>
      <dgm:spPr/>
      <dgm:t>
        <a:bodyPr/>
        <a:lstStyle/>
        <a:p>
          <a:endParaRPr lang="en-US"/>
        </a:p>
      </dgm:t>
    </dgm:pt>
    <dgm:pt modelId="{508DD197-D286-4A0F-8D7A-895A18465C00}">
      <dgm:prSet/>
      <dgm:spPr/>
      <dgm:t>
        <a:bodyPr/>
        <a:lstStyle/>
        <a:p>
          <a:pPr rtl="0"/>
          <a:r>
            <a:rPr lang="en-US" dirty="0" smtClean="0"/>
            <a:t>Untaxed income</a:t>
          </a:r>
        </a:p>
      </dgm:t>
    </dgm:pt>
    <dgm:pt modelId="{ABF9ACFD-3CA0-49AE-B480-33DE098318FF}" type="parTrans" cxnId="{97F9716B-5233-447E-B888-06CED492BCCD}">
      <dgm:prSet/>
      <dgm:spPr/>
      <dgm:t>
        <a:bodyPr/>
        <a:lstStyle/>
        <a:p>
          <a:endParaRPr lang="en-US"/>
        </a:p>
      </dgm:t>
    </dgm:pt>
    <dgm:pt modelId="{2D43521C-D84E-453D-9DE0-A873AD072A6C}" type="sibTrans" cxnId="{97F9716B-5233-447E-B888-06CED492BCCD}">
      <dgm:prSet/>
      <dgm:spPr/>
      <dgm:t>
        <a:bodyPr/>
        <a:lstStyle/>
        <a:p>
          <a:endParaRPr lang="en-US"/>
        </a:p>
      </dgm:t>
    </dgm:pt>
    <dgm:pt modelId="{4E8FC6A9-6BEF-4AB3-AFAC-C58CE9E82C40}">
      <dgm:prSet/>
      <dgm:spPr/>
      <dgm:t>
        <a:bodyPr/>
        <a:lstStyle/>
        <a:p>
          <a:pPr rtl="0"/>
          <a:r>
            <a:rPr lang="en-US" dirty="0" smtClean="0"/>
            <a:t>Education credits</a:t>
          </a:r>
          <a:endParaRPr lang="en-US" dirty="0"/>
        </a:p>
      </dgm:t>
    </dgm:pt>
    <dgm:pt modelId="{7DF321A8-22D1-4614-8677-839EE4001949}" type="parTrans" cxnId="{AC50E33D-42E8-4EFD-8819-B2AD88C4A674}">
      <dgm:prSet/>
      <dgm:spPr/>
      <dgm:t>
        <a:bodyPr/>
        <a:lstStyle/>
        <a:p>
          <a:endParaRPr lang="en-US"/>
        </a:p>
      </dgm:t>
    </dgm:pt>
    <dgm:pt modelId="{D2AC5586-BFD5-48DF-8B7F-111E7D3B710A}" type="sibTrans" cxnId="{AC50E33D-42E8-4EFD-8819-B2AD88C4A674}">
      <dgm:prSet/>
      <dgm:spPr/>
      <dgm:t>
        <a:bodyPr/>
        <a:lstStyle/>
        <a:p>
          <a:endParaRPr lang="en-US"/>
        </a:p>
      </dgm:t>
    </dgm:pt>
    <dgm:pt modelId="{BDA45286-8F20-4880-AA9C-85C471EBD1FB}">
      <dgm:prSet/>
      <dgm:spPr/>
      <dgm:t>
        <a:bodyPr/>
        <a:lstStyle/>
        <a:p>
          <a:pPr rtl="0"/>
          <a:r>
            <a:rPr lang="en-US" dirty="0" smtClean="0"/>
            <a:t>Child support paid</a:t>
          </a:r>
          <a:endParaRPr lang="en-US" dirty="0"/>
        </a:p>
      </dgm:t>
    </dgm:pt>
    <dgm:pt modelId="{4C5231AC-33F6-4117-A34D-8F77C9C0C290}" type="parTrans" cxnId="{41007119-926C-429A-8121-A95792597B4A}">
      <dgm:prSet/>
      <dgm:spPr/>
      <dgm:t>
        <a:bodyPr/>
        <a:lstStyle/>
        <a:p>
          <a:endParaRPr lang="en-US"/>
        </a:p>
      </dgm:t>
    </dgm:pt>
    <dgm:pt modelId="{96CE8FA5-7E8C-493B-BE60-782C3F3232E2}" type="sibTrans" cxnId="{41007119-926C-429A-8121-A95792597B4A}">
      <dgm:prSet/>
      <dgm:spPr/>
      <dgm:t>
        <a:bodyPr/>
        <a:lstStyle/>
        <a:p>
          <a:endParaRPr lang="en-US"/>
        </a:p>
      </dgm:t>
    </dgm:pt>
    <dgm:pt modelId="{65CF3A49-66FE-4326-95D9-3765F0EA64FB}">
      <dgm:prSet/>
      <dgm:spPr/>
      <dgm:t>
        <a:bodyPr/>
        <a:lstStyle/>
        <a:p>
          <a:pPr rtl="0"/>
          <a:r>
            <a:rPr lang="en-US" dirty="0" smtClean="0"/>
            <a:t>Taxable earnings from need-based employment programs</a:t>
          </a:r>
          <a:endParaRPr lang="en-US" dirty="0"/>
        </a:p>
      </dgm:t>
    </dgm:pt>
    <dgm:pt modelId="{C0984ABE-134E-4378-B240-1A5B9410E8CA}" type="parTrans" cxnId="{DF534833-DB67-41F9-B63B-3488A48C1AD2}">
      <dgm:prSet/>
      <dgm:spPr/>
      <dgm:t>
        <a:bodyPr/>
        <a:lstStyle/>
        <a:p>
          <a:endParaRPr lang="en-US"/>
        </a:p>
      </dgm:t>
    </dgm:pt>
    <dgm:pt modelId="{34911EC1-AF44-4DCE-A534-DDF1F9FC4832}" type="sibTrans" cxnId="{DF534833-DB67-41F9-B63B-3488A48C1AD2}">
      <dgm:prSet/>
      <dgm:spPr/>
      <dgm:t>
        <a:bodyPr/>
        <a:lstStyle/>
        <a:p>
          <a:endParaRPr lang="en-US"/>
        </a:p>
      </dgm:t>
    </dgm:pt>
    <dgm:pt modelId="{9B54C677-2109-47EF-B616-DFC061C504F8}">
      <dgm:prSet/>
      <dgm:spPr/>
      <dgm:t>
        <a:bodyPr/>
        <a:lstStyle/>
        <a:p>
          <a:pPr rtl="0"/>
          <a:r>
            <a:rPr lang="en-US" dirty="0" smtClean="0"/>
            <a:t>Taxable grant and scholarship aid</a:t>
          </a:r>
          <a:endParaRPr lang="en-US" dirty="0"/>
        </a:p>
      </dgm:t>
    </dgm:pt>
    <dgm:pt modelId="{9514A841-73AE-40AD-9977-D40D82FDCC08}" type="parTrans" cxnId="{6EF649E8-73FE-4288-8505-12DC3A49919B}">
      <dgm:prSet/>
      <dgm:spPr/>
      <dgm:t>
        <a:bodyPr/>
        <a:lstStyle/>
        <a:p>
          <a:endParaRPr lang="en-US"/>
        </a:p>
      </dgm:t>
    </dgm:pt>
    <dgm:pt modelId="{1FF200C1-1457-4BC3-8D61-AB8ED0E86EE5}" type="sibTrans" cxnId="{6EF649E8-73FE-4288-8505-12DC3A49919B}">
      <dgm:prSet/>
      <dgm:spPr/>
      <dgm:t>
        <a:bodyPr/>
        <a:lstStyle/>
        <a:p>
          <a:endParaRPr lang="en-US"/>
        </a:p>
      </dgm:t>
    </dgm:pt>
    <dgm:pt modelId="{9A88F085-E47E-495A-BA93-20D104386322}">
      <dgm:prSet/>
      <dgm:spPr/>
      <dgm:t>
        <a:bodyPr/>
        <a:lstStyle/>
        <a:p>
          <a:pPr rtl="0"/>
          <a:r>
            <a:rPr lang="en-US" dirty="0" smtClean="0"/>
            <a:t>Combat pay or special combat pay</a:t>
          </a:r>
          <a:endParaRPr lang="en-US" dirty="0"/>
        </a:p>
      </dgm:t>
    </dgm:pt>
    <dgm:pt modelId="{6A1A52A4-9EF4-448D-801F-6567AE6961D1}" type="parTrans" cxnId="{7BACCBCF-D61A-48C0-9CC4-2B907B4C1C74}">
      <dgm:prSet/>
      <dgm:spPr/>
      <dgm:t>
        <a:bodyPr/>
        <a:lstStyle/>
        <a:p>
          <a:endParaRPr lang="en-US"/>
        </a:p>
      </dgm:t>
    </dgm:pt>
    <dgm:pt modelId="{FB81CEDD-CFCE-4D2B-8613-B2FC22EF23F2}" type="sibTrans" cxnId="{7BACCBCF-D61A-48C0-9CC4-2B907B4C1C74}">
      <dgm:prSet/>
      <dgm:spPr/>
      <dgm:t>
        <a:bodyPr/>
        <a:lstStyle/>
        <a:p>
          <a:endParaRPr lang="en-US"/>
        </a:p>
      </dgm:t>
    </dgm:pt>
    <dgm:pt modelId="{9EC3B8AD-6143-4E89-96A1-8AF0FC271F80}">
      <dgm:prSet/>
      <dgm:spPr/>
      <dgm:t>
        <a:bodyPr/>
        <a:lstStyle/>
        <a:p>
          <a:pPr rtl="0"/>
          <a:r>
            <a:rPr lang="en-US" dirty="0" smtClean="0"/>
            <a:t>Earnings from a coop program</a:t>
          </a:r>
          <a:endParaRPr lang="en-US" dirty="0"/>
        </a:p>
      </dgm:t>
    </dgm:pt>
    <dgm:pt modelId="{6F94E981-4827-4039-A07B-EDEF564D286E}" type="parTrans" cxnId="{532913E4-D787-4E8A-991E-C4FF5F7AB54A}">
      <dgm:prSet/>
      <dgm:spPr/>
      <dgm:t>
        <a:bodyPr/>
        <a:lstStyle/>
        <a:p>
          <a:endParaRPr lang="en-US"/>
        </a:p>
      </dgm:t>
    </dgm:pt>
    <dgm:pt modelId="{DD34B5FD-9D2C-4E7F-B453-602678A79BF3}" type="sibTrans" cxnId="{532913E4-D787-4E8A-991E-C4FF5F7AB54A}">
      <dgm:prSet/>
      <dgm:spPr/>
      <dgm:t>
        <a:bodyPr/>
        <a:lstStyle/>
        <a:p>
          <a:endParaRPr lang="en-US"/>
        </a:p>
      </dgm:t>
    </dgm:pt>
    <dgm:pt modelId="{5B3E780A-21C5-4329-BBF7-6ABBAE95E350}" type="pres">
      <dgm:prSet presAssocID="{76600D13-D60D-4236-8BC4-82F732671CA7}" presName="linear" presStyleCnt="0">
        <dgm:presLayoutVars>
          <dgm:dir/>
          <dgm:animLvl val="lvl"/>
          <dgm:resizeHandles val="exact"/>
        </dgm:presLayoutVars>
      </dgm:prSet>
      <dgm:spPr/>
      <dgm:t>
        <a:bodyPr/>
        <a:lstStyle/>
        <a:p>
          <a:endParaRPr lang="en-US"/>
        </a:p>
      </dgm:t>
    </dgm:pt>
    <dgm:pt modelId="{17C9E419-D5E5-4945-804B-14871CC6B816}" type="pres">
      <dgm:prSet presAssocID="{2B3751BE-601F-4190-AF99-7DBF38021B6E}" presName="parentLin" presStyleCnt="0"/>
      <dgm:spPr/>
      <dgm:t>
        <a:bodyPr/>
        <a:lstStyle/>
        <a:p>
          <a:endParaRPr lang="en-US"/>
        </a:p>
      </dgm:t>
    </dgm:pt>
    <dgm:pt modelId="{8B0526C9-135C-4B46-8EF0-3ACEAAAE01E7}" type="pres">
      <dgm:prSet presAssocID="{2B3751BE-601F-4190-AF99-7DBF38021B6E}" presName="parentLeftMargin" presStyleLbl="node1" presStyleIdx="0" presStyleCnt="9"/>
      <dgm:spPr/>
      <dgm:t>
        <a:bodyPr/>
        <a:lstStyle/>
        <a:p>
          <a:endParaRPr lang="en-US"/>
        </a:p>
      </dgm:t>
    </dgm:pt>
    <dgm:pt modelId="{40205D5A-081A-4023-8032-BBC70F468C2C}" type="pres">
      <dgm:prSet presAssocID="{2B3751BE-601F-4190-AF99-7DBF38021B6E}" presName="parentText" presStyleLbl="node1" presStyleIdx="0" presStyleCnt="9">
        <dgm:presLayoutVars>
          <dgm:chMax val="0"/>
          <dgm:bulletEnabled val="1"/>
        </dgm:presLayoutVars>
      </dgm:prSet>
      <dgm:spPr/>
      <dgm:t>
        <a:bodyPr/>
        <a:lstStyle/>
        <a:p>
          <a:endParaRPr lang="en-US"/>
        </a:p>
      </dgm:t>
    </dgm:pt>
    <dgm:pt modelId="{E19E262C-5427-46AE-B91A-373F90D2DD90}" type="pres">
      <dgm:prSet presAssocID="{2B3751BE-601F-4190-AF99-7DBF38021B6E}" presName="negativeSpace" presStyleCnt="0"/>
      <dgm:spPr/>
      <dgm:t>
        <a:bodyPr/>
        <a:lstStyle/>
        <a:p>
          <a:endParaRPr lang="en-US"/>
        </a:p>
      </dgm:t>
    </dgm:pt>
    <dgm:pt modelId="{CB8E4BA0-1BA3-44AE-A90D-F286A766826A}" type="pres">
      <dgm:prSet presAssocID="{2B3751BE-601F-4190-AF99-7DBF38021B6E}" presName="childText" presStyleLbl="conFgAcc1" presStyleIdx="0" presStyleCnt="9">
        <dgm:presLayoutVars>
          <dgm:bulletEnabled val="1"/>
        </dgm:presLayoutVars>
      </dgm:prSet>
      <dgm:spPr/>
      <dgm:t>
        <a:bodyPr/>
        <a:lstStyle/>
        <a:p>
          <a:endParaRPr lang="en-US"/>
        </a:p>
      </dgm:t>
    </dgm:pt>
    <dgm:pt modelId="{27370F84-D2B6-42FA-A5EE-405E5085F034}" type="pres">
      <dgm:prSet presAssocID="{A9A317E0-AC6F-41E1-AD49-85EEDFD46F6F}" presName="spaceBetweenRectangles" presStyleCnt="0"/>
      <dgm:spPr/>
      <dgm:t>
        <a:bodyPr/>
        <a:lstStyle/>
        <a:p>
          <a:endParaRPr lang="en-US"/>
        </a:p>
      </dgm:t>
    </dgm:pt>
    <dgm:pt modelId="{3132DA7B-E35A-4396-8CF5-0C51A7A8720C}" type="pres">
      <dgm:prSet presAssocID="{E7D577E3-05EC-46C2-9BB6-F890A4A2A339}" presName="parentLin" presStyleCnt="0"/>
      <dgm:spPr/>
      <dgm:t>
        <a:bodyPr/>
        <a:lstStyle/>
        <a:p>
          <a:endParaRPr lang="en-US"/>
        </a:p>
      </dgm:t>
    </dgm:pt>
    <dgm:pt modelId="{C9587841-CF97-4D48-A0B6-EB87A542053F}" type="pres">
      <dgm:prSet presAssocID="{E7D577E3-05EC-46C2-9BB6-F890A4A2A339}" presName="parentLeftMargin" presStyleLbl="node1" presStyleIdx="0" presStyleCnt="9"/>
      <dgm:spPr/>
      <dgm:t>
        <a:bodyPr/>
        <a:lstStyle/>
        <a:p>
          <a:endParaRPr lang="en-US"/>
        </a:p>
      </dgm:t>
    </dgm:pt>
    <dgm:pt modelId="{5326E40F-E829-4706-979D-437499F07F1F}" type="pres">
      <dgm:prSet presAssocID="{E7D577E3-05EC-46C2-9BB6-F890A4A2A339}" presName="parentText" presStyleLbl="node1" presStyleIdx="1" presStyleCnt="9">
        <dgm:presLayoutVars>
          <dgm:chMax val="0"/>
          <dgm:bulletEnabled val="1"/>
        </dgm:presLayoutVars>
      </dgm:prSet>
      <dgm:spPr/>
      <dgm:t>
        <a:bodyPr/>
        <a:lstStyle/>
        <a:p>
          <a:endParaRPr lang="en-US"/>
        </a:p>
      </dgm:t>
    </dgm:pt>
    <dgm:pt modelId="{E30C9606-AA89-49AC-8F61-79C52FF31E10}" type="pres">
      <dgm:prSet presAssocID="{E7D577E3-05EC-46C2-9BB6-F890A4A2A339}" presName="negativeSpace" presStyleCnt="0"/>
      <dgm:spPr/>
      <dgm:t>
        <a:bodyPr/>
        <a:lstStyle/>
        <a:p>
          <a:endParaRPr lang="en-US"/>
        </a:p>
      </dgm:t>
    </dgm:pt>
    <dgm:pt modelId="{06F87EC9-8225-45F9-BD94-851FB81F9ED2}" type="pres">
      <dgm:prSet presAssocID="{E7D577E3-05EC-46C2-9BB6-F890A4A2A339}" presName="childText" presStyleLbl="conFgAcc1" presStyleIdx="1" presStyleCnt="9">
        <dgm:presLayoutVars>
          <dgm:bulletEnabled val="1"/>
        </dgm:presLayoutVars>
      </dgm:prSet>
      <dgm:spPr/>
      <dgm:t>
        <a:bodyPr/>
        <a:lstStyle/>
        <a:p>
          <a:endParaRPr lang="en-US"/>
        </a:p>
      </dgm:t>
    </dgm:pt>
    <dgm:pt modelId="{8D80D258-7666-44DC-8140-D00D8ADEB430}" type="pres">
      <dgm:prSet presAssocID="{1E968746-1050-42E2-B43F-96D1F58B89C2}" presName="spaceBetweenRectangles" presStyleCnt="0"/>
      <dgm:spPr/>
      <dgm:t>
        <a:bodyPr/>
        <a:lstStyle/>
        <a:p>
          <a:endParaRPr lang="en-US"/>
        </a:p>
      </dgm:t>
    </dgm:pt>
    <dgm:pt modelId="{D16187F5-FFE6-42F7-8A84-C6510FF886D1}" type="pres">
      <dgm:prSet presAssocID="{508DD197-D286-4A0F-8D7A-895A18465C00}" presName="parentLin" presStyleCnt="0"/>
      <dgm:spPr/>
      <dgm:t>
        <a:bodyPr/>
        <a:lstStyle/>
        <a:p>
          <a:endParaRPr lang="en-US"/>
        </a:p>
      </dgm:t>
    </dgm:pt>
    <dgm:pt modelId="{D9D401EE-5BE3-413F-BA71-361983164907}" type="pres">
      <dgm:prSet presAssocID="{508DD197-D286-4A0F-8D7A-895A18465C00}" presName="parentLeftMargin" presStyleLbl="node1" presStyleIdx="1" presStyleCnt="9"/>
      <dgm:spPr/>
      <dgm:t>
        <a:bodyPr/>
        <a:lstStyle/>
        <a:p>
          <a:endParaRPr lang="en-US"/>
        </a:p>
      </dgm:t>
    </dgm:pt>
    <dgm:pt modelId="{1E3A7649-9505-4567-B1BC-AA4CBE2F1F32}" type="pres">
      <dgm:prSet presAssocID="{508DD197-D286-4A0F-8D7A-895A18465C00}" presName="parentText" presStyleLbl="node1" presStyleIdx="2" presStyleCnt="9">
        <dgm:presLayoutVars>
          <dgm:chMax val="0"/>
          <dgm:bulletEnabled val="1"/>
        </dgm:presLayoutVars>
      </dgm:prSet>
      <dgm:spPr/>
      <dgm:t>
        <a:bodyPr/>
        <a:lstStyle/>
        <a:p>
          <a:endParaRPr lang="en-US"/>
        </a:p>
      </dgm:t>
    </dgm:pt>
    <dgm:pt modelId="{6D4361C5-2EA7-41DA-8A38-7080F4B0D109}" type="pres">
      <dgm:prSet presAssocID="{508DD197-D286-4A0F-8D7A-895A18465C00}" presName="negativeSpace" presStyleCnt="0"/>
      <dgm:spPr/>
      <dgm:t>
        <a:bodyPr/>
        <a:lstStyle/>
        <a:p>
          <a:endParaRPr lang="en-US"/>
        </a:p>
      </dgm:t>
    </dgm:pt>
    <dgm:pt modelId="{929124DD-FA14-48C3-BADC-C278D54CBBDC}" type="pres">
      <dgm:prSet presAssocID="{508DD197-D286-4A0F-8D7A-895A18465C00}" presName="childText" presStyleLbl="conFgAcc1" presStyleIdx="2" presStyleCnt="9">
        <dgm:presLayoutVars>
          <dgm:bulletEnabled val="1"/>
        </dgm:presLayoutVars>
      </dgm:prSet>
      <dgm:spPr/>
      <dgm:t>
        <a:bodyPr/>
        <a:lstStyle/>
        <a:p>
          <a:endParaRPr lang="en-US"/>
        </a:p>
      </dgm:t>
    </dgm:pt>
    <dgm:pt modelId="{4A43D3C4-C5D7-4EE7-A99F-60C1F66C6E2A}" type="pres">
      <dgm:prSet presAssocID="{2D43521C-D84E-453D-9DE0-A873AD072A6C}" presName="spaceBetweenRectangles" presStyleCnt="0"/>
      <dgm:spPr/>
      <dgm:t>
        <a:bodyPr/>
        <a:lstStyle/>
        <a:p>
          <a:endParaRPr lang="en-US"/>
        </a:p>
      </dgm:t>
    </dgm:pt>
    <dgm:pt modelId="{6523B5BB-3882-4285-AF21-EDECE37D1335}" type="pres">
      <dgm:prSet presAssocID="{4E8FC6A9-6BEF-4AB3-AFAC-C58CE9E82C40}" presName="parentLin" presStyleCnt="0"/>
      <dgm:spPr/>
      <dgm:t>
        <a:bodyPr/>
        <a:lstStyle/>
        <a:p>
          <a:endParaRPr lang="en-US"/>
        </a:p>
      </dgm:t>
    </dgm:pt>
    <dgm:pt modelId="{8528B4EE-D2AB-4914-8393-8B407D8FF018}" type="pres">
      <dgm:prSet presAssocID="{4E8FC6A9-6BEF-4AB3-AFAC-C58CE9E82C40}" presName="parentLeftMargin" presStyleLbl="node1" presStyleIdx="2" presStyleCnt="9"/>
      <dgm:spPr/>
      <dgm:t>
        <a:bodyPr/>
        <a:lstStyle/>
        <a:p>
          <a:endParaRPr lang="en-US"/>
        </a:p>
      </dgm:t>
    </dgm:pt>
    <dgm:pt modelId="{7657E69D-D5FB-48BD-A400-928C49001C5B}" type="pres">
      <dgm:prSet presAssocID="{4E8FC6A9-6BEF-4AB3-AFAC-C58CE9E82C40}" presName="parentText" presStyleLbl="node1" presStyleIdx="3" presStyleCnt="9">
        <dgm:presLayoutVars>
          <dgm:chMax val="0"/>
          <dgm:bulletEnabled val="1"/>
        </dgm:presLayoutVars>
      </dgm:prSet>
      <dgm:spPr/>
      <dgm:t>
        <a:bodyPr/>
        <a:lstStyle/>
        <a:p>
          <a:endParaRPr lang="en-US"/>
        </a:p>
      </dgm:t>
    </dgm:pt>
    <dgm:pt modelId="{1E89FB20-496D-4797-8F39-06FA14F3F671}" type="pres">
      <dgm:prSet presAssocID="{4E8FC6A9-6BEF-4AB3-AFAC-C58CE9E82C40}" presName="negativeSpace" presStyleCnt="0"/>
      <dgm:spPr/>
      <dgm:t>
        <a:bodyPr/>
        <a:lstStyle/>
        <a:p>
          <a:endParaRPr lang="en-US"/>
        </a:p>
      </dgm:t>
    </dgm:pt>
    <dgm:pt modelId="{F546C80D-CAEE-4F29-AFE8-7938561510A2}" type="pres">
      <dgm:prSet presAssocID="{4E8FC6A9-6BEF-4AB3-AFAC-C58CE9E82C40}" presName="childText" presStyleLbl="conFgAcc1" presStyleIdx="3" presStyleCnt="9">
        <dgm:presLayoutVars>
          <dgm:bulletEnabled val="1"/>
        </dgm:presLayoutVars>
      </dgm:prSet>
      <dgm:spPr/>
      <dgm:t>
        <a:bodyPr/>
        <a:lstStyle/>
        <a:p>
          <a:endParaRPr lang="en-US"/>
        </a:p>
      </dgm:t>
    </dgm:pt>
    <dgm:pt modelId="{DE5E72D2-A81E-4B06-B0DE-E2599D1E1BF2}" type="pres">
      <dgm:prSet presAssocID="{D2AC5586-BFD5-48DF-8B7F-111E7D3B710A}" presName="spaceBetweenRectangles" presStyleCnt="0"/>
      <dgm:spPr/>
      <dgm:t>
        <a:bodyPr/>
        <a:lstStyle/>
        <a:p>
          <a:endParaRPr lang="en-US"/>
        </a:p>
      </dgm:t>
    </dgm:pt>
    <dgm:pt modelId="{0C6466EE-8721-4167-AEF7-3BACD4CE5C2C}" type="pres">
      <dgm:prSet presAssocID="{BDA45286-8F20-4880-AA9C-85C471EBD1FB}" presName="parentLin" presStyleCnt="0"/>
      <dgm:spPr/>
      <dgm:t>
        <a:bodyPr/>
        <a:lstStyle/>
        <a:p>
          <a:endParaRPr lang="en-US"/>
        </a:p>
      </dgm:t>
    </dgm:pt>
    <dgm:pt modelId="{CC9D7604-986C-4F9E-B0D1-9E5A6B527D0F}" type="pres">
      <dgm:prSet presAssocID="{BDA45286-8F20-4880-AA9C-85C471EBD1FB}" presName="parentLeftMargin" presStyleLbl="node1" presStyleIdx="3" presStyleCnt="9"/>
      <dgm:spPr/>
      <dgm:t>
        <a:bodyPr/>
        <a:lstStyle/>
        <a:p>
          <a:endParaRPr lang="en-US"/>
        </a:p>
      </dgm:t>
    </dgm:pt>
    <dgm:pt modelId="{EE06DFA0-5011-4BC5-A620-3BCC80A746D2}" type="pres">
      <dgm:prSet presAssocID="{BDA45286-8F20-4880-AA9C-85C471EBD1FB}" presName="parentText" presStyleLbl="node1" presStyleIdx="4" presStyleCnt="9">
        <dgm:presLayoutVars>
          <dgm:chMax val="0"/>
          <dgm:bulletEnabled val="1"/>
        </dgm:presLayoutVars>
      </dgm:prSet>
      <dgm:spPr/>
      <dgm:t>
        <a:bodyPr/>
        <a:lstStyle/>
        <a:p>
          <a:endParaRPr lang="en-US"/>
        </a:p>
      </dgm:t>
    </dgm:pt>
    <dgm:pt modelId="{9A82EFFF-3592-4107-96E3-78C88E61F4A0}" type="pres">
      <dgm:prSet presAssocID="{BDA45286-8F20-4880-AA9C-85C471EBD1FB}" presName="negativeSpace" presStyleCnt="0"/>
      <dgm:spPr/>
      <dgm:t>
        <a:bodyPr/>
        <a:lstStyle/>
        <a:p>
          <a:endParaRPr lang="en-US"/>
        </a:p>
      </dgm:t>
    </dgm:pt>
    <dgm:pt modelId="{2286DE19-5DD1-441C-B19A-8F1E091C3945}" type="pres">
      <dgm:prSet presAssocID="{BDA45286-8F20-4880-AA9C-85C471EBD1FB}" presName="childText" presStyleLbl="conFgAcc1" presStyleIdx="4" presStyleCnt="9">
        <dgm:presLayoutVars>
          <dgm:bulletEnabled val="1"/>
        </dgm:presLayoutVars>
      </dgm:prSet>
      <dgm:spPr/>
      <dgm:t>
        <a:bodyPr/>
        <a:lstStyle/>
        <a:p>
          <a:endParaRPr lang="en-US"/>
        </a:p>
      </dgm:t>
    </dgm:pt>
    <dgm:pt modelId="{85E2FDF9-5F80-4BAD-BF94-10E95651F6C1}" type="pres">
      <dgm:prSet presAssocID="{96CE8FA5-7E8C-493B-BE60-782C3F3232E2}" presName="spaceBetweenRectangles" presStyleCnt="0"/>
      <dgm:spPr/>
      <dgm:t>
        <a:bodyPr/>
        <a:lstStyle/>
        <a:p>
          <a:endParaRPr lang="en-US"/>
        </a:p>
      </dgm:t>
    </dgm:pt>
    <dgm:pt modelId="{33AF640D-9309-4DEE-9151-75FE8687D3EF}" type="pres">
      <dgm:prSet presAssocID="{65CF3A49-66FE-4326-95D9-3765F0EA64FB}" presName="parentLin" presStyleCnt="0"/>
      <dgm:spPr/>
      <dgm:t>
        <a:bodyPr/>
        <a:lstStyle/>
        <a:p>
          <a:endParaRPr lang="en-US"/>
        </a:p>
      </dgm:t>
    </dgm:pt>
    <dgm:pt modelId="{FC5C2FF3-55CA-471E-A0F4-C97C3DB6EEF4}" type="pres">
      <dgm:prSet presAssocID="{65CF3A49-66FE-4326-95D9-3765F0EA64FB}" presName="parentLeftMargin" presStyleLbl="node1" presStyleIdx="4" presStyleCnt="9"/>
      <dgm:spPr/>
      <dgm:t>
        <a:bodyPr/>
        <a:lstStyle/>
        <a:p>
          <a:endParaRPr lang="en-US"/>
        </a:p>
      </dgm:t>
    </dgm:pt>
    <dgm:pt modelId="{558A79C5-2D2F-469B-91A8-DB73791F632F}" type="pres">
      <dgm:prSet presAssocID="{65CF3A49-66FE-4326-95D9-3765F0EA64FB}" presName="parentText" presStyleLbl="node1" presStyleIdx="5" presStyleCnt="9">
        <dgm:presLayoutVars>
          <dgm:chMax val="0"/>
          <dgm:bulletEnabled val="1"/>
        </dgm:presLayoutVars>
      </dgm:prSet>
      <dgm:spPr/>
      <dgm:t>
        <a:bodyPr/>
        <a:lstStyle/>
        <a:p>
          <a:endParaRPr lang="en-US"/>
        </a:p>
      </dgm:t>
    </dgm:pt>
    <dgm:pt modelId="{74AA9EE6-A3EB-426E-BD91-88A5832215F5}" type="pres">
      <dgm:prSet presAssocID="{65CF3A49-66FE-4326-95D9-3765F0EA64FB}" presName="negativeSpace" presStyleCnt="0"/>
      <dgm:spPr/>
      <dgm:t>
        <a:bodyPr/>
        <a:lstStyle/>
        <a:p>
          <a:endParaRPr lang="en-US"/>
        </a:p>
      </dgm:t>
    </dgm:pt>
    <dgm:pt modelId="{5413DAF6-C471-4A73-AE6F-35421649E795}" type="pres">
      <dgm:prSet presAssocID="{65CF3A49-66FE-4326-95D9-3765F0EA64FB}" presName="childText" presStyleLbl="conFgAcc1" presStyleIdx="5" presStyleCnt="9">
        <dgm:presLayoutVars>
          <dgm:bulletEnabled val="1"/>
        </dgm:presLayoutVars>
      </dgm:prSet>
      <dgm:spPr/>
      <dgm:t>
        <a:bodyPr/>
        <a:lstStyle/>
        <a:p>
          <a:endParaRPr lang="en-US"/>
        </a:p>
      </dgm:t>
    </dgm:pt>
    <dgm:pt modelId="{9A2F7135-9C03-467D-AEA1-657D93EFBE63}" type="pres">
      <dgm:prSet presAssocID="{34911EC1-AF44-4DCE-A534-DDF1F9FC4832}" presName="spaceBetweenRectangles" presStyleCnt="0"/>
      <dgm:spPr/>
      <dgm:t>
        <a:bodyPr/>
        <a:lstStyle/>
        <a:p>
          <a:endParaRPr lang="en-US"/>
        </a:p>
      </dgm:t>
    </dgm:pt>
    <dgm:pt modelId="{4086F0D2-2FEB-4647-BA40-FD3591EF0FC4}" type="pres">
      <dgm:prSet presAssocID="{9B54C677-2109-47EF-B616-DFC061C504F8}" presName="parentLin" presStyleCnt="0"/>
      <dgm:spPr/>
      <dgm:t>
        <a:bodyPr/>
        <a:lstStyle/>
        <a:p>
          <a:endParaRPr lang="en-US"/>
        </a:p>
      </dgm:t>
    </dgm:pt>
    <dgm:pt modelId="{E5026056-F3DD-4F0C-9890-90892703981C}" type="pres">
      <dgm:prSet presAssocID="{9B54C677-2109-47EF-B616-DFC061C504F8}" presName="parentLeftMargin" presStyleLbl="node1" presStyleIdx="5" presStyleCnt="9"/>
      <dgm:spPr/>
      <dgm:t>
        <a:bodyPr/>
        <a:lstStyle/>
        <a:p>
          <a:endParaRPr lang="en-US"/>
        </a:p>
      </dgm:t>
    </dgm:pt>
    <dgm:pt modelId="{89843A2C-1904-479F-9768-09FDAFC89470}" type="pres">
      <dgm:prSet presAssocID="{9B54C677-2109-47EF-B616-DFC061C504F8}" presName="parentText" presStyleLbl="node1" presStyleIdx="6" presStyleCnt="9">
        <dgm:presLayoutVars>
          <dgm:chMax val="0"/>
          <dgm:bulletEnabled val="1"/>
        </dgm:presLayoutVars>
      </dgm:prSet>
      <dgm:spPr/>
      <dgm:t>
        <a:bodyPr/>
        <a:lstStyle/>
        <a:p>
          <a:endParaRPr lang="en-US"/>
        </a:p>
      </dgm:t>
    </dgm:pt>
    <dgm:pt modelId="{B1AB72D5-1763-42E0-BEA4-285405E3A8AB}" type="pres">
      <dgm:prSet presAssocID="{9B54C677-2109-47EF-B616-DFC061C504F8}" presName="negativeSpace" presStyleCnt="0"/>
      <dgm:spPr/>
      <dgm:t>
        <a:bodyPr/>
        <a:lstStyle/>
        <a:p>
          <a:endParaRPr lang="en-US"/>
        </a:p>
      </dgm:t>
    </dgm:pt>
    <dgm:pt modelId="{5AD1698B-8BAF-4A48-B207-0BB8A117AF5C}" type="pres">
      <dgm:prSet presAssocID="{9B54C677-2109-47EF-B616-DFC061C504F8}" presName="childText" presStyleLbl="conFgAcc1" presStyleIdx="6" presStyleCnt="9">
        <dgm:presLayoutVars>
          <dgm:bulletEnabled val="1"/>
        </dgm:presLayoutVars>
      </dgm:prSet>
      <dgm:spPr/>
      <dgm:t>
        <a:bodyPr/>
        <a:lstStyle/>
        <a:p>
          <a:endParaRPr lang="en-US"/>
        </a:p>
      </dgm:t>
    </dgm:pt>
    <dgm:pt modelId="{505B2716-EEA1-4E88-8EDE-D67A6E531F1E}" type="pres">
      <dgm:prSet presAssocID="{1FF200C1-1457-4BC3-8D61-AB8ED0E86EE5}" presName="spaceBetweenRectangles" presStyleCnt="0"/>
      <dgm:spPr/>
      <dgm:t>
        <a:bodyPr/>
        <a:lstStyle/>
        <a:p>
          <a:endParaRPr lang="en-US"/>
        </a:p>
      </dgm:t>
    </dgm:pt>
    <dgm:pt modelId="{4129C6B9-7616-43B2-8AB3-3DE14AAAFC71}" type="pres">
      <dgm:prSet presAssocID="{9A88F085-E47E-495A-BA93-20D104386322}" presName="parentLin" presStyleCnt="0"/>
      <dgm:spPr/>
      <dgm:t>
        <a:bodyPr/>
        <a:lstStyle/>
        <a:p>
          <a:endParaRPr lang="en-US"/>
        </a:p>
      </dgm:t>
    </dgm:pt>
    <dgm:pt modelId="{FF39C6CA-2DE7-4EDB-B4C1-079E0C649B24}" type="pres">
      <dgm:prSet presAssocID="{9A88F085-E47E-495A-BA93-20D104386322}" presName="parentLeftMargin" presStyleLbl="node1" presStyleIdx="6" presStyleCnt="9"/>
      <dgm:spPr/>
      <dgm:t>
        <a:bodyPr/>
        <a:lstStyle/>
        <a:p>
          <a:endParaRPr lang="en-US"/>
        </a:p>
      </dgm:t>
    </dgm:pt>
    <dgm:pt modelId="{302B4192-ABB8-4950-A358-7C608895FCB3}" type="pres">
      <dgm:prSet presAssocID="{9A88F085-E47E-495A-BA93-20D104386322}" presName="parentText" presStyleLbl="node1" presStyleIdx="7" presStyleCnt="9">
        <dgm:presLayoutVars>
          <dgm:chMax val="0"/>
          <dgm:bulletEnabled val="1"/>
        </dgm:presLayoutVars>
      </dgm:prSet>
      <dgm:spPr/>
      <dgm:t>
        <a:bodyPr/>
        <a:lstStyle/>
        <a:p>
          <a:endParaRPr lang="en-US"/>
        </a:p>
      </dgm:t>
    </dgm:pt>
    <dgm:pt modelId="{CAF581B4-8625-4977-A1FD-9C6A22356945}" type="pres">
      <dgm:prSet presAssocID="{9A88F085-E47E-495A-BA93-20D104386322}" presName="negativeSpace" presStyleCnt="0"/>
      <dgm:spPr/>
      <dgm:t>
        <a:bodyPr/>
        <a:lstStyle/>
        <a:p>
          <a:endParaRPr lang="en-US"/>
        </a:p>
      </dgm:t>
    </dgm:pt>
    <dgm:pt modelId="{6169C427-2BA1-46A6-9967-B44DBC5B718F}" type="pres">
      <dgm:prSet presAssocID="{9A88F085-E47E-495A-BA93-20D104386322}" presName="childText" presStyleLbl="conFgAcc1" presStyleIdx="7" presStyleCnt="9">
        <dgm:presLayoutVars>
          <dgm:bulletEnabled val="1"/>
        </dgm:presLayoutVars>
      </dgm:prSet>
      <dgm:spPr/>
      <dgm:t>
        <a:bodyPr/>
        <a:lstStyle/>
        <a:p>
          <a:endParaRPr lang="en-US"/>
        </a:p>
      </dgm:t>
    </dgm:pt>
    <dgm:pt modelId="{2EF4AF80-7BC5-4EDD-B30C-314DB57AB6A2}" type="pres">
      <dgm:prSet presAssocID="{FB81CEDD-CFCE-4D2B-8613-B2FC22EF23F2}" presName="spaceBetweenRectangles" presStyleCnt="0"/>
      <dgm:spPr/>
      <dgm:t>
        <a:bodyPr/>
        <a:lstStyle/>
        <a:p>
          <a:endParaRPr lang="en-US"/>
        </a:p>
      </dgm:t>
    </dgm:pt>
    <dgm:pt modelId="{A1998ED0-1759-4A24-A988-6925A69D8B19}" type="pres">
      <dgm:prSet presAssocID="{9EC3B8AD-6143-4E89-96A1-8AF0FC271F80}" presName="parentLin" presStyleCnt="0"/>
      <dgm:spPr/>
      <dgm:t>
        <a:bodyPr/>
        <a:lstStyle/>
        <a:p>
          <a:endParaRPr lang="en-US"/>
        </a:p>
      </dgm:t>
    </dgm:pt>
    <dgm:pt modelId="{A7D4646B-9F48-4550-B517-91964EE4BE70}" type="pres">
      <dgm:prSet presAssocID="{9EC3B8AD-6143-4E89-96A1-8AF0FC271F80}" presName="parentLeftMargin" presStyleLbl="node1" presStyleIdx="7" presStyleCnt="9"/>
      <dgm:spPr/>
      <dgm:t>
        <a:bodyPr/>
        <a:lstStyle/>
        <a:p>
          <a:endParaRPr lang="en-US"/>
        </a:p>
      </dgm:t>
    </dgm:pt>
    <dgm:pt modelId="{2A4BB81B-CE91-477E-9063-819536702376}" type="pres">
      <dgm:prSet presAssocID="{9EC3B8AD-6143-4E89-96A1-8AF0FC271F80}" presName="parentText" presStyleLbl="node1" presStyleIdx="8" presStyleCnt="9">
        <dgm:presLayoutVars>
          <dgm:chMax val="0"/>
          <dgm:bulletEnabled val="1"/>
        </dgm:presLayoutVars>
      </dgm:prSet>
      <dgm:spPr/>
      <dgm:t>
        <a:bodyPr/>
        <a:lstStyle/>
        <a:p>
          <a:endParaRPr lang="en-US"/>
        </a:p>
      </dgm:t>
    </dgm:pt>
    <dgm:pt modelId="{6CC752E3-BE34-4A91-BF4D-26434961E059}" type="pres">
      <dgm:prSet presAssocID="{9EC3B8AD-6143-4E89-96A1-8AF0FC271F80}" presName="negativeSpace" presStyleCnt="0"/>
      <dgm:spPr/>
      <dgm:t>
        <a:bodyPr/>
        <a:lstStyle/>
        <a:p>
          <a:endParaRPr lang="en-US"/>
        </a:p>
      </dgm:t>
    </dgm:pt>
    <dgm:pt modelId="{D3E8F367-5170-4B3E-9441-852173CE9BEB}" type="pres">
      <dgm:prSet presAssocID="{9EC3B8AD-6143-4E89-96A1-8AF0FC271F80}" presName="childText" presStyleLbl="conFgAcc1" presStyleIdx="8" presStyleCnt="9">
        <dgm:presLayoutVars>
          <dgm:bulletEnabled val="1"/>
        </dgm:presLayoutVars>
      </dgm:prSet>
      <dgm:spPr/>
      <dgm:t>
        <a:bodyPr/>
        <a:lstStyle/>
        <a:p>
          <a:endParaRPr lang="en-US"/>
        </a:p>
      </dgm:t>
    </dgm:pt>
  </dgm:ptLst>
  <dgm:cxnLst>
    <dgm:cxn modelId="{94989EF4-7BED-4C45-A2C7-3A828895283F}" type="presOf" srcId="{9A88F085-E47E-495A-BA93-20D104386322}" destId="{302B4192-ABB8-4950-A358-7C608895FCB3}" srcOrd="1" destOrd="0" presId="urn:microsoft.com/office/officeart/2005/8/layout/list1"/>
    <dgm:cxn modelId="{9C9A38E1-1B4D-4FBF-A980-A50D8AA2999E}" type="presOf" srcId="{9EC3B8AD-6143-4E89-96A1-8AF0FC271F80}" destId="{A7D4646B-9F48-4550-B517-91964EE4BE70}" srcOrd="0" destOrd="0" presId="urn:microsoft.com/office/officeart/2005/8/layout/list1"/>
    <dgm:cxn modelId="{98447AAF-32A4-455B-97AF-C2B8300543AB}" type="presOf" srcId="{508DD197-D286-4A0F-8D7A-895A18465C00}" destId="{1E3A7649-9505-4567-B1BC-AA4CBE2F1F32}" srcOrd="1" destOrd="0" presId="urn:microsoft.com/office/officeart/2005/8/layout/list1"/>
    <dgm:cxn modelId="{F3A22564-BF3B-4A39-9A9B-C242029EAFF4}" type="presOf" srcId="{508DD197-D286-4A0F-8D7A-895A18465C00}" destId="{D9D401EE-5BE3-413F-BA71-361983164907}" srcOrd="0" destOrd="0" presId="urn:microsoft.com/office/officeart/2005/8/layout/list1"/>
    <dgm:cxn modelId="{5E2454DA-DD1D-46B3-8197-54D9CD313D6C}" type="presOf" srcId="{76600D13-D60D-4236-8BC4-82F732671CA7}" destId="{5B3E780A-21C5-4329-BBF7-6ABBAE95E350}" srcOrd="0" destOrd="0" presId="urn:microsoft.com/office/officeart/2005/8/layout/list1"/>
    <dgm:cxn modelId="{5F4D0910-0B6E-42E8-A92A-5BCA8097F02D}" srcId="{76600D13-D60D-4236-8BC4-82F732671CA7}" destId="{E7D577E3-05EC-46C2-9BB6-F890A4A2A339}" srcOrd="1" destOrd="0" parTransId="{396B5858-BABD-4A07-B304-1EC5EA59A32A}" sibTransId="{1E968746-1050-42E2-B43F-96D1F58B89C2}"/>
    <dgm:cxn modelId="{CB34EBEC-211F-4068-9F01-C47BD7F447D3}" srcId="{76600D13-D60D-4236-8BC4-82F732671CA7}" destId="{2B3751BE-601F-4190-AF99-7DBF38021B6E}" srcOrd="0" destOrd="0" parTransId="{77F2C0EF-7E7A-4AD9-AF36-E6993DF8EC8A}" sibTransId="{A9A317E0-AC6F-41E1-AD49-85EEDFD46F6F}"/>
    <dgm:cxn modelId="{AC50E33D-42E8-4EFD-8819-B2AD88C4A674}" srcId="{76600D13-D60D-4236-8BC4-82F732671CA7}" destId="{4E8FC6A9-6BEF-4AB3-AFAC-C58CE9E82C40}" srcOrd="3" destOrd="0" parTransId="{7DF321A8-22D1-4614-8677-839EE4001949}" sibTransId="{D2AC5586-BFD5-48DF-8B7F-111E7D3B710A}"/>
    <dgm:cxn modelId="{41007119-926C-429A-8121-A95792597B4A}" srcId="{76600D13-D60D-4236-8BC4-82F732671CA7}" destId="{BDA45286-8F20-4880-AA9C-85C471EBD1FB}" srcOrd="4" destOrd="0" parTransId="{4C5231AC-33F6-4117-A34D-8F77C9C0C290}" sibTransId="{96CE8FA5-7E8C-493B-BE60-782C3F3232E2}"/>
    <dgm:cxn modelId="{1994D966-D077-43F6-8AE0-77070EAD5B62}" type="presOf" srcId="{65CF3A49-66FE-4326-95D9-3765F0EA64FB}" destId="{558A79C5-2D2F-469B-91A8-DB73791F632F}" srcOrd="1" destOrd="0" presId="urn:microsoft.com/office/officeart/2005/8/layout/list1"/>
    <dgm:cxn modelId="{A7655C37-BA41-4309-A915-3956C9E63AE2}" type="presOf" srcId="{E7D577E3-05EC-46C2-9BB6-F890A4A2A339}" destId="{C9587841-CF97-4D48-A0B6-EB87A542053F}" srcOrd="0" destOrd="0" presId="urn:microsoft.com/office/officeart/2005/8/layout/list1"/>
    <dgm:cxn modelId="{32EF20E4-8EF6-42CD-8FFA-DE88CFD1EBCD}" type="presOf" srcId="{9B54C677-2109-47EF-B616-DFC061C504F8}" destId="{89843A2C-1904-479F-9768-09FDAFC89470}" srcOrd="1" destOrd="0" presId="urn:microsoft.com/office/officeart/2005/8/layout/list1"/>
    <dgm:cxn modelId="{97F9716B-5233-447E-B888-06CED492BCCD}" srcId="{76600D13-D60D-4236-8BC4-82F732671CA7}" destId="{508DD197-D286-4A0F-8D7A-895A18465C00}" srcOrd="2" destOrd="0" parTransId="{ABF9ACFD-3CA0-49AE-B480-33DE098318FF}" sibTransId="{2D43521C-D84E-453D-9DE0-A873AD072A6C}"/>
    <dgm:cxn modelId="{22037AED-852D-4BC9-A6CD-CAD7B31033CE}" type="presOf" srcId="{4E8FC6A9-6BEF-4AB3-AFAC-C58CE9E82C40}" destId="{8528B4EE-D2AB-4914-8393-8B407D8FF018}" srcOrd="0" destOrd="0" presId="urn:microsoft.com/office/officeart/2005/8/layout/list1"/>
    <dgm:cxn modelId="{09FAF4AA-CB5E-42AA-83A6-19CDAB665355}" type="presOf" srcId="{BDA45286-8F20-4880-AA9C-85C471EBD1FB}" destId="{CC9D7604-986C-4F9E-B0D1-9E5A6B527D0F}" srcOrd="0" destOrd="0" presId="urn:microsoft.com/office/officeart/2005/8/layout/list1"/>
    <dgm:cxn modelId="{6EF649E8-73FE-4288-8505-12DC3A49919B}" srcId="{76600D13-D60D-4236-8BC4-82F732671CA7}" destId="{9B54C677-2109-47EF-B616-DFC061C504F8}" srcOrd="6" destOrd="0" parTransId="{9514A841-73AE-40AD-9977-D40D82FDCC08}" sibTransId="{1FF200C1-1457-4BC3-8D61-AB8ED0E86EE5}"/>
    <dgm:cxn modelId="{532913E4-D787-4E8A-991E-C4FF5F7AB54A}" srcId="{76600D13-D60D-4236-8BC4-82F732671CA7}" destId="{9EC3B8AD-6143-4E89-96A1-8AF0FC271F80}" srcOrd="8" destOrd="0" parTransId="{6F94E981-4827-4039-A07B-EDEF564D286E}" sibTransId="{DD34B5FD-9D2C-4E7F-B453-602678A79BF3}"/>
    <dgm:cxn modelId="{324C7C33-7455-4680-8E4B-8C76FCEEA312}" type="presOf" srcId="{9EC3B8AD-6143-4E89-96A1-8AF0FC271F80}" destId="{2A4BB81B-CE91-477E-9063-819536702376}" srcOrd="1" destOrd="0" presId="urn:microsoft.com/office/officeart/2005/8/layout/list1"/>
    <dgm:cxn modelId="{CF4FDD98-E8DF-4706-A3E6-B63367703149}" type="presOf" srcId="{4E8FC6A9-6BEF-4AB3-AFAC-C58CE9E82C40}" destId="{7657E69D-D5FB-48BD-A400-928C49001C5B}" srcOrd="1" destOrd="0" presId="urn:microsoft.com/office/officeart/2005/8/layout/list1"/>
    <dgm:cxn modelId="{42199998-27FA-4EA1-B9E1-27AE70B5EA94}" type="presOf" srcId="{BDA45286-8F20-4880-AA9C-85C471EBD1FB}" destId="{EE06DFA0-5011-4BC5-A620-3BCC80A746D2}" srcOrd="1" destOrd="0" presId="urn:microsoft.com/office/officeart/2005/8/layout/list1"/>
    <dgm:cxn modelId="{DF534833-DB67-41F9-B63B-3488A48C1AD2}" srcId="{76600D13-D60D-4236-8BC4-82F732671CA7}" destId="{65CF3A49-66FE-4326-95D9-3765F0EA64FB}" srcOrd="5" destOrd="0" parTransId="{C0984ABE-134E-4378-B240-1A5B9410E8CA}" sibTransId="{34911EC1-AF44-4DCE-A534-DDF1F9FC4832}"/>
    <dgm:cxn modelId="{7BACCBCF-D61A-48C0-9CC4-2B907B4C1C74}" srcId="{76600D13-D60D-4236-8BC4-82F732671CA7}" destId="{9A88F085-E47E-495A-BA93-20D104386322}" srcOrd="7" destOrd="0" parTransId="{6A1A52A4-9EF4-448D-801F-6567AE6961D1}" sibTransId="{FB81CEDD-CFCE-4D2B-8613-B2FC22EF23F2}"/>
    <dgm:cxn modelId="{708FAD96-9714-4992-AD25-732C6731DBDD}" type="presOf" srcId="{E7D577E3-05EC-46C2-9BB6-F890A4A2A339}" destId="{5326E40F-E829-4706-979D-437499F07F1F}" srcOrd="1" destOrd="0" presId="urn:microsoft.com/office/officeart/2005/8/layout/list1"/>
    <dgm:cxn modelId="{CFFEE6D9-A6E1-4056-9BE5-DDE81F01F053}" type="presOf" srcId="{2B3751BE-601F-4190-AF99-7DBF38021B6E}" destId="{8B0526C9-135C-4B46-8EF0-3ACEAAAE01E7}" srcOrd="0" destOrd="0" presId="urn:microsoft.com/office/officeart/2005/8/layout/list1"/>
    <dgm:cxn modelId="{9C111AF2-07F2-4B6B-87DB-40C6BBCF59F5}" type="presOf" srcId="{9B54C677-2109-47EF-B616-DFC061C504F8}" destId="{E5026056-F3DD-4F0C-9890-90892703981C}" srcOrd="0" destOrd="0" presId="urn:microsoft.com/office/officeart/2005/8/layout/list1"/>
    <dgm:cxn modelId="{02B9DB85-CD59-449C-9648-E98690253581}" type="presOf" srcId="{9A88F085-E47E-495A-BA93-20D104386322}" destId="{FF39C6CA-2DE7-4EDB-B4C1-079E0C649B24}" srcOrd="0" destOrd="0" presId="urn:microsoft.com/office/officeart/2005/8/layout/list1"/>
    <dgm:cxn modelId="{0DCB94C8-BD0A-440D-884E-8104DFC6D242}" type="presOf" srcId="{2B3751BE-601F-4190-AF99-7DBF38021B6E}" destId="{40205D5A-081A-4023-8032-BBC70F468C2C}" srcOrd="1" destOrd="0" presId="urn:microsoft.com/office/officeart/2005/8/layout/list1"/>
    <dgm:cxn modelId="{BCAB4245-763F-4A89-8F42-4B10FCCC7136}" type="presOf" srcId="{65CF3A49-66FE-4326-95D9-3765F0EA64FB}" destId="{FC5C2FF3-55CA-471E-A0F4-C97C3DB6EEF4}" srcOrd="0" destOrd="0" presId="urn:microsoft.com/office/officeart/2005/8/layout/list1"/>
    <dgm:cxn modelId="{85396E49-2E07-45FA-8B95-3C38E19F986F}" type="presParOf" srcId="{5B3E780A-21C5-4329-BBF7-6ABBAE95E350}" destId="{17C9E419-D5E5-4945-804B-14871CC6B816}" srcOrd="0" destOrd="0" presId="urn:microsoft.com/office/officeart/2005/8/layout/list1"/>
    <dgm:cxn modelId="{B58FA61E-9D3E-484B-BECB-23EBFF5083C4}" type="presParOf" srcId="{17C9E419-D5E5-4945-804B-14871CC6B816}" destId="{8B0526C9-135C-4B46-8EF0-3ACEAAAE01E7}" srcOrd="0" destOrd="0" presId="urn:microsoft.com/office/officeart/2005/8/layout/list1"/>
    <dgm:cxn modelId="{967ABBD2-A779-4989-A814-105206461209}" type="presParOf" srcId="{17C9E419-D5E5-4945-804B-14871CC6B816}" destId="{40205D5A-081A-4023-8032-BBC70F468C2C}" srcOrd="1" destOrd="0" presId="urn:microsoft.com/office/officeart/2005/8/layout/list1"/>
    <dgm:cxn modelId="{C9DBF4D1-5073-4D3F-AA67-2B9A7749906A}" type="presParOf" srcId="{5B3E780A-21C5-4329-BBF7-6ABBAE95E350}" destId="{E19E262C-5427-46AE-B91A-373F90D2DD90}" srcOrd="1" destOrd="0" presId="urn:microsoft.com/office/officeart/2005/8/layout/list1"/>
    <dgm:cxn modelId="{AA2D868D-AC3F-4CA1-BBB6-5D24A812AFB3}" type="presParOf" srcId="{5B3E780A-21C5-4329-BBF7-6ABBAE95E350}" destId="{CB8E4BA0-1BA3-44AE-A90D-F286A766826A}" srcOrd="2" destOrd="0" presId="urn:microsoft.com/office/officeart/2005/8/layout/list1"/>
    <dgm:cxn modelId="{83DC7B1A-6FB0-4F52-9AB0-36CD6AF1F856}" type="presParOf" srcId="{5B3E780A-21C5-4329-BBF7-6ABBAE95E350}" destId="{27370F84-D2B6-42FA-A5EE-405E5085F034}" srcOrd="3" destOrd="0" presId="urn:microsoft.com/office/officeart/2005/8/layout/list1"/>
    <dgm:cxn modelId="{73DD9EE2-EAAF-4BF8-AB54-9EC6E0399A10}" type="presParOf" srcId="{5B3E780A-21C5-4329-BBF7-6ABBAE95E350}" destId="{3132DA7B-E35A-4396-8CF5-0C51A7A8720C}" srcOrd="4" destOrd="0" presId="urn:microsoft.com/office/officeart/2005/8/layout/list1"/>
    <dgm:cxn modelId="{6A65C58F-3F88-46AD-9C76-5D4BDCEF59D6}" type="presParOf" srcId="{3132DA7B-E35A-4396-8CF5-0C51A7A8720C}" destId="{C9587841-CF97-4D48-A0B6-EB87A542053F}" srcOrd="0" destOrd="0" presId="urn:microsoft.com/office/officeart/2005/8/layout/list1"/>
    <dgm:cxn modelId="{DD28C0B6-8697-4BE4-B187-15C1E1CE72C4}" type="presParOf" srcId="{3132DA7B-E35A-4396-8CF5-0C51A7A8720C}" destId="{5326E40F-E829-4706-979D-437499F07F1F}" srcOrd="1" destOrd="0" presId="urn:microsoft.com/office/officeart/2005/8/layout/list1"/>
    <dgm:cxn modelId="{63A6740A-AF04-40B3-AE52-8A32F12EADBE}" type="presParOf" srcId="{5B3E780A-21C5-4329-BBF7-6ABBAE95E350}" destId="{E30C9606-AA89-49AC-8F61-79C52FF31E10}" srcOrd="5" destOrd="0" presId="urn:microsoft.com/office/officeart/2005/8/layout/list1"/>
    <dgm:cxn modelId="{6DA5CF40-F302-4B09-91C1-0462DAE942C2}" type="presParOf" srcId="{5B3E780A-21C5-4329-BBF7-6ABBAE95E350}" destId="{06F87EC9-8225-45F9-BD94-851FB81F9ED2}" srcOrd="6" destOrd="0" presId="urn:microsoft.com/office/officeart/2005/8/layout/list1"/>
    <dgm:cxn modelId="{3539BB06-476C-4307-A94D-0D7DB73612D6}" type="presParOf" srcId="{5B3E780A-21C5-4329-BBF7-6ABBAE95E350}" destId="{8D80D258-7666-44DC-8140-D00D8ADEB430}" srcOrd="7" destOrd="0" presId="urn:microsoft.com/office/officeart/2005/8/layout/list1"/>
    <dgm:cxn modelId="{467BF17A-071C-4986-940A-73015F4B1CDE}" type="presParOf" srcId="{5B3E780A-21C5-4329-BBF7-6ABBAE95E350}" destId="{D16187F5-FFE6-42F7-8A84-C6510FF886D1}" srcOrd="8" destOrd="0" presId="urn:microsoft.com/office/officeart/2005/8/layout/list1"/>
    <dgm:cxn modelId="{4D1DCA9C-CE89-45C6-963E-438711D14C5B}" type="presParOf" srcId="{D16187F5-FFE6-42F7-8A84-C6510FF886D1}" destId="{D9D401EE-5BE3-413F-BA71-361983164907}" srcOrd="0" destOrd="0" presId="urn:microsoft.com/office/officeart/2005/8/layout/list1"/>
    <dgm:cxn modelId="{A214928B-157E-4F2F-9FB5-89DF372ED88D}" type="presParOf" srcId="{D16187F5-FFE6-42F7-8A84-C6510FF886D1}" destId="{1E3A7649-9505-4567-B1BC-AA4CBE2F1F32}" srcOrd="1" destOrd="0" presId="urn:microsoft.com/office/officeart/2005/8/layout/list1"/>
    <dgm:cxn modelId="{1A3B3870-3ECF-4EAE-A9A6-55ADEEAF19BD}" type="presParOf" srcId="{5B3E780A-21C5-4329-BBF7-6ABBAE95E350}" destId="{6D4361C5-2EA7-41DA-8A38-7080F4B0D109}" srcOrd="9" destOrd="0" presId="urn:microsoft.com/office/officeart/2005/8/layout/list1"/>
    <dgm:cxn modelId="{7EBD44DE-90F4-4518-98EA-4F53B0391BE3}" type="presParOf" srcId="{5B3E780A-21C5-4329-BBF7-6ABBAE95E350}" destId="{929124DD-FA14-48C3-BADC-C278D54CBBDC}" srcOrd="10" destOrd="0" presId="urn:microsoft.com/office/officeart/2005/8/layout/list1"/>
    <dgm:cxn modelId="{0E96FF05-E87F-459E-BE0E-A80F8EC49F82}" type="presParOf" srcId="{5B3E780A-21C5-4329-BBF7-6ABBAE95E350}" destId="{4A43D3C4-C5D7-4EE7-A99F-60C1F66C6E2A}" srcOrd="11" destOrd="0" presId="urn:microsoft.com/office/officeart/2005/8/layout/list1"/>
    <dgm:cxn modelId="{8B16AAD8-489F-41F9-994F-317DE2C48F3D}" type="presParOf" srcId="{5B3E780A-21C5-4329-BBF7-6ABBAE95E350}" destId="{6523B5BB-3882-4285-AF21-EDECE37D1335}" srcOrd="12" destOrd="0" presId="urn:microsoft.com/office/officeart/2005/8/layout/list1"/>
    <dgm:cxn modelId="{CFE62048-CF1D-49D8-B37E-C121B71369B5}" type="presParOf" srcId="{6523B5BB-3882-4285-AF21-EDECE37D1335}" destId="{8528B4EE-D2AB-4914-8393-8B407D8FF018}" srcOrd="0" destOrd="0" presId="urn:microsoft.com/office/officeart/2005/8/layout/list1"/>
    <dgm:cxn modelId="{DF0D5D0F-664B-4D51-8180-03067BF3077D}" type="presParOf" srcId="{6523B5BB-3882-4285-AF21-EDECE37D1335}" destId="{7657E69D-D5FB-48BD-A400-928C49001C5B}" srcOrd="1" destOrd="0" presId="urn:microsoft.com/office/officeart/2005/8/layout/list1"/>
    <dgm:cxn modelId="{507057FC-4730-42E3-BB16-399D6C821DAB}" type="presParOf" srcId="{5B3E780A-21C5-4329-BBF7-6ABBAE95E350}" destId="{1E89FB20-496D-4797-8F39-06FA14F3F671}" srcOrd="13" destOrd="0" presId="urn:microsoft.com/office/officeart/2005/8/layout/list1"/>
    <dgm:cxn modelId="{ECF8D84F-A76E-4516-AB35-EBE49E7F7682}" type="presParOf" srcId="{5B3E780A-21C5-4329-BBF7-6ABBAE95E350}" destId="{F546C80D-CAEE-4F29-AFE8-7938561510A2}" srcOrd="14" destOrd="0" presId="urn:microsoft.com/office/officeart/2005/8/layout/list1"/>
    <dgm:cxn modelId="{03B817A3-1311-4145-B2C2-8226945BC936}" type="presParOf" srcId="{5B3E780A-21C5-4329-BBF7-6ABBAE95E350}" destId="{DE5E72D2-A81E-4B06-B0DE-E2599D1E1BF2}" srcOrd="15" destOrd="0" presId="urn:microsoft.com/office/officeart/2005/8/layout/list1"/>
    <dgm:cxn modelId="{713C297A-AB3B-4BF8-8B23-67CD4E6161F0}" type="presParOf" srcId="{5B3E780A-21C5-4329-BBF7-6ABBAE95E350}" destId="{0C6466EE-8721-4167-AEF7-3BACD4CE5C2C}" srcOrd="16" destOrd="0" presId="urn:microsoft.com/office/officeart/2005/8/layout/list1"/>
    <dgm:cxn modelId="{E6A1F59B-C3FC-434C-AA24-B5CCD9A723CA}" type="presParOf" srcId="{0C6466EE-8721-4167-AEF7-3BACD4CE5C2C}" destId="{CC9D7604-986C-4F9E-B0D1-9E5A6B527D0F}" srcOrd="0" destOrd="0" presId="urn:microsoft.com/office/officeart/2005/8/layout/list1"/>
    <dgm:cxn modelId="{D150A737-B8C0-4428-BDDC-E9AADD9E05FB}" type="presParOf" srcId="{0C6466EE-8721-4167-AEF7-3BACD4CE5C2C}" destId="{EE06DFA0-5011-4BC5-A620-3BCC80A746D2}" srcOrd="1" destOrd="0" presId="urn:microsoft.com/office/officeart/2005/8/layout/list1"/>
    <dgm:cxn modelId="{D73A79E9-B9E0-4548-9DD9-F8D27B460727}" type="presParOf" srcId="{5B3E780A-21C5-4329-BBF7-6ABBAE95E350}" destId="{9A82EFFF-3592-4107-96E3-78C88E61F4A0}" srcOrd="17" destOrd="0" presId="urn:microsoft.com/office/officeart/2005/8/layout/list1"/>
    <dgm:cxn modelId="{55A15C9D-0F95-445A-B12F-272E8F2D60FF}" type="presParOf" srcId="{5B3E780A-21C5-4329-BBF7-6ABBAE95E350}" destId="{2286DE19-5DD1-441C-B19A-8F1E091C3945}" srcOrd="18" destOrd="0" presId="urn:microsoft.com/office/officeart/2005/8/layout/list1"/>
    <dgm:cxn modelId="{BDE9FD16-C4F6-4A3F-AE89-5EC726E20A69}" type="presParOf" srcId="{5B3E780A-21C5-4329-BBF7-6ABBAE95E350}" destId="{85E2FDF9-5F80-4BAD-BF94-10E95651F6C1}" srcOrd="19" destOrd="0" presId="urn:microsoft.com/office/officeart/2005/8/layout/list1"/>
    <dgm:cxn modelId="{0ED50070-0357-41A9-B402-3129E9B5C834}" type="presParOf" srcId="{5B3E780A-21C5-4329-BBF7-6ABBAE95E350}" destId="{33AF640D-9309-4DEE-9151-75FE8687D3EF}" srcOrd="20" destOrd="0" presId="urn:microsoft.com/office/officeart/2005/8/layout/list1"/>
    <dgm:cxn modelId="{C94D939D-168D-4401-81AC-2CF19F3A84D6}" type="presParOf" srcId="{33AF640D-9309-4DEE-9151-75FE8687D3EF}" destId="{FC5C2FF3-55CA-471E-A0F4-C97C3DB6EEF4}" srcOrd="0" destOrd="0" presId="urn:microsoft.com/office/officeart/2005/8/layout/list1"/>
    <dgm:cxn modelId="{6C2A79B4-8609-49F0-BE9B-04FFD9F0C792}" type="presParOf" srcId="{33AF640D-9309-4DEE-9151-75FE8687D3EF}" destId="{558A79C5-2D2F-469B-91A8-DB73791F632F}" srcOrd="1" destOrd="0" presId="urn:microsoft.com/office/officeart/2005/8/layout/list1"/>
    <dgm:cxn modelId="{8B8B0EC1-F1F0-479F-8ADE-377080FCC91A}" type="presParOf" srcId="{5B3E780A-21C5-4329-BBF7-6ABBAE95E350}" destId="{74AA9EE6-A3EB-426E-BD91-88A5832215F5}" srcOrd="21" destOrd="0" presId="urn:microsoft.com/office/officeart/2005/8/layout/list1"/>
    <dgm:cxn modelId="{CA728D7B-76ED-40B2-8360-3E3517407996}" type="presParOf" srcId="{5B3E780A-21C5-4329-BBF7-6ABBAE95E350}" destId="{5413DAF6-C471-4A73-AE6F-35421649E795}" srcOrd="22" destOrd="0" presId="urn:microsoft.com/office/officeart/2005/8/layout/list1"/>
    <dgm:cxn modelId="{0EEED6FC-CB7A-44D4-9ABE-1E50866BAE1B}" type="presParOf" srcId="{5B3E780A-21C5-4329-BBF7-6ABBAE95E350}" destId="{9A2F7135-9C03-467D-AEA1-657D93EFBE63}" srcOrd="23" destOrd="0" presId="urn:microsoft.com/office/officeart/2005/8/layout/list1"/>
    <dgm:cxn modelId="{72F5FCE4-41AC-4452-B016-EDFE72DFFA93}" type="presParOf" srcId="{5B3E780A-21C5-4329-BBF7-6ABBAE95E350}" destId="{4086F0D2-2FEB-4647-BA40-FD3591EF0FC4}" srcOrd="24" destOrd="0" presId="urn:microsoft.com/office/officeart/2005/8/layout/list1"/>
    <dgm:cxn modelId="{88AD5452-98E5-42CF-89DC-F6935C24C3D2}" type="presParOf" srcId="{4086F0D2-2FEB-4647-BA40-FD3591EF0FC4}" destId="{E5026056-F3DD-4F0C-9890-90892703981C}" srcOrd="0" destOrd="0" presId="urn:microsoft.com/office/officeart/2005/8/layout/list1"/>
    <dgm:cxn modelId="{17A6A7FD-8B04-4F2C-8D0F-EC62246BB7D2}" type="presParOf" srcId="{4086F0D2-2FEB-4647-BA40-FD3591EF0FC4}" destId="{89843A2C-1904-479F-9768-09FDAFC89470}" srcOrd="1" destOrd="0" presId="urn:microsoft.com/office/officeart/2005/8/layout/list1"/>
    <dgm:cxn modelId="{050E698D-E8E5-4F8E-9B80-E5E88D12B1D5}" type="presParOf" srcId="{5B3E780A-21C5-4329-BBF7-6ABBAE95E350}" destId="{B1AB72D5-1763-42E0-BEA4-285405E3A8AB}" srcOrd="25" destOrd="0" presId="urn:microsoft.com/office/officeart/2005/8/layout/list1"/>
    <dgm:cxn modelId="{005AADFD-63E2-4766-812B-70DDB62873FA}" type="presParOf" srcId="{5B3E780A-21C5-4329-BBF7-6ABBAE95E350}" destId="{5AD1698B-8BAF-4A48-B207-0BB8A117AF5C}" srcOrd="26" destOrd="0" presId="urn:microsoft.com/office/officeart/2005/8/layout/list1"/>
    <dgm:cxn modelId="{8BAB5E3C-B8E6-46AA-BA9F-41288ECD7BE8}" type="presParOf" srcId="{5B3E780A-21C5-4329-BBF7-6ABBAE95E350}" destId="{505B2716-EEA1-4E88-8EDE-D67A6E531F1E}" srcOrd="27" destOrd="0" presId="urn:microsoft.com/office/officeart/2005/8/layout/list1"/>
    <dgm:cxn modelId="{D9855153-7409-4813-8513-8EF0A4A03DB5}" type="presParOf" srcId="{5B3E780A-21C5-4329-BBF7-6ABBAE95E350}" destId="{4129C6B9-7616-43B2-8AB3-3DE14AAAFC71}" srcOrd="28" destOrd="0" presId="urn:microsoft.com/office/officeart/2005/8/layout/list1"/>
    <dgm:cxn modelId="{DDDF6D24-A43C-45CC-BC53-1F678901ED87}" type="presParOf" srcId="{4129C6B9-7616-43B2-8AB3-3DE14AAAFC71}" destId="{FF39C6CA-2DE7-4EDB-B4C1-079E0C649B24}" srcOrd="0" destOrd="0" presId="urn:microsoft.com/office/officeart/2005/8/layout/list1"/>
    <dgm:cxn modelId="{38DBE06B-AFAC-42C1-9D5A-BFBCDB966A6D}" type="presParOf" srcId="{4129C6B9-7616-43B2-8AB3-3DE14AAAFC71}" destId="{302B4192-ABB8-4950-A358-7C608895FCB3}" srcOrd="1" destOrd="0" presId="urn:microsoft.com/office/officeart/2005/8/layout/list1"/>
    <dgm:cxn modelId="{05178D1E-81DF-4412-93F9-8E39637AC43C}" type="presParOf" srcId="{5B3E780A-21C5-4329-BBF7-6ABBAE95E350}" destId="{CAF581B4-8625-4977-A1FD-9C6A22356945}" srcOrd="29" destOrd="0" presId="urn:microsoft.com/office/officeart/2005/8/layout/list1"/>
    <dgm:cxn modelId="{E2075875-6C62-44D2-A732-8CE4A965D637}" type="presParOf" srcId="{5B3E780A-21C5-4329-BBF7-6ABBAE95E350}" destId="{6169C427-2BA1-46A6-9967-B44DBC5B718F}" srcOrd="30" destOrd="0" presId="urn:microsoft.com/office/officeart/2005/8/layout/list1"/>
    <dgm:cxn modelId="{11A654A9-622D-4D3C-8284-434891C658CF}" type="presParOf" srcId="{5B3E780A-21C5-4329-BBF7-6ABBAE95E350}" destId="{2EF4AF80-7BC5-4EDD-B30C-314DB57AB6A2}" srcOrd="31" destOrd="0" presId="urn:microsoft.com/office/officeart/2005/8/layout/list1"/>
    <dgm:cxn modelId="{4A0B3ED6-5323-4891-B37C-CB001B8626A7}" type="presParOf" srcId="{5B3E780A-21C5-4329-BBF7-6ABBAE95E350}" destId="{A1998ED0-1759-4A24-A988-6925A69D8B19}" srcOrd="32" destOrd="0" presId="urn:microsoft.com/office/officeart/2005/8/layout/list1"/>
    <dgm:cxn modelId="{01C7C06C-9866-4337-8246-81312FBD6D91}" type="presParOf" srcId="{A1998ED0-1759-4A24-A988-6925A69D8B19}" destId="{A7D4646B-9F48-4550-B517-91964EE4BE70}" srcOrd="0" destOrd="0" presId="urn:microsoft.com/office/officeart/2005/8/layout/list1"/>
    <dgm:cxn modelId="{23FB3FF2-B4AD-4BFF-83FB-727D6AAD0EF8}" type="presParOf" srcId="{A1998ED0-1759-4A24-A988-6925A69D8B19}" destId="{2A4BB81B-CE91-477E-9063-819536702376}" srcOrd="1" destOrd="0" presId="urn:microsoft.com/office/officeart/2005/8/layout/list1"/>
    <dgm:cxn modelId="{AEF2F746-D4D3-4526-82D7-2AD7E1DB867B}" type="presParOf" srcId="{5B3E780A-21C5-4329-BBF7-6ABBAE95E350}" destId="{6CC752E3-BE34-4A91-BF4D-26434961E059}" srcOrd="33" destOrd="0" presId="urn:microsoft.com/office/officeart/2005/8/layout/list1"/>
    <dgm:cxn modelId="{288D2F67-F500-4F23-B18D-1069494755D4}" type="presParOf" srcId="{5B3E780A-21C5-4329-BBF7-6ABBAE95E350}" destId="{D3E8F367-5170-4B3E-9441-852173CE9BEB}"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130ABC-42C8-461F-B2FB-F7D5084A194E}" type="doc">
      <dgm:prSet loTypeId="urn:microsoft.com/office/officeart/2005/8/layout/equation1" loCatId="process" qsTypeId="urn:microsoft.com/office/officeart/2005/8/quickstyle/3d4" qsCatId="3D" csTypeId="urn:microsoft.com/office/officeart/2005/8/colors/colorful3" csCatId="colorful" phldr="1"/>
      <dgm:spPr/>
    </dgm:pt>
    <dgm:pt modelId="{A6352005-1447-4A14-90E9-EAD1A10846B7}">
      <dgm:prSet phldrT="[Text]"/>
      <dgm:spPr/>
      <dgm:t>
        <a:bodyPr/>
        <a:lstStyle/>
        <a:p>
          <a:r>
            <a:rPr lang="en-US" dirty="0" smtClean="0"/>
            <a:t>Market value</a:t>
          </a:r>
          <a:endParaRPr lang="en-US" dirty="0"/>
        </a:p>
      </dgm:t>
    </dgm:pt>
    <dgm:pt modelId="{D11F6E08-82A1-48F6-AA7F-BDEB3B64ADE8}" type="parTrans" cxnId="{1E0B6190-760E-4F2A-9764-F28CB2700BF9}">
      <dgm:prSet/>
      <dgm:spPr/>
      <dgm:t>
        <a:bodyPr/>
        <a:lstStyle/>
        <a:p>
          <a:endParaRPr lang="en-US"/>
        </a:p>
      </dgm:t>
    </dgm:pt>
    <dgm:pt modelId="{32E2D373-C606-470F-AEE1-E4F13813A8D0}" type="sibTrans" cxnId="{1E0B6190-760E-4F2A-9764-F28CB2700BF9}">
      <dgm:prSet/>
      <dgm:spPr/>
      <dgm:t>
        <a:bodyPr/>
        <a:lstStyle/>
        <a:p>
          <a:endParaRPr lang="en-US"/>
        </a:p>
      </dgm:t>
    </dgm:pt>
    <dgm:pt modelId="{8AB7CCEB-5001-4CC6-8008-181E0EBE37A7}">
      <dgm:prSet phldrT="[Text]"/>
      <dgm:spPr/>
      <dgm:t>
        <a:bodyPr/>
        <a:lstStyle/>
        <a:p>
          <a:r>
            <a:rPr lang="en-US" dirty="0" smtClean="0"/>
            <a:t>Debt owed</a:t>
          </a:r>
          <a:endParaRPr lang="en-US" dirty="0"/>
        </a:p>
      </dgm:t>
    </dgm:pt>
    <dgm:pt modelId="{5D4A35B5-BA22-4DFD-A41D-BF7F7E08F54F}" type="parTrans" cxnId="{31BF8DFB-DAC3-4227-8AC8-A772DD5824BA}">
      <dgm:prSet/>
      <dgm:spPr/>
      <dgm:t>
        <a:bodyPr/>
        <a:lstStyle/>
        <a:p>
          <a:endParaRPr lang="en-US"/>
        </a:p>
      </dgm:t>
    </dgm:pt>
    <dgm:pt modelId="{BB645C0C-B04A-4C25-8FFA-2C24298B18AA}" type="sibTrans" cxnId="{31BF8DFB-DAC3-4227-8AC8-A772DD5824BA}">
      <dgm:prSet/>
      <dgm:spPr/>
      <dgm:t>
        <a:bodyPr/>
        <a:lstStyle/>
        <a:p>
          <a:endParaRPr lang="en-US"/>
        </a:p>
      </dgm:t>
    </dgm:pt>
    <dgm:pt modelId="{09A0599C-681E-4248-BE15-5190B3173BCC}">
      <dgm:prSet phldrT="[Text]"/>
      <dgm:spPr/>
      <dgm:t>
        <a:bodyPr/>
        <a:lstStyle/>
        <a:p>
          <a:r>
            <a:rPr lang="en-US" dirty="0" smtClean="0"/>
            <a:t>Net value</a:t>
          </a:r>
          <a:endParaRPr lang="en-US" dirty="0"/>
        </a:p>
      </dgm:t>
    </dgm:pt>
    <dgm:pt modelId="{C3B6FFEA-3F19-453D-B319-29F98E3D5465}" type="parTrans" cxnId="{6FB13D20-FD9A-40F0-9E9E-5B4AF9CFDE35}">
      <dgm:prSet/>
      <dgm:spPr/>
      <dgm:t>
        <a:bodyPr/>
        <a:lstStyle/>
        <a:p>
          <a:endParaRPr lang="en-US"/>
        </a:p>
      </dgm:t>
    </dgm:pt>
    <dgm:pt modelId="{10275CBE-4170-4873-ADED-5AE08E244BF9}" type="sibTrans" cxnId="{6FB13D20-FD9A-40F0-9E9E-5B4AF9CFDE35}">
      <dgm:prSet/>
      <dgm:spPr/>
      <dgm:t>
        <a:bodyPr/>
        <a:lstStyle/>
        <a:p>
          <a:endParaRPr lang="en-US"/>
        </a:p>
      </dgm:t>
    </dgm:pt>
    <dgm:pt modelId="{AC2A0E7C-750E-43AE-8A5F-AC7E65F1ACEF}" type="pres">
      <dgm:prSet presAssocID="{35130ABC-42C8-461F-B2FB-F7D5084A194E}" presName="linearFlow" presStyleCnt="0">
        <dgm:presLayoutVars>
          <dgm:dir/>
          <dgm:resizeHandles val="exact"/>
        </dgm:presLayoutVars>
      </dgm:prSet>
      <dgm:spPr/>
    </dgm:pt>
    <dgm:pt modelId="{72B85AF1-9395-4D70-A675-2E2A83D7A8A8}" type="pres">
      <dgm:prSet presAssocID="{A6352005-1447-4A14-90E9-EAD1A10846B7}" presName="node" presStyleLbl="node1" presStyleIdx="0" presStyleCnt="3">
        <dgm:presLayoutVars>
          <dgm:bulletEnabled val="1"/>
        </dgm:presLayoutVars>
      </dgm:prSet>
      <dgm:spPr/>
      <dgm:t>
        <a:bodyPr/>
        <a:lstStyle/>
        <a:p>
          <a:endParaRPr lang="en-US"/>
        </a:p>
      </dgm:t>
    </dgm:pt>
    <dgm:pt modelId="{C590E3B4-D383-4D3A-9B2B-217305D34824}" type="pres">
      <dgm:prSet presAssocID="{32E2D373-C606-470F-AEE1-E4F13813A8D0}" presName="spacerL" presStyleCnt="0"/>
      <dgm:spPr/>
    </dgm:pt>
    <dgm:pt modelId="{37FAFF9C-C7E8-4E6F-91DF-87EF07DB9FD5}" type="pres">
      <dgm:prSet presAssocID="{32E2D373-C606-470F-AEE1-E4F13813A8D0}" presName="sibTrans" presStyleLbl="sibTrans2D1" presStyleIdx="0" presStyleCnt="2"/>
      <dgm:spPr>
        <a:prstGeom prst="mathMinus">
          <a:avLst/>
        </a:prstGeom>
      </dgm:spPr>
      <dgm:t>
        <a:bodyPr/>
        <a:lstStyle/>
        <a:p>
          <a:endParaRPr lang="en-US"/>
        </a:p>
      </dgm:t>
    </dgm:pt>
    <dgm:pt modelId="{180A2BEB-4BC4-4F60-BC76-F4F3A7D0C284}" type="pres">
      <dgm:prSet presAssocID="{32E2D373-C606-470F-AEE1-E4F13813A8D0}" presName="spacerR" presStyleCnt="0"/>
      <dgm:spPr/>
    </dgm:pt>
    <dgm:pt modelId="{CBE80642-3CD8-433F-BDEC-30D817B2BFAE}" type="pres">
      <dgm:prSet presAssocID="{8AB7CCEB-5001-4CC6-8008-181E0EBE37A7}" presName="node" presStyleLbl="node1" presStyleIdx="1" presStyleCnt="3">
        <dgm:presLayoutVars>
          <dgm:bulletEnabled val="1"/>
        </dgm:presLayoutVars>
      </dgm:prSet>
      <dgm:spPr/>
      <dgm:t>
        <a:bodyPr/>
        <a:lstStyle/>
        <a:p>
          <a:endParaRPr lang="en-US"/>
        </a:p>
      </dgm:t>
    </dgm:pt>
    <dgm:pt modelId="{DFAC1F64-403D-4933-9980-F046E2083805}" type="pres">
      <dgm:prSet presAssocID="{BB645C0C-B04A-4C25-8FFA-2C24298B18AA}" presName="spacerL" presStyleCnt="0"/>
      <dgm:spPr/>
    </dgm:pt>
    <dgm:pt modelId="{3F35E1A9-8A9E-4288-A8E6-BE8D9A8D2613}" type="pres">
      <dgm:prSet presAssocID="{BB645C0C-B04A-4C25-8FFA-2C24298B18AA}" presName="sibTrans" presStyleLbl="sibTrans2D1" presStyleIdx="1" presStyleCnt="2"/>
      <dgm:spPr/>
      <dgm:t>
        <a:bodyPr/>
        <a:lstStyle/>
        <a:p>
          <a:endParaRPr lang="en-US"/>
        </a:p>
      </dgm:t>
    </dgm:pt>
    <dgm:pt modelId="{F1B24185-EA43-4E50-8473-5B763DD9A7E7}" type="pres">
      <dgm:prSet presAssocID="{BB645C0C-B04A-4C25-8FFA-2C24298B18AA}" presName="spacerR" presStyleCnt="0"/>
      <dgm:spPr/>
    </dgm:pt>
    <dgm:pt modelId="{FB8B8743-D449-4840-81D5-582EC20D6584}" type="pres">
      <dgm:prSet presAssocID="{09A0599C-681E-4248-BE15-5190B3173BCC}" presName="node" presStyleLbl="node1" presStyleIdx="2" presStyleCnt="3">
        <dgm:presLayoutVars>
          <dgm:bulletEnabled val="1"/>
        </dgm:presLayoutVars>
      </dgm:prSet>
      <dgm:spPr/>
      <dgm:t>
        <a:bodyPr/>
        <a:lstStyle/>
        <a:p>
          <a:endParaRPr lang="en-US"/>
        </a:p>
      </dgm:t>
    </dgm:pt>
  </dgm:ptLst>
  <dgm:cxnLst>
    <dgm:cxn modelId="{C7430633-364C-46AD-9535-B94924FA62B8}" type="presOf" srcId="{BB645C0C-B04A-4C25-8FFA-2C24298B18AA}" destId="{3F35E1A9-8A9E-4288-A8E6-BE8D9A8D2613}" srcOrd="0" destOrd="0" presId="urn:microsoft.com/office/officeart/2005/8/layout/equation1"/>
    <dgm:cxn modelId="{44F64608-3AA8-4A2D-B914-E2C01486A840}" type="presOf" srcId="{8AB7CCEB-5001-4CC6-8008-181E0EBE37A7}" destId="{CBE80642-3CD8-433F-BDEC-30D817B2BFAE}" srcOrd="0" destOrd="0" presId="urn:microsoft.com/office/officeart/2005/8/layout/equation1"/>
    <dgm:cxn modelId="{7FDF1023-DC9F-42EF-B671-BB6D3E7E90C5}" type="presOf" srcId="{32E2D373-C606-470F-AEE1-E4F13813A8D0}" destId="{37FAFF9C-C7E8-4E6F-91DF-87EF07DB9FD5}" srcOrd="0" destOrd="0" presId="urn:microsoft.com/office/officeart/2005/8/layout/equation1"/>
    <dgm:cxn modelId="{1E0B6190-760E-4F2A-9764-F28CB2700BF9}" srcId="{35130ABC-42C8-461F-B2FB-F7D5084A194E}" destId="{A6352005-1447-4A14-90E9-EAD1A10846B7}" srcOrd="0" destOrd="0" parTransId="{D11F6E08-82A1-48F6-AA7F-BDEB3B64ADE8}" sibTransId="{32E2D373-C606-470F-AEE1-E4F13813A8D0}"/>
    <dgm:cxn modelId="{E16A3954-9597-49A5-94D5-24F35E560AB6}" type="presOf" srcId="{A6352005-1447-4A14-90E9-EAD1A10846B7}" destId="{72B85AF1-9395-4D70-A675-2E2A83D7A8A8}" srcOrd="0" destOrd="0" presId="urn:microsoft.com/office/officeart/2005/8/layout/equation1"/>
    <dgm:cxn modelId="{21B95B50-1A64-4273-89C1-2DC7F43C749F}" type="presOf" srcId="{09A0599C-681E-4248-BE15-5190B3173BCC}" destId="{FB8B8743-D449-4840-81D5-582EC20D6584}" srcOrd="0" destOrd="0" presId="urn:microsoft.com/office/officeart/2005/8/layout/equation1"/>
    <dgm:cxn modelId="{6FB13D20-FD9A-40F0-9E9E-5B4AF9CFDE35}" srcId="{35130ABC-42C8-461F-B2FB-F7D5084A194E}" destId="{09A0599C-681E-4248-BE15-5190B3173BCC}" srcOrd="2" destOrd="0" parTransId="{C3B6FFEA-3F19-453D-B319-29F98E3D5465}" sibTransId="{10275CBE-4170-4873-ADED-5AE08E244BF9}"/>
    <dgm:cxn modelId="{DC7E4438-D2E3-433F-A836-3A520EE2F29F}" type="presOf" srcId="{35130ABC-42C8-461F-B2FB-F7D5084A194E}" destId="{AC2A0E7C-750E-43AE-8A5F-AC7E65F1ACEF}" srcOrd="0" destOrd="0" presId="urn:microsoft.com/office/officeart/2005/8/layout/equation1"/>
    <dgm:cxn modelId="{31BF8DFB-DAC3-4227-8AC8-A772DD5824BA}" srcId="{35130ABC-42C8-461F-B2FB-F7D5084A194E}" destId="{8AB7CCEB-5001-4CC6-8008-181E0EBE37A7}" srcOrd="1" destOrd="0" parTransId="{5D4A35B5-BA22-4DFD-A41D-BF7F7E08F54F}" sibTransId="{BB645C0C-B04A-4C25-8FFA-2C24298B18AA}"/>
    <dgm:cxn modelId="{BB9ECA36-4B12-4485-94E7-0FA2643AA2D5}" type="presParOf" srcId="{AC2A0E7C-750E-43AE-8A5F-AC7E65F1ACEF}" destId="{72B85AF1-9395-4D70-A675-2E2A83D7A8A8}" srcOrd="0" destOrd="0" presId="urn:microsoft.com/office/officeart/2005/8/layout/equation1"/>
    <dgm:cxn modelId="{7099A7C3-CC22-43AA-B2BE-364EE56B6F35}" type="presParOf" srcId="{AC2A0E7C-750E-43AE-8A5F-AC7E65F1ACEF}" destId="{C590E3B4-D383-4D3A-9B2B-217305D34824}" srcOrd="1" destOrd="0" presId="urn:microsoft.com/office/officeart/2005/8/layout/equation1"/>
    <dgm:cxn modelId="{A1DF9304-B02A-4CE5-BB9B-1725898C4A25}" type="presParOf" srcId="{AC2A0E7C-750E-43AE-8A5F-AC7E65F1ACEF}" destId="{37FAFF9C-C7E8-4E6F-91DF-87EF07DB9FD5}" srcOrd="2" destOrd="0" presId="urn:microsoft.com/office/officeart/2005/8/layout/equation1"/>
    <dgm:cxn modelId="{16712ECA-4CE7-4A0D-BE35-81718A68F6D5}" type="presParOf" srcId="{AC2A0E7C-750E-43AE-8A5F-AC7E65F1ACEF}" destId="{180A2BEB-4BC4-4F60-BC76-F4F3A7D0C284}" srcOrd="3" destOrd="0" presId="urn:microsoft.com/office/officeart/2005/8/layout/equation1"/>
    <dgm:cxn modelId="{CB49DEA8-A66B-4AA9-B7D0-D910A9EC5CFB}" type="presParOf" srcId="{AC2A0E7C-750E-43AE-8A5F-AC7E65F1ACEF}" destId="{CBE80642-3CD8-433F-BDEC-30D817B2BFAE}" srcOrd="4" destOrd="0" presId="urn:microsoft.com/office/officeart/2005/8/layout/equation1"/>
    <dgm:cxn modelId="{F419B2AC-48F8-45D8-BFC3-DD9363E23C4A}" type="presParOf" srcId="{AC2A0E7C-750E-43AE-8A5F-AC7E65F1ACEF}" destId="{DFAC1F64-403D-4933-9980-F046E2083805}" srcOrd="5" destOrd="0" presId="urn:microsoft.com/office/officeart/2005/8/layout/equation1"/>
    <dgm:cxn modelId="{62AED9C4-3687-4DA5-9C8D-74E193ECBA99}" type="presParOf" srcId="{AC2A0E7C-750E-43AE-8A5F-AC7E65F1ACEF}" destId="{3F35E1A9-8A9E-4288-A8E6-BE8D9A8D2613}" srcOrd="6" destOrd="0" presId="urn:microsoft.com/office/officeart/2005/8/layout/equation1"/>
    <dgm:cxn modelId="{1D3AC3F6-6DA6-474E-B833-896B878294CA}" type="presParOf" srcId="{AC2A0E7C-750E-43AE-8A5F-AC7E65F1ACEF}" destId="{F1B24185-EA43-4E50-8473-5B763DD9A7E7}" srcOrd="7" destOrd="0" presId="urn:microsoft.com/office/officeart/2005/8/layout/equation1"/>
    <dgm:cxn modelId="{6C1C5003-95B9-4955-955B-4DB69D7AED20}" type="presParOf" srcId="{AC2A0E7C-750E-43AE-8A5F-AC7E65F1ACEF}" destId="{FB8B8743-D449-4840-81D5-582EC20D658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6584A-D74A-47B2-A273-7BB161F62910}">
      <dsp:nvSpPr>
        <dsp:cNvPr id="0" name=""/>
        <dsp:cNvSpPr/>
      </dsp:nvSpPr>
      <dsp:spPr>
        <a:xfrm>
          <a:off x="0" y="224341"/>
          <a:ext cx="8975969" cy="10489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635" tIns="374904" rIns="69663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Choosing a career</a:t>
          </a:r>
        </a:p>
        <a:p>
          <a:pPr marL="171450" lvl="1" indent="-171450" algn="l" defTabSz="800100">
            <a:lnSpc>
              <a:spcPct val="90000"/>
            </a:lnSpc>
            <a:spcBef>
              <a:spcPct val="0"/>
            </a:spcBef>
            <a:spcAft>
              <a:spcPct val="15000"/>
            </a:spcAft>
            <a:buChar char="••"/>
          </a:pPr>
          <a:r>
            <a:rPr lang="en-US" sz="1800" kern="1200" dirty="0"/>
            <a:t>Selecting a school</a:t>
          </a:r>
        </a:p>
      </dsp:txBody>
      <dsp:txXfrm>
        <a:off x="0" y="224341"/>
        <a:ext cx="8975969" cy="1048950"/>
      </dsp:txXfrm>
    </dsp:sp>
    <dsp:sp modelId="{307A60C6-AB20-439B-B5B9-F8496A7C04D2}">
      <dsp:nvSpPr>
        <dsp:cNvPr id="0" name=""/>
        <dsp:cNvSpPr/>
      </dsp:nvSpPr>
      <dsp:spPr>
        <a:xfrm>
          <a:off x="448798" y="22160"/>
          <a:ext cx="6283178"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7489" tIns="0" rIns="237489" bIns="0" numCol="1" spcCol="1270" anchor="ctr" anchorCtr="0">
          <a:noAutofit/>
        </a:bodyPr>
        <a:lstStyle/>
        <a:p>
          <a:pPr lvl="0" algn="l" defTabSz="800100">
            <a:lnSpc>
              <a:spcPct val="90000"/>
            </a:lnSpc>
            <a:spcBef>
              <a:spcPct val="0"/>
            </a:spcBef>
            <a:spcAft>
              <a:spcPct val="35000"/>
            </a:spcAft>
          </a:pPr>
          <a:r>
            <a:rPr lang="en-US" sz="1800" kern="1200" dirty="0"/>
            <a:t>Planning for college</a:t>
          </a:r>
        </a:p>
      </dsp:txBody>
      <dsp:txXfrm>
        <a:off x="474737" y="48099"/>
        <a:ext cx="6231300" cy="479482"/>
      </dsp:txXfrm>
    </dsp:sp>
    <dsp:sp modelId="{017EEF06-D067-494F-958A-0915B84CAA29}">
      <dsp:nvSpPr>
        <dsp:cNvPr id="0" name=""/>
        <dsp:cNvSpPr/>
      </dsp:nvSpPr>
      <dsp:spPr>
        <a:xfrm>
          <a:off x="0" y="1699671"/>
          <a:ext cx="8975969" cy="104895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635" tIns="374904" rIns="69663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Free Application for Federal Student Aid (FAFSA)</a:t>
          </a:r>
        </a:p>
        <a:p>
          <a:pPr marL="171450" lvl="1" indent="-171450" algn="l" defTabSz="800100">
            <a:lnSpc>
              <a:spcPct val="90000"/>
            </a:lnSpc>
            <a:spcBef>
              <a:spcPct val="0"/>
            </a:spcBef>
            <a:spcAft>
              <a:spcPct val="15000"/>
            </a:spcAft>
            <a:buChar char="••"/>
          </a:pPr>
          <a:r>
            <a:rPr lang="en-US" sz="1800" kern="1200" dirty="0"/>
            <a:t>South Dakota programs</a:t>
          </a:r>
        </a:p>
      </dsp:txBody>
      <dsp:txXfrm>
        <a:off x="0" y="1699671"/>
        <a:ext cx="8975969" cy="1048950"/>
      </dsp:txXfrm>
    </dsp:sp>
    <dsp:sp modelId="{2901926B-9324-43B1-ABD9-A5AAB8AB6464}">
      <dsp:nvSpPr>
        <dsp:cNvPr id="0" name=""/>
        <dsp:cNvSpPr/>
      </dsp:nvSpPr>
      <dsp:spPr>
        <a:xfrm>
          <a:off x="448798" y="1433990"/>
          <a:ext cx="6283178"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7489" tIns="0" rIns="237489" bIns="0" numCol="1" spcCol="1270" anchor="ctr" anchorCtr="0">
          <a:noAutofit/>
        </a:bodyPr>
        <a:lstStyle/>
        <a:p>
          <a:pPr lvl="0" algn="l" defTabSz="800100">
            <a:lnSpc>
              <a:spcPct val="90000"/>
            </a:lnSpc>
            <a:spcBef>
              <a:spcPct val="0"/>
            </a:spcBef>
            <a:spcAft>
              <a:spcPct val="35000"/>
            </a:spcAft>
          </a:pPr>
          <a:r>
            <a:rPr lang="en-US" sz="1800" kern="1200" dirty="0"/>
            <a:t>Paying for college</a:t>
          </a:r>
        </a:p>
      </dsp:txBody>
      <dsp:txXfrm>
        <a:off x="474737" y="1459929"/>
        <a:ext cx="6231300" cy="479482"/>
      </dsp:txXfrm>
    </dsp:sp>
    <dsp:sp modelId="{D58E196F-85EC-4775-B2FE-D6E7497D4464}">
      <dsp:nvSpPr>
        <dsp:cNvPr id="0" name=""/>
        <dsp:cNvSpPr/>
      </dsp:nvSpPr>
      <dsp:spPr>
        <a:xfrm>
          <a:off x="0" y="3111501"/>
          <a:ext cx="8975969" cy="4536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2F83E8-63EC-4984-A98A-F12BD86A9B59}">
      <dsp:nvSpPr>
        <dsp:cNvPr id="0" name=""/>
        <dsp:cNvSpPr/>
      </dsp:nvSpPr>
      <dsp:spPr>
        <a:xfrm>
          <a:off x="448798" y="2845820"/>
          <a:ext cx="6283178"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7489" tIns="0" rIns="237489" bIns="0" numCol="1" spcCol="1270" anchor="ctr" anchorCtr="0">
          <a:noAutofit/>
        </a:bodyPr>
        <a:lstStyle/>
        <a:p>
          <a:pPr lvl="0" algn="l" defTabSz="800100">
            <a:lnSpc>
              <a:spcPct val="90000"/>
            </a:lnSpc>
            <a:spcBef>
              <a:spcPct val="0"/>
            </a:spcBef>
            <a:spcAft>
              <a:spcPct val="35000"/>
            </a:spcAft>
          </a:pPr>
          <a:r>
            <a:rPr lang="en-US" sz="1800" kern="1200" dirty="0"/>
            <a:t>Resources</a:t>
          </a:r>
        </a:p>
      </dsp:txBody>
      <dsp:txXfrm>
        <a:off x="474737" y="2871759"/>
        <a:ext cx="6231300"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4F41-9505-4A0C-938E-A29C158C0488}">
      <dsp:nvSpPr>
        <dsp:cNvPr id="0" name=""/>
        <dsp:cNvSpPr/>
      </dsp:nvSpPr>
      <dsp:spPr>
        <a:xfrm>
          <a:off x="0" y="71952"/>
          <a:ext cx="10058399"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South Dakota Opportunity Scholarship</a:t>
          </a:r>
        </a:p>
      </dsp:txBody>
      <dsp:txXfrm>
        <a:off x="25759" y="97711"/>
        <a:ext cx="10006881" cy="476152"/>
      </dsp:txXfrm>
    </dsp:sp>
    <dsp:sp modelId="{E5B265EE-74C4-4182-A3DC-90D85749AB21}">
      <dsp:nvSpPr>
        <dsp:cNvPr id="0" name=""/>
        <dsp:cNvSpPr/>
      </dsp:nvSpPr>
      <dsp:spPr>
        <a:xfrm>
          <a:off x="0" y="599622"/>
          <a:ext cx="10058399"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Attend postsecondary school in SD</a:t>
          </a:r>
        </a:p>
        <a:p>
          <a:pPr marL="171450" lvl="1" indent="-171450" algn="l" defTabSz="755650">
            <a:lnSpc>
              <a:spcPct val="90000"/>
            </a:lnSpc>
            <a:spcBef>
              <a:spcPct val="0"/>
            </a:spcBef>
            <a:spcAft>
              <a:spcPct val="20000"/>
            </a:spcAft>
            <a:buChar char="••"/>
          </a:pPr>
          <a:r>
            <a:rPr lang="en-US" sz="1700" kern="1200" dirty="0"/>
            <a:t>$</a:t>
          </a:r>
          <a:r>
            <a:rPr lang="en-US" sz="1700" kern="1200" dirty="0" smtClean="0"/>
            <a:t>1,300 </a:t>
          </a:r>
          <a:r>
            <a:rPr lang="en-US" sz="1700" kern="1200" dirty="0"/>
            <a:t>for 3 years and $</a:t>
          </a:r>
          <a:r>
            <a:rPr lang="en-US" sz="1700" kern="1200" dirty="0" smtClean="0"/>
            <a:t>2,600 </a:t>
          </a:r>
          <a:r>
            <a:rPr lang="en-US" sz="1700" kern="1200" dirty="0"/>
            <a:t>for final year</a:t>
          </a:r>
        </a:p>
        <a:p>
          <a:pPr marL="171450" lvl="1" indent="-171450" algn="l" defTabSz="755650">
            <a:lnSpc>
              <a:spcPct val="90000"/>
            </a:lnSpc>
            <a:spcBef>
              <a:spcPct val="0"/>
            </a:spcBef>
            <a:spcAft>
              <a:spcPct val="20000"/>
            </a:spcAft>
            <a:buChar char="••"/>
          </a:pPr>
          <a:r>
            <a:rPr lang="en-US" sz="1700" kern="1200" dirty="0"/>
            <a:t>Must be SD resident</a:t>
          </a:r>
        </a:p>
        <a:p>
          <a:pPr marL="171450" lvl="1" indent="-171450" algn="l" defTabSz="755650">
            <a:lnSpc>
              <a:spcPct val="90000"/>
            </a:lnSpc>
            <a:spcBef>
              <a:spcPct val="0"/>
            </a:spcBef>
            <a:spcAft>
              <a:spcPct val="20000"/>
            </a:spcAft>
            <a:buChar char="••"/>
          </a:pPr>
          <a:r>
            <a:rPr lang="en-US" sz="1700" kern="1200" dirty="0"/>
            <a:t>Eligibility requirements include minimum GPA,  minimum ACT scores, curriculum requirements, etc.</a:t>
          </a:r>
        </a:p>
        <a:p>
          <a:pPr marL="171450" lvl="1" indent="-171450" algn="l" defTabSz="755650">
            <a:lnSpc>
              <a:spcPct val="90000"/>
            </a:lnSpc>
            <a:spcBef>
              <a:spcPct val="0"/>
            </a:spcBef>
            <a:spcAft>
              <a:spcPct val="20000"/>
            </a:spcAft>
            <a:buChar char="••"/>
          </a:pPr>
          <a:r>
            <a:rPr lang="en-US" sz="1700" kern="1200" dirty="0"/>
            <a:t>Apply at </a:t>
          </a:r>
          <a:r>
            <a:rPr lang="en-US" sz="1700" kern="1200" dirty="0" smtClean="0">
              <a:hlinkClick xmlns:r="http://schemas.openxmlformats.org/officeDocument/2006/relationships" r:id="rId1"/>
            </a:rPr>
            <a:t>https://sdos.sdbor.edu/</a:t>
          </a:r>
          <a:r>
            <a:rPr lang="en-US" sz="1700" kern="1200" dirty="0" smtClean="0"/>
            <a:t> </a:t>
          </a:r>
          <a:r>
            <a:rPr lang="en-US" sz="1700" kern="1200" dirty="0"/>
            <a:t>by Sept. 1</a:t>
          </a:r>
        </a:p>
      </dsp:txBody>
      <dsp:txXfrm>
        <a:off x="0" y="599622"/>
        <a:ext cx="10058399" cy="1457280"/>
      </dsp:txXfrm>
    </dsp:sp>
    <dsp:sp modelId="{84311A33-EC38-4C24-90CA-54EC772CFFF1}">
      <dsp:nvSpPr>
        <dsp:cNvPr id="0" name=""/>
        <dsp:cNvSpPr/>
      </dsp:nvSpPr>
      <dsp:spPr>
        <a:xfrm>
          <a:off x="0" y="2056902"/>
          <a:ext cx="10058399" cy="527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Dakota Corps Scholarship</a:t>
          </a:r>
        </a:p>
      </dsp:txBody>
      <dsp:txXfrm>
        <a:off x="25759" y="2082661"/>
        <a:ext cx="10006881" cy="476152"/>
      </dsp:txXfrm>
    </dsp:sp>
    <dsp:sp modelId="{D7A04F4C-DE99-4C67-91E4-D2A702E858C5}">
      <dsp:nvSpPr>
        <dsp:cNvPr id="0" name=""/>
        <dsp:cNvSpPr/>
      </dsp:nvSpPr>
      <dsp:spPr>
        <a:xfrm>
          <a:off x="0" y="2584572"/>
          <a:ext cx="10058399"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Full tuition and applicable fees at participating SD schools</a:t>
          </a:r>
        </a:p>
        <a:p>
          <a:pPr marL="171450" lvl="1" indent="-171450" algn="l" defTabSz="755650">
            <a:lnSpc>
              <a:spcPct val="90000"/>
            </a:lnSpc>
            <a:spcBef>
              <a:spcPct val="0"/>
            </a:spcBef>
            <a:spcAft>
              <a:spcPct val="20000"/>
            </a:spcAft>
            <a:buChar char="••"/>
          </a:pPr>
          <a:r>
            <a:rPr lang="en-US" sz="1700" kern="1200" dirty="0"/>
            <a:t>Requirements includes </a:t>
          </a:r>
          <a:r>
            <a:rPr lang="en-US" sz="1700" kern="1200" dirty="0" smtClean="0"/>
            <a:t>minimum grades </a:t>
          </a:r>
          <a:r>
            <a:rPr lang="en-US" sz="1700" kern="1200" dirty="0"/>
            <a:t>and agreement to stay in state for work in specific areas</a:t>
          </a:r>
        </a:p>
        <a:p>
          <a:pPr marL="171450" lvl="1" indent="-171450" algn="l" defTabSz="755650">
            <a:lnSpc>
              <a:spcPct val="90000"/>
            </a:lnSpc>
            <a:spcBef>
              <a:spcPct val="0"/>
            </a:spcBef>
            <a:spcAft>
              <a:spcPct val="20000"/>
            </a:spcAft>
            <a:buChar char="••"/>
          </a:pPr>
          <a:r>
            <a:rPr lang="en-US" sz="1700" kern="1200" dirty="0"/>
            <a:t>Apply at </a:t>
          </a:r>
          <a:r>
            <a:rPr lang="en-US" sz="1700" kern="1200" dirty="0" smtClean="0">
              <a:hlinkClick xmlns:r="http://schemas.openxmlformats.org/officeDocument/2006/relationships" r:id="rId2"/>
            </a:rPr>
            <a:t>https://www.sdbor.edu/dakotacorps/Pages/welcome.aspx</a:t>
          </a:r>
          <a:r>
            <a:rPr lang="en-US" sz="1700" kern="1200" dirty="0" smtClean="0"/>
            <a:t> by </a:t>
          </a:r>
          <a:r>
            <a:rPr lang="en-US" sz="1700" kern="1200" dirty="0"/>
            <a:t>Feb. 1</a:t>
          </a:r>
          <a:r>
            <a:rPr lang="en-US" sz="1700" kern="1200" dirty="0" smtClean="0"/>
            <a:t>.</a:t>
          </a:r>
          <a:br>
            <a:rPr lang="en-US" sz="1700" kern="1200" dirty="0" smtClean="0"/>
          </a:br>
          <a:r>
            <a:rPr lang="en-US" sz="1700" kern="1200" dirty="0" smtClean="0"/>
            <a:t/>
          </a:r>
          <a:br>
            <a:rPr lang="en-US" sz="1700" kern="1200" dirty="0" smtClean="0"/>
          </a:br>
          <a:r>
            <a:rPr lang="en-US" sz="1700" kern="1200" dirty="0" smtClean="0"/>
            <a:t>*Programs may change – check websites for the latest information</a:t>
          </a:r>
          <a:endParaRPr lang="en-US" sz="1700" kern="1200" dirty="0"/>
        </a:p>
      </dsp:txBody>
      <dsp:txXfrm>
        <a:off x="0" y="2584572"/>
        <a:ext cx="10058399" cy="1366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4F41-9505-4A0C-938E-A29C158C0488}">
      <dsp:nvSpPr>
        <dsp:cNvPr id="0" name=""/>
        <dsp:cNvSpPr/>
      </dsp:nvSpPr>
      <dsp:spPr>
        <a:xfrm>
          <a:off x="0" y="245764"/>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Jump Start Scholarship</a:t>
          </a:r>
        </a:p>
      </dsp:txBody>
      <dsp:txXfrm>
        <a:off x="26930" y="272694"/>
        <a:ext cx="10004539" cy="497795"/>
      </dsp:txXfrm>
    </dsp:sp>
    <dsp:sp modelId="{E5B265EE-74C4-4182-A3DC-90D85749AB21}">
      <dsp:nvSpPr>
        <dsp:cNvPr id="0" name=""/>
        <dsp:cNvSpPr/>
      </dsp:nvSpPr>
      <dsp:spPr>
        <a:xfrm>
          <a:off x="0" y="797419"/>
          <a:ext cx="10058399"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Students who graduate from a SD public high school in 3 years or less</a:t>
          </a:r>
        </a:p>
        <a:p>
          <a:pPr marL="171450" lvl="1" indent="-171450" algn="l" defTabSz="800100">
            <a:lnSpc>
              <a:spcPct val="90000"/>
            </a:lnSpc>
            <a:spcBef>
              <a:spcPct val="0"/>
            </a:spcBef>
            <a:spcAft>
              <a:spcPct val="20000"/>
            </a:spcAft>
            <a:buChar char="••"/>
          </a:pPr>
          <a:r>
            <a:rPr lang="en-US" sz="1800" kern="1200" dirty="0"/>
            <a:t>Enroll is a accredited institution located in SD </a:t>
          </a:r>
          <a:r>
            <a:rPr lang="en-US" sz="1800" kern="1200" dirty="0" smtClean="0"/>
            <a:t>within </a:t>
          </a:r>
          <a:r>
            <a:rPr lang="en-US" sz="1800" kern="1200" dirty="0"/>
            <a:t>1 year of high school graduation. </a:t>
          </a:r>
        </a:p>
        <a:p>
          <a:pPr marL="171450" lvl="1" indent="-171450" algn="l" defTabSz="800100">
            <a:lnSpc>
              <a:spcPct val="90000"/>
            </a:lnSpc>
            <a:spcBef>
              <a:spcPct val="0"/>
            </a:spcBef>
            <a:spcAft>
              <a:spcPct val="20000"/>
            </a:spcAft>
            <a:buChar char="••"/>
          </a:pPr>
          <a:r>
            <a:rPr lang="en-US" sz="1800" kern="1200" dirty="0"/>
            <a:t>For first year only and dollar amount varies</a:t>
          </a:r>
        </a:p>
        <a:p>
          <a:pPr marL="171450" lvl="1" indent="-171450" algn="l" defTabSz="800100">
            <a:lnSpc>
              <a:spcPct val="90000"/>
            </a:lnSpc>
            <a:spcBef>
              <a:spcPct val="0"/>
            </a:spcBef>
            <a:spcAft>
              <a:spcPct val="20000"/>
            </a:spcAft>
            <a:buChar char="••"/>
          </a:pPr>
          <a:r>
            <a:rPr lang="en-US" sz="1800" kern="1200" dirty="0"/>
            <a:t>For SD residents</a:t>
          </a:r>
        </a:p>
        <a:p>
          <a:pPr marL="171450" lvl="1" indent="-171450" algn="l" defTabSz="800100">
            <a:lnSpc>
              <a:spcPct val="90000"/>
            </a:lnSpc>
            <a:spcBef>
              <a:spcPct val="0"/>
            </a:spcBef>
            <a:spcAft>
              <a:spcPct val="20000"/>
            </a:spcAft>
            <a:buChar char="••"/>
          </a:pPr>
          <a:r>
            <a:rPr lang="en-US" sz="1800" kern="1200" dirty="0"/>
            <a:t>Apply at </a:t>
          </a:r>
          <a:r>
            <a:rPr lang="en-US" sz="1800" kern="1200" dirty="0" smtClean="0">
              <a:hlinkClick xmlns:r="http://schemas.openxmlformats.org/officeDocument/2006/relationships" r:id="rId1"/>
            </a:rPr>
            <a:t>https://www.sdbor.edu/student-information/Pages/Jump-Start-Scholarship.aspx</a:t>
          </a:r>
          <a:r>
            <a:rPr lang="en-US" sz="1800" kern="1200" dirty="0" smtClean="0"/>
            <a:t> </a:t>
          </a:r>
          <a:r>
            <a:rPr lang="en-US" sz="1800" kern="1200" dirty="0"/>
            <a:t>by Sept. 1</a:t>
          </a:r>
        </a:p>
      </dsp:txBody>
      <dsp:txXfrm>
        <a:off x="0" y="797419"/>
        <a:ext cx="10058399" cy="1571130"/>
      </dsp:txXfrm>
    </dsp:sp>
    <dsp:sp modelId="{84311A33-EC38-4C24-90CA-54EC772CFFF1}">
      <dsp:nvSpPr>
        <dsp:cNvPr id="0" name=""/>
        <dsp:cNvSpPr/>
      </dsp:nvSpPr>
      <dsp:spPr>
        <a:xfrm>
          <a:off x="0" y="2368550"/>
          <a:ext cx="10058399" cy="5516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South Dakota Needs Based Grant Program (SDNBGP)</a:t>
          </a:r>
          <a:endParaRPr lang="en-US" sz="2300" kern="1200" dirty="0"/>
        </a:p>
      </dsp:txBody>
      <dsp:txXfrm>
        <a:off x="26930" y="2395480"/>
        <a:ext cx="10004539" cy="497795"/>
      </dsp:txXfrm>
    </dsp:sp>
    <dsp:sp modelId="{D7A04F4C-DE99-4C67-91E4-D2A702E858C5}">
      <dsp:nvSpPr>
        <dsp:cNvPr id="0" name=""/>
        <dsp:cNvSpPr/>
      </dsp:nvSpPr>
      <dsp:spPr>
        <a:xfrm>
          <a:off x="0" y="2920205"/>
          <a:ext cx="10058399"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Resident of SD</a:t>
          </a:r>
        </a:p>
        <a:p>
          <a:pPr marL="171450" lvl="1" indent="-171450" algn="l" defTabSz="800100">
            <a:lnSpc>
              <a:spcPct val="90000"/>
            </a:lnSpc>
            <a:spcBef>
              <a:spcPct val="0"/>
            </a:spcBef>
            <a:spcAft>
              <a:spcPct val="20000"/>
            </a:spcAft>
            <a:buChar char="••"/>
          </a:pPr>
          <a:r>
            <a:rPr lang="en-US" sz="1800" kern="1200" dirty="0"/>
            <a:t>Enrolled at least part time in an eligible program</a:t>
          </a:r>
        </a:p>
        <a:p>
          <a:pPr marL="171450" lvl="1" indent="-171450" algn="l" defTabSz="800100">
            <a:lnSpc>
              <a:spcPct val="90000"/>
            </a:lnSpc>
            <a:spcBef>
              <a:spcPct val="0"/>
            </a:spcBef>
            <a:spcAft>
              <a:spcPct val="20000"/>
            </a:spcAft>
            <a:buChar char="••"/>
          </a:pPr>
          <a:r>
            <a:rPr lang="en-US" sz="1800" kern="1200" dirty="0"/>
            <a:t>Grade requirement and completed </a:t>
          </a:r>
          <a:r>
            <a:rPr lang="en-US" sz="1800" kern="1200" dirty="0" smtClean="0"/>
            <a:t>FAFSA</a:t>
          </a:r>
          <a:endParaRPr lang="en-US" sz="1800" kern="1200" dirty="0"/>
        </a:p>
        <a:p>
          <a:pPr marL="171450" lvl="1" indent="-171450" algn="l" defTabSz="800100">
            <a:lnSpc>
              <a:spcPct val="90000"/>
            </a:lnSpc>
            <a:spcBef>
              <a:spcPct val="0"/>
            </a:spcBef>
            <a:spcAft>
              <a:spcPct val="20000"/>
            </a:spcAft>
            <a:buChar char="••"/>
          </a:pPr>
          <a:r>
            <a:rPr lang="en-US" sz="1800" kern="1200" dirty="0" smtClean="0"/>
            <a:t>Information at </a:t>
          </a:r>
          <a:r>
            <a:rPr lang="en-US" sz="1800" kern="1200" dirty="0" smtClean="0">
              <a:hlinkClick xmlns:r="http://schemas.openxmlformats.org/officeDocument/2006/relationships" r:id="rId2"/>
            </a:rPr>
            <a:t>https://www.sdbor.edu/student-information/Pages/Need-Based-Scholarship.aspx</a:t>
          </a:r>
          <a:r>
            <a:rPr lang="en-US" sz="1800" kern="1200" dirty="0" smtClean="0"/>
            <a:t> </a:t>
          </a:r>
          <a:endParaRPr lang="en-US" sz="1800" kern="1200" dirty="0"/>
        </a:p>
        <a:p>
          <a:pPr marL="171450" lvl="1" indent="-171450" algn="r" defTabSz="800100">
            <a:lnSpc>
              <a:spcPct val="90000"/>
            </a:lnSpc>
            <a:spcBef>
              <a:spcPct val="0"/>
            </a:spcBef>
            <a:spcAft>
              <a:spcPct val="20000"/>
            </a:spcAft>
            <a:buChar char="••"/>
          </a:pPr>
          <a:r>
            <a:rPr lang="en-US" sz="1800" kern="1200" dirty="0"/>
            <a:t>*Programs may change – check websites for the latest information</a:t>
          </a:r>
        </a:p>
      </dsp:txBody>
      <dsp:txXfrm>
        <a:off x="0" y="2920205"/>
        <a:ext cx="10058399" cy="15711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4F41-9505-4A0C-938E-A29C158C0488}">
      <dsp:nvSpPr>
        <dsp:cNvPr id="0" name=""/>
        <dsp:cNvSpPr/>
      </dsp:nvSpPr>
      <dsp:spPr>
        <a:xfrm>
          <a:off x="0" y="94700"/>
          <a:ext cx="10058399" cy="647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Build Dakota Scholarship</a:t>
          </a:r>
        </a:p>
      </dsp:txBody>
      <dsp:txXfrm>
        <a:off x="31613" y="126313"/>
        <a:ext cx="9995173" cy="584369"/>
      </dsp:txXfrm>
    </dsp:sp>
    <dsp:sp modelId="{E5B265EE-74C4-4182-A3DC-90D85749AB21}">
      <dsp:nvSpPr>
        <dsp:cNvPr id="0" name=""/>
        <dsp:cNvSpPr/>
      </dsp:nvSpPr>
      <dsp:spPr>
        <a:xfrm>
          <a:off x="0" y="742295"/>
          <a:ext cx="10058399" cy="318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Full-ride scholarship</a:t>
          </a:r>
        </a:p>
        <a:p>
          <a:pPr marL="228600" lvl="1" indent="-228600" algn="l" defTabSz="933450">
            <a:lnSpc>
              <a:spcPct val="90000"/>
            </a:lnSpc>
            <a:spcBef>
              <a:spcPct val="0"/>
            </a:spcBef>
            <a:spcAft>
              <a:spcPct val="20000"/>
            </a:spcAft>
            <a:buChar char="••"/>
          </a:pPr>
          <a:r>
            <a:rPr lang="en-US" sz="2100" kern="1200" dirty="0"/>
            <a:t>For students enrolled in a high-need workforce area program at one of the four technical institutes</a:t>
          </a:r>
        </a:p>
        <a:p>
          <a:pPr marL="228600" lvl="1" indent="-228600" algn="l" defTabSz="933450">
            <a:lnSpc>
              <a:spcPct val="90000"/>
            </a:lnSpc>
            <a:spcBef>
              <a:spcPct val="0"/>
            </a:spcBef>
            <a:spcAft>
              <a:spcPct val="20000"/>
            </a:spcAft>
            <a:buChar char="••"/>
          </a:pPr>
          <a:r>
            <a:rPr lang="en-US" sz="2100" kern="1200" dirty="0"/>
            <a:t>Apply at </a:t>
          </a:r>
          <a:r>
            <a:rPr lang="en-US" sz="2100" kern="1200" dirty="0">
              <a:hlinkClick xmlns:r="http://schemas.openxmlformats.org/officeDocument/2006/relationships" r:id="rId1"/>
            </a:rPr>
            <a:t>www.builddakotascholarships.com</a:t>
          </a:r>
          <a:r>
            <a:rPr lang="en-US" sz="2100" kern="1200" dirty="0"/>
            <a:t> </a:t>
          </a:r>
        </a:p>
        <a:p>
          <a:pPr marL="228600" lvl="1" indent="-228600" algn="l" defTabSz="933450">
            <a:lnSpc>
              <a:spcPct val="90000"/>
            </a:lnSpc>
            <a:spcBef>
              <a:spcPct val="0"/>
            </a:spcBef>
            <a:spcAft>
              <a:spcPct val="20000"/>
            </a:spcAft>
            <a:buChar char="••"/>
          </a:pPr>
          <a:r>
            <a:rPr lang="en-US" sz="2100" kern="1200" dirty="0"/>
            <a:t>Enroll in a program determined to be a high-need workforce area.</a:t>
          </a:r>
        </a:p>
        <a:p>
          <a:pPr marL="228600" lvl="1" indent="-228600" algn="l" defTabSz="933450">
            <a:lnSpc>
              <a:spcPct val="90000"/>
            </a:lnSpc>
            <a:spcBef>
              <a:spcPct val="0"/>
            </a:spcBef>
            <a:spcAft>
              <a:spcPct val="20000"/>
            </a:spcAft>
            <a:buChar char="••"/>
          </a:pPr>
          <a:r>
            <a:rPr lang="en-US" sz="2100" kern="1200" dirty="0"/>
            <a:t>Work full-time in SD for a minimum of three years.</a:t>
          </a:r>
        </a:p>
        <a:p>
          <a:pPr marL="228600" lvl="1" indent="-228600" algn="l" defTabSz="933450">
            <a:lnSpc>
              <a:spcPct val="90000"/>
            </a:lnSpc>
            <a:spcBef>
              <a:spcPct val="0"/>
            </a:spcBef>
            <a:spcAft>
              <a:spcPct val="20000"/>
            </a:spcAft>
            <a:buChar char="••"/>
          </a:pPr>
          <a:r>
            <a:rPr lang="en-US" sz="2100" kern="1200" dirty="0"/>
            <a:t>Next application cycle will be Jan. 1, 2018 – March 31, 2018</a:t>
          </a:r>
        </a:p>
        <a:p>
          <a:pPr marL="228600" lvl="1" indent="-228600" algn="l" defTabSz="933450">
            <a:lnSpc>
              <a:spcPct val="90000"/>
            </a:lnSpc>
            <a:spcBef>
              <a:spcPct val="0"/>
            </a:spcBef>
            <a:spcAft>
              <a:spcPct val="20000"/>
            </a:spcAft>
            <a:buChar char="••"/>
          </a:pPr>
          <a:endParaRPr lang="en-US" sz="2100" kern="1200" dirty="0"/>
        </a:p>
        <a:p>
          <a:pPr marL="228600" lvl="1" indent="-228600" algn="r" defTabSz="933450">
            <a:lnSpc>
              <a:spcPct val="90000"/>
            </a:lnSpc>
            <a:spcBef>
              <a:spcPct val="0"/>
            </a:spcBef>
            <a:spcAft>
              <a:spcPct val="20000"/>
            </a:spcAft>
            <a:buChar char="••"/>
          </a:pPr>
          <a:r>
            <a:rPr lang="en-US" sz="2100" kern="1200" dirty="0"/>
            <a:t>*Programs may change – check websites for the latest information</a:t>
          </a:r>
        </a:p>
      </dsp:txBody>
      <dsp:txXfrm>
        <a:off x="0" y="742295"/>
        <a:ext cx="10058399" cy="31857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B349-62FF-442A-A28B-C68F22B9DF68}">
      <dsp:nvSpPr>
        <dsp:cNvPr id="0" name=""/>
        <dsp:cNvSpPr/>
      </dsp:nvSpPr>
      <dsp:spPr>
        <a:xfrm>
          <a:off x="0" y="733215"/>
          <a:ext cx="7315200" cy="911430"/>
        </a:xfrm>
        <a:prstGeom prst="roundRect">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0" kern="1200" dirty="0"/>
            <a:t>1-800-374-4072</a:t>
          </a:r>
        </a:p>
      </dsp:txBody>
      <dsp:txXfrm>
        <a:off x="44492" y="777707"/>
        <a:ext cx="7226216" cy="822446"/>
      </dsp:txXfrm>
    </dsp:sp>
    <dsp:sp modelId="{6FA4BAE4-9BA9-4392-AF11-E5D61A9CA5EA}">
      <dsp:nvSpPr>
        <dsp:cNvPr id="0" name=""/>
        <dsp:cNvSpPr/>
      </dsp:nvSpPr>
      <dsp:spPr>
        <a:xfrm>
          <a:off x="0" y="1716085"/>
          <a:ext cx="7315200" cy="911430"/>
        </a:xfrm>
        <a:prstGeom prst="roundRect">
          <a:avLst/>
        </a:prstGeom>
        <a:solidFill>
          <a:schemeClr val="accent3">
            <a:hueOff val="214284"/>
            <a:satOff val="-24046"/>
            <a:lumOff val="411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8 a.m. to 4 p.m. Central Time </a:t>
          </a:r>
        </a:p>
      </dsp:txBody>
      <dsp:txXfrm>
        <a:off x="44492" y="1760577"/>
        <a:ext cx="7226216" cy="822446"/>
      </dsp:txXfrm>
    </dsp:sp>
    <dsp:sp modelId="{5E557607-E53E-4FBF-8092-0FC7CAED0B51}">
      <dsp:nvSpPr>
        <dsp:cNvPr id="0" name=""/>
        <dsp:cNvSpPr/>
      </dsp:nvSpPr>
      <dsp:spPr>
        <a:xfrm>
          <a:off x="0" y="3193661"/>
          <a:ext cx="7315200" cy="911430"/>
        </a:xfrm>
        <a:prstGeom prst="roundRect">
          <a:avLst/>
        </a:prstGeom>
        <a:solidFill>
          <a:schemeClr val="accent3">
            <a:hueOff val="428568"/>
            <a:satOff val="-48092"/>
            <a:lumOff val="823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feedback@mappingyourfuture.org </a:t>
          </a:r>
        </a:p>
      </dsp:txBody>
      <dsp:txXfrm>
        <a:off x="44492" y="3238153"/>
        <a:ext cx="7226216"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AB69A-D75B-4343-A1BD-F4F317B930E4}">
      <dsp:nvSpPr>
        <dsp:cNvPr id="0" name=""/>
        <dsp:cNvSpPr/>
      </dsp:nvSpPr>
      <dsp:spPr>
        <a:xfrm>
          <a:off x="3928785" y="1317"/>
          <a:ext cx="1514767" cy="984598"/>
        </a:xfrm>
        <a:prstGeom prst="roundRect">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Savings</a:t>
          </a:r>
        </a:p>
      </dsp:txBody>
      <dsp:txXfrm>
        <a:off x="3976849" y="49381"/>
        <a:ext cx="1418639" cy="888470"/>
      </dsp:txXfrm>
    </dsp:sp>
    <dsp:sp modelId="{C008439F-E3C9-4D70-A503-4EB6FCB22721}">
      <dsp:nvSpPr>
        <dsp:cNvPr id="0" name=""/>
        <dsp:cNvSpPr/>
      </dsp:nvSpPr>
      <dsp:spPr>
        <a:xfrm>
          <a:off x="3060325" y="493616"/>
          <a:ext cx="3251686" cy="3251686"/>
        </a:xfrm>
        <a:custGeom>
          <a:avLst/>
          <a:gdLst/>
          <a:ahLst/>
          <a:cxnLst/>
          <a:rect l="0" t="0" r="0" b="0"/>
          <a:pathLst>
            <a:path>
              <a:moveTo>
                <a:pt x="2394125" y="192975"/>
              </a:moveTo>
              <a:arcTo wR="1625843" hR="1625843" stAng="17891973" swAng="2624394"/>
            </a:path>
          </a:pathLst>
        </a:custGeom>
        <a:noFill/>
        <a:ln w="12700" cap="flat" cmpd="sng" algn="ctr">
          <a:solidFill>
            <a:schemeClr val="accent1">
              <a:shade val="90000"/>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199C7BB-9324-4212-AB43-D25A6CFEBC73}">
      <dsp:nvSpPr>
        <dsp:cNvPr id="0" name=""/>
        <dsp:cNvSpPr/>
      </dsp:nvSpPr>
      <dsp:spPr>
        <a:xfrm>
          <a:off x="5554628" y="1627160"/>
          <a:ext cx="1514767" cy="984598"/>
        </a:xfrm>
        <a:prstGeom prst="roundRect">
          <a:avLst/>
        </a:prstGeom>
        <a:solidFill>
          <a:schemeClr val="accent1">
            <a:shade val="50000"/>
            <a:hueOff val="149857"/>
            <a:satOff val="-7429"/>
            <a:lumOff val="218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Financial aid</a:t>
          </a:r>
        </a:p>
      </dsp:txBody>
      <dsp:txXfrm>
        <a:off x="5602692" y="1675224"/>
        <a:ext cx="1418639" cy="888470"/>
      </dsp:txXfrm>
    </dsp:sp>
    <dsp:sp modelId="{CAF3DB1E-ED82-4EC1-B29D-C83123EF5E0E}">
      <dsp:nvSpPr>
        <dsp:cNvPr id="0" name=""/>
        <dsp:cNvSpPr/>
      </dsp:nvSpPr>
      <dsp:spPr>
        <a:xfrm>
          <a:off x="3060325" y="493616"/>
          <a:ext cx="3251686" cy="3251686"/>
        </a:xfrm>
        <a:custGeom>
          <a:avLst/>
          <a:gdLst/>
          <a:ahLst/>
          <a:cxnLst/>
          <a:rect l="0" t="0" r="0" b="0"/>
          <a:pathLst>
            <a:path>
              <a:moveTo>
                <a:pt x="3171580" y="2129890"/>
              </a:moveTo>
              <a:arcTo wR="1625843" hR="1625843" stAng="1083633" swAng="2624394"/>
            </a:path>
          </a:pathLst>
        </a:custGeom>
        <a:noFill/>
        <a:ln w="12700" cap="flat" cmpd="sng" algn="ctr">
          <a:solidFill>
            <a:schemeClr val="accent1">
              <a:shade val="90000"/>
              <a:hueOff val="154151"/>
              <a:satOff val="-7001"/>
              <a:lumOff val="17415"/>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96EED88-A26B-4AD2-83F3-A02CA1AF5459}">
      <dsp:nvSpPr>
        <dsp:cNvPr id="0" name=""/>
        <dsp:cNvSpPr/>
      </dsp:nvSpPr>
      <dsp:spPr>
        <a:xfrm>
          <a:off x="3928785" y="3253003"/>
          <a:ext cx="1514767" cy="984598"/>
        </a:xfrm>
        <a:prstGeom prst="roundRect">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Cash/earnings</a:t>
          </a:r>
        </a:p>
      </dsp:txBody>
      <dsp:txXfrm>
        <a:off x="3976849" y="3301067"/>
        <a:ext cx="1418639" cy="888470"/>
      </dsp:txXfrm>
    </dsp:sp>
    <dsp:sp modelId="{AF2F969E-86C3-4501-89A5-0CE59D41381C}">
      <dsp:nvSpPr>
        <dsp:cNvPr id="0" name=""/>
        <dsp:cNvSpPr/>
      </dsp:nvSpPr>
      <dsp:spPr>
        <a:xfrm>
          <a:off x="3060325" y="493616"/>
          <a:ext cx="3251686" cy="3251686"/>
        </a:xfrm>
        <a:custGeom>
          <a:avLst/>
          <a:gdLst/>
          <a:ahLst/>
          <a:cxnLst/>
          <a:rect l="0" t="0" r="0" b="0"/>
          <a:pathLst>
            <a:path>
              <a:moveTo>
                <a:pt x="857561" y="3058710"/>
              </a:moveTo>
              <a:arcTo wR="1625843" hR="1625843" stAng="7091973" swAng="2624394"/>
            </a:path>
          </a:pathLst>
        </a:custGeom>
        <a:noFill/>
        <a:ln w="12700" cap="flat" cmpd="sng" algn="ctr">
          <a:solidFill>
            <a:schemeClr val="accent1">
              <a:shade val="90000"/>
              <a:hueOff val="308303"/>
              <a:satOff val="-14002"/>
              <a:lumOff val="34831"/>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17A360E6-572D-4DE6-9E67-F30BD8FAA49E}">
      <dsp:nvSpPr>
        <dsp:cNvPr id="0" name=""/>
        <dsp:cNvSpPr/>
      </dsp:nvSpPr>
      <dsp:spPr>
        <a:xfrm>
          <a:off x="2302941" y="1627160"/>
          <a:ext cx="1514767" cy="984598"/>
        </a:xfrm>
        <a:prstGeom prst="roundRect">
          <a:avLst/>
        </a:prstGeom>
        <a:solidFill>
          <a:schemeClr val="accent1">
            <a:shade val="50000"/>
            <a:hueOff val="149857"/>
            <a:satOff val="-7429"/>
            <a:lumOff val="218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Tax credits and deductions</a:t>
          </a:r>
        </a:p>
      </dsp:txBody>
      <dsp:txXfrm>
        <a:off x="2351005" y="1675224"/>
        <a:ext cx="1418639" cy="888470"/>
      </dsp:txXfrm>
    </dsp:sp>
    <dsp:sp modelId="{526A9314-D039-4ED4-B2A7-11CDE05EA89D}">
      <dsp:nvSpPr>
        <dsp:cNvPr id="0" name=""/>
        <dsp:cNvSpPr/>
      </dsp:nvSpPr>
      <dsp:spPr>
        <a:xfrm>
          <a:off x="3060325" y="493616"/>
          <a:ext cx="3251686" cy="3251686"/>
        </a:xfrm>
        <a:custGeom>
          <a:avLst/>
          <a:gdLst/>
          <a:ahLst/>
          <a:cxnLst/>
          <a:rect l="0" t="0" r="0" b="0"/>
          <a:pathLst>
            <a:path>
              <a:moveTo>
                <a:pt x="80106" y="1121796"/>
              </a:moveTo>
              <a:arcTo wR="1625843" hR="1625843" stAng="11883633" swAng="2624394"/>
            </a:path>
          </a:pathLst>
        </a:custGeom>
        <a:noFill/>
        <a:ln w="12700" cap="flat" cmpd="sng" algn="ctr">
          <a:solidFill>
            <a:schemeClr val="accent1">
              <a:shade val="90000"/>
              <a:hueOff val="154151"/>
              <a:satOff val="-7001"/>
              <a:lumOff val="17415"/>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ED9F7-AA8A-48A2-A332-B1F53995C005}">
      <dsp:nvSpPr>
        <dsp:cNvPr id="0" name=""/>
        <dsp:cNvSpPr/>
      </dsp:nvSpPr>
      <dsp:spPr>
        <a:xfrm>
          <a:off x="3497" y="1289949"/>
          <a:ext cx="1788951"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kern="1200" dirty="0"/>
            <a:t>Sources</a:t>
          </a:r>
        </a:p>
      </dsp:txBody>
      <dsp:txXfrm>
        <a:off x="3497" y="1289949"/>
        <a:ext cx="1788951" cy="435600"/>
      </dsp:txXfrm>
    </dsp:sp>
    <dsp:sp modelId="{DD761AB2-A35D-4C47-9F68-2090B43EA11E}">
      <dsp:nvSpPr>
        <dsp:cNvPr id="0" name=""/>
        <dsp:cNvSpPr/>
      </dsp:nvSpPr>
      <dsp:spPr>
        <a:xfrm>
          <a:off x="1792448" y="37599"/>
          <a:ext cx="357790" cy="29403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5B205-A607-48DF-9937-003B0CFE9F5B}">
      <dsp:nvSpPr>
        <dsp:cNvPr id="0" name=""/>
        <dsp:cNvSpPr/>
      </dsp:nvSpPr>
      <dsp:spPr>
        <a:xfrm>
          <a:off x="2293355" y="37599"/>
          <a:ext cx="4865947" cy="29403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t>Federal</a:t>
          </a:r>
          <a:endParaRPr lang="en-US" sz="2200" kern="1200" dirty="0"/>
        </a:p>
        <a:p>
          <a:pPr marL="228600" lvl="1" indent="-228600" algn="l" defTabSz="977900">
            <a:lnSpc>
              <a:spcPct val="90000"/>
            </a:lnSpc>
            <a:spcBef>
              <a:spcPct val="0"/>
            </a:spcBef>
            <a:spcAft>
              <a:spcPct val="15000"/>
            </a:spcAft>
            <a:buChar char="••"/>
          </a:pPr>
          <a:r>
            <a:rPr lang="en-US" sz="2200" kern="1200" dirty="0" smtClean="0"/>
            <a:t>State </a:t>
          </a:r>
          <a:endParaRPr lang="en-US" sz="2200" kern="1200" dirty="0"/>
        </a:p>
        <a:p>
          <a:pPr marL="228600" lvl="1" indent="-228600" algn="l" defTabSz="977900">
            <a:lnSpc>
              <a:spcPct val="90000"/>
            </a:lnSpc>
            <a:spcBef>
              <a:spcPct val="0"/>
            </a:spcBef>
            <a:spcAft>
              <a:spcPct val="15000"/>
            </a:spcAft>
            <a:buChar char="••"/>
          </a:pPr>
          <a:r>
            <a:rPr lang="en-US" sz="2200" kern="1200" dirty="0"/>
            <a:t>School-based (colleges and universities)</a:t>
          </a:r>
        </a:p>
        <a:p>
          <a:pPr marL="228600" lvl="1" indent="-228600" algn="l" defTabSz="977900">
            <a:lnSpc>
              <a:spcPct val="90000"/>
            </a:lnSpc>
            <a:spcBef>
              <a:spcPct val="0"/>
            </a:spcBef>
            <a:spcAft>
              <a:spcPct val="15000"/>
            </a:spcAft>
            <a:buChar char="••"/>
          </a:pPr>
          <a:r>
            <a:rPr lang="en-US" sz="2200" kern="1200" dirty="0"/>
            <a:t>Private </a:t>
          </a:r>
        </a:p>
        <a:p>
          <a:pPr marL="228600" lvl="1" indent="-228600" algn="l" defTabSz="977900">
            <a:lnSpc>
              <a:spcPct val="90000"/>
            </a:lnSpc>
            <a:spcBef>
              <a:spcPct val="0"/>
            </a:spcBef>
            <a:spcAft>
              <a:spcPct val="15000"/>
            </a:spcAft>
            <a:buChar char="••"/>
          </a:pPr>
          <a:r>
            <a:rPr lang="en-US" sz="2200" kern="1200" dirty="0"/>
            <a:t>Community and </a:t>
          </a:r>
          <a:r>
            <a:rPr lang="en-US" sz="2200" kern="1200" dirty="0" smtClean="0"/>
            <a:t>civic </a:t>
          </a:r>
          <a:r>
            <a:rPr lang="en-US" sz="2200" kern="1200" dirty="0"/>
            <a:t>organizations</a:t>
          </a:r>
        </a:p>
        <a:p>
          <a:pPr marL="228600" lvl="1" indent="-228600" algn="l" defTabSz="977900">
            <a:lnSpc>
              <a:spcPct val="90000"/>
            </a:lnSpc>
            <a:spcBef>
              <a:spcPct val="0"/>
            </a:spcBef>
            <a:spcAft>
              <a:spcPct val="15000"/>
            </a:spcAft>
            <a:buChar char="••"/>
          </a:pPr>
          <a:r>
            <a:rPr lang="en-US" sz="2200" kern="1200" dirty="0"/>
            <a:t>Employers</a:t>
          </a:r>
        </a:p>
      </dsp:txBody>
      <dsp:txXfrm>
        <a:off x="2293355" y="37599"/>
        <a:ext cx="4865947" cy="2940300"/>
      </dsp:txXfrm>
    </dsp:sp>
    <dsp:sp modelId="{1B97C678-A108-4868-B4A4-5B9F26CEE2D8}">
      <dsp:nvSpPr>
        <dsp:cNvPr id="0" name=""/>
        <dsp:cNvSpPr/>
      </dsp:nvSpPr>
      <dsp:spPr>
        <a:xfrm>
          <a:off x="3497" y="3438249"/>
          <a:ext cx="1788951"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kern="1200" dirty="0"/>
            <a:t>Types</a:t>
          </a:r>
        </a:p>
      </dsp:txBody>
      <dsp:txXfrm>
        <a:off x="3497" y="3438249"/>
        <a:ext cx="1788951" cy="435600"/>
      </dsp:txXfrm>
    </dsp:sp>
    <dsp:sp modelId="{27D5095C-BCD8-4615-B4FB-4A399E0500BC}">
      <dsp:nvSpPr>
        <dsp:cNvPr id="0" name=""/>
        <dsp:cNvSpPr/>
      </dsp:nvSpPr>
      <dsp:spPr>
        <a:xfrm>
          <a:off x="1792448" y="3057099"/>
          <a:ext cx="357790" cy="119790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4BC88-C64E-4FEB-9102-A1CFE783A701}">
      <dsp:nvSpPr>
        <dsp:cNvPr id="0" name=""/>
        <dsp:cNvSpPr/>
      </dsp:nvSpPr>
      <dsp:spPr>
        <a:xfrm>
          <a:off x="2293355" y="3057099"/>
          <a:ext cx="4865947" cy="11979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har char="••"/>
          </a:pPr>
          <a:r>
            <a:rPr lang="en-US" sz="2200" kern="1200" dirty="0" smtClean="0"/>
            <a:t>Need-based</a:t>
          </a:r>
          <a:endParaRPr lang="en-US" sz="2200" kern="1200" dirty="0"/>
        </a:p>
        <a:p>
          <a:pPr marL="228600" lvl="1" indent="-228600" algn="l" defTabSz="977900">
            <a:lnSpc>
              <a:spcPct val="90000"/>
            </a:lnSpc>
            <a:spcBef>
              <a:spcPct val="0"/>
            </a:spcBef>
            <a:spcAft>
              <a:spcPct val="15000"/>
            </a:spcAft>
            <a:buChar char="••"/>
          </a:pPr>
          <a:r>
            <a:rPr lang="en-US" sz="2200" kern="1200" dirty="0" smtClean="0"/>
            <a:t>Non-need </a:t>
          </a:r>
          <a:r>
            <a:rPr lang="en-US" sz="2200" kern="1200" dirty="0"/>
            <a:t>based</a:t>
          </a:r>
        </a:p>
      </dsp:txBody>
      <dsp:txXfrm>
        <a:off x="2293355" y="3057099"/>
        <a:ext cx="4865947" cy="119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F8524-EAD7-4CF1-B8EB-4435857F30A1}">
      <dsp:nvSpPr>
        <dsp:cNvPr id="0" name=""/>
        <dsp:cNvSpPr/>
      </dsp:nvSpPr>
      <dsp:spPr>
        <a:xfrm>
          <a:off x="0" y="0"/>
          <a:ext cx="7640320" cy="1022604"/>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Complete the Free Application for Federal Student Aid (FAFSA)</a:t>
          </a:r>
        </a:p>
      </dsp:txBody>
      <dsp:txXfrm>
        <a:off x="29951" y="29951"/>
        <a:ext cx="6450440" cy="962702"/>
      </dsp:txXfrm>
    </dsp:sp>
    <dsp:sp modelId="{F7058A9B-A3C1-47F6-9E51-E0ABFCA4D150}">
      <dsp:nvSpPr>
        <dsp:cNvPr id="0" name=""/>
        <dsp:cNvSpPr/>
      </dsp:nvSpPr>
      <dsp:spPr>
        <a:xfrm>
          <a:off x="639876" y="1208532"/>
          <a:ext cx="7640320" cy="1022604"/>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Receive Student Aid Report</a:t>
          </a:r>
        </a:p>
      </dsp:txBody>
      <dsp:txXfrm>
        <a:off x="669827" y="1238483"/>
        <a:ext cx="6275848" cy="962702"/>
      </dsp:txXfrm>
    </dsp:sp>
    <dsp:sp modelId="{45F72050-602C-44AF-8070-329449768C22}">
      <dsp:nvSpPr>
        <dsp:cNvPr id="0" name=""/>
        <dsp:cNvSpPr/>
      </dsp:nvSpPr>
      <dsp:spPr>
        <a:xfrm>
          <a:off x="1281892" y="2452231"/>
          <a:ext cx="7640320" cy="1022604"/>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Receive award letter from the school </a:t>
          </a:r>
        </a:p>
      </dsp:txBody>
      <dsp:txXfrm>
        <a:off x="1311843" y="2482182"/>
        <a:ext cx="6285399" cy="962701"/>
      </dsp:txXfrm>
    </dsp:sp>
    <dsp:sp modelId="{A1488CC4-318E-4F49-8784-A1FE02E477FD}">
      <dsp:nvSpPr>
        <dsp:cNvPr id="0" name=""/>
        <dsp:cNvSpPr/>
      </dsp:nvSpPr>
      <dsp:spPr>
        <a:xfrm>
          <a:off x="1910079" y="3625596"/>
          <a:ext cx="7640320" cy="1022604"/>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Decide which aid to accept and return award letter</a:t>
          </a:r>
        </a:p>
      </dsp:txBody>
      <dsp:txXfrm>
        <a:off x="1940030" y="3655547"/>
        <a:ext cx="6275848" cy="962702"/>
      </dsp:txXfrm>
    </dsp:sp>
    <dsp:sp modelId="{789854C3-20C3-4887-B07D-1B9796052772}">
      <dsp:nvSpPr>
        <dsp:cNvPr id="0" name=""/>
        <dsp:cNvSpPr/>
      </dsp:nvSpPr>
      <dsp:spPr>
        <a:xfrm>
          <a:off x="6975627" y="783221"/>
          <a:ext cx="664692" cy="66469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125183" y="783221"/>
        <a:ext cx="365580" cy="500181"/>
      </dsp:txXfrm>
    </dsp:sp>
    <dsp:sp modelId="{B5DBEC2A-0C79-49B5-B6F8-D29ABBB8F388}">
      <dsp:nvSpPr>
        <dsp:cNvPr id="0" name=""/>
        <dsp:cNvSpPr/>
      </dsp:nvSpPr>
      <dsp:spPr>
        <a:xfrm>
          <a:off x="7615504" y="1991753"/>
          <a:ext cx="664692" cy="66469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765060" y="1991753"/>
        <a:ext cx="365580" cy="500181"/>
      </dsp:txXfrm>
    </dsp:sp>
    <dsp:sp modelId="{5710E87A-FBD5-4DAB-BADD-FA99AA84BD7C}">
      <dsp:nvSpPr>
        <dsp:cNvPr id="0" name=""/>
        <dsp:cNvSpPr/>
      </dsp:nvSpPr>
      <dsp:spPr>
        <a:xfrm>
          <a:off x="8245830" y="3200285"/>
          <a:ext cx="664692" cy="66469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8395386" y="3200285"/>
        <a:ext cx="365580" cy="500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5F158-243B-46E7-ADDE-0F98B6606167}">
      <dsp:nvSpPr>
        <dsp:cNvPr id="0" name=""/>
        <dsp:cNvSpPr/>
      </dsp:nvSpPr>
      <dsp:spPr>
        <a:xfrm>
          <a:off x="0" y="0"/>
          <a:ext cx="4572000" cy="681377"/>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Student</a:t>
          </a:r>
        </a:p>
      </dsp:txBody>
      <dsp:txXfrm>
        <a:off x="33262" y="33262"/>
        <a:ext cx="4505476" cy="614853"/>
      </dsp:txXfrm>
    </dsp:sp>
    <dsp:sp modelId="{7D9A83A1-29D8-4F7F-886B-E31EBEDEE106}">
      <dsp:nvSpPr>
        <dsp:cNvPr id="0" name=""/>
        <dsp:cNvSpPr/>
      </dsp:nvSpPr>
      <dsp:spPr>
        <a:xfrm>
          <a:off x="0" y="729701"/>
          <a:ext cx="4572000" cy="391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To sign in to the FAFSA</a:t>
          </a:r>
          <a:endParaRPr lang="en-US" sz="2200" kern="1200" dirty="0"/>
        </a:p>
        <a:p>
          <a:pPr marL="228600" lvl="1" indent="-228600" algn="l" defTabSz="977900" rtl="0">
            <a:lnSpc>
              <a:spcPct val="90000"/>
            </a:lnSpc>
            <a:spcBef>
              <a:spcPct val="0"/>
            </a:spcBef>
            <a:spcAft>
              <a:spcPct val="20000"/>
            </a:spcAft>
            <a:buChar char="••"/>
          </a:pPr>
          <a:r>
            <a:rPr lang="en-US" sz="2200" kern="1200" dirty="0"/>
            <a:t>To retrieve tax information, if applicable</a:t>
          </a:r>
        </a:p>
        <a:p>
          <a:pPr marL="228600" lvl="1" indent="-228600" algn="l" defTabSz="977900" rtl="0">
            <a:lnSpc>
              <a:spcPct val="90000"/>
            </a:lnSpc>
            <a:spcBef>
              <a:spcPct val="0"/>
            </a:spcBef>
            <a:spcAft>
              <a:spcPct val="20000"/>
            </a:spcAft>
            <a:buChar char="••"/>
          </a:pPr>
          <a:r>
            <a:rPr lang="en-US" sz="2200" kern="1200" dirty="0"/>
            <a:t>To sign the FAFSA</a:t>
          </a:r>
        </a:p>
        <a:p>
          <a:pPr marL="228600" lvl="1" indent="-228600" algn="l" defTabSz="977900" rtl="0">
            <a:lnSpc>
              <a:spcPct val="90000"/>
            </a:lnSpc>
            <a:spcBef>
              <a:spcPct val="0"/>
            </a:spcBef>
            <a:spcAft>
              <a:spcPct val="20000"/>
            </a:spcAft>
            <a:buChar char="••"/>
          </a:pPr>
          <a:r>
            <a:rPr lang="en-US" sz="2200" kern="1200" dirty="0"/>
            <a:t>To apply for Direct Loans</a:t>
          </a:r>
        </a:p>
      </dsp:txBody>
      <dsp:txXfrm>
        <a:off x="0" y="729701"/>
        <a:ext cx="4572000" cy="39184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332E4-438C-49A2-825A-85BCEEC44FF4}">
      <dsp:nvSpPr>
        <dsp:cNvPr id="0" name=""/>
        <dsp:cNvSpPr/>
      </dsp:nvSpPr>
      <dsp:spPr>
        <a:xfrm>
          <a:off x="0" y="449634"/>
          <a:ext cx="5181600" cy="709133"/>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Parent</a:t>
          </a:r>
        </a:p>
      </dsp:txBody>
      <dsp:txXfrm>
        <a:off x="34617" y="484251"/>
        <a:ext cx="5112366" cy="639899"/>
      </dsp:txXfrm>
    </dsp:sp>
    <dsp:sp modelId="{6CCBDE9B-1B50-43AF-97DA-4F55C8E3377B}">
      <dsp:nvSpPr>
        <dsp:cNvPr id="0" name=""/>
        <dsp:cNvSpPr/>
      </dsp:nvSpPr>
      <dsp:spPr>
        <a:xfrm>
          <a:off x="0" y="1207971"/>
          <a:ext cx="5181600" cy="211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To retrieve tax information, if applicable</a:t>
          </a:r>
        </a:p>
        <a:p>
          <a:pPr marL="228600" lvl="1" indent="-228600" algn="l" defTabSz="1066800" rtl="0">
            <a:lnSpc>
              <a:spcPct val="90000"/>
            </a:lnSpc>
            <a:spcBef>
              <a:spcPct val="0"/>
            </a:spcBef>
            <a:spcAft>
              <a:spcPct val="20000"/>
            </a:spcAft>
            <a:buChar char="••"/>
          </a:pPr>
          <a:r>
            <a:rPr lang="en-US" sz="2400" kern="1200" dirty="0"/>
            <a:t>One parent must sign the FAFSA for a dependent student</a:t>
          </a:r>
        </a:p>
        <a:p>
          <a:pPr marL="228600" lvl="1" indent="-228600" algn="l" defTabSz="1066800" rtl="0">
            <a:lnSpc>
              <a:spcPct val="90000"/>
            </a:lnSpc>
            <a:spcBef>
              <a:spcPct val="0"/>
            </a:spcBef>
            <a:spcAft>
              <a:spcPct val="20000"/>
            </a:spcAft>
            <a:buChar char="••"/>
          </a:pPr>
          <a:r>
            <a:rPr lang="en-US" sz="2400" kern="1200" dirty="0"/>
            <a:t>To obtain a Direct PLUS (Parent) Loan</a:t>
          </a:r>
          <a:br>
            <a:rPr lang="en-US" sz="2400" kern="1200" dirty="0"/>
          </a:br>
          <a:endParaRPr lang="en-US" sz="2400" kern="1200" dirty="0"/>
        </a:p>
      </dsp:txBody>
      <dsp:txXfrm>
        <a:off x="0" y="1207971"/>
        <a:ext cx="5181600" cy="21116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C2F27-3D92-4DD2-A374-9E751E14DF09}">
      <dsp:nvSpPr>
        <dsp:cNvPr id="0" name=""/>
        <dsp:cNvSpPr/>
      </dsp:nvSpPr>
      <dsp:spPr>
        <a:xfrm>
          <a:off x="0" y="252699"/>
          <a:ext cx="8128000" cy="378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05F2F-6B5C-4323-8CF8-CC007C62B744}">
      <dsp:nvSpPr>
        <dsp:cNvPr id="0" name=""/>
        <dsp:cNvSpPr/>
      </dsp:nvSpPr>
      <dsp:spPr>
        <a:xfrm>
          <a:off x="406400" y="31299"/>
          <a:ext cx="5689600"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Student demographics</a:t>
          </a:r>
          <a:endParaRPr lang="en-US" sz="1500" kern="1200" dirty="0"/>
        </a:p>
      </dsp:txBody>
      <dsp:txXfrm>
        <a:off x="428016" y="52915"/>
        <a:ext cx="5646368" cy="399568"/>
      </dsp:txXfrm>
    </dsp:sp>
    <dsp:sp modelId="{77291127-B83F-45FD-A3F4-CE799A35D512}">
      <dsp:nvSpPr>
        <dsp:cNvPr id="0" name=""/>
        <dsp:cNvSpPr/>
      </dsp:nvSpPr>
      <dsp:spPr>
        <a:xfrm>
          <a:off x="0" y="933100"/>
          <a:ext cx="8128000" cy="378000"/>
        </a:xfrm>
        <a:prstGeom prst="rect">
          <a:avLst/>
        </a:prstGeom>
        <a:solidFill>
          <a:schemeClr val="lt1">
            <a:alpha val="90000"/>
            <a:hueOff val="0"/>
            <a:satOff val="0"/>
            <a:lumOff val="0"/>
            <a:alphaOff val="0"/>
          </a:schemeClr>
        </a:solidFill>
        <a:ln w="15875"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dsp:style>
    </dsp:sp>
    <dsp:sp modelId="{F4C32608-0350-4A1B-AB9E-27B3501A03C0}">
      <dsp:nvSpPr>
        <dsp:cNvPr id="0" name=""/>
        <dsp:cNvSpPr/>
      </dsp:nvSpPr>
      <dsp:spPr>
        <a:xfrm>
          <a:off x="406400" y="711699"/>
          <a:ext cx="5689600" cy="442800"/>
        </a:xfrm>
        <a:prstGeom prst="roundRect">
          <a:avLst/>
        </a:prstGeom>
        <a:solidFill>
          <a:schemeClr val="accent2">
            <a:hueOff val="22688"/>
            <a:satOff val="2608"/>
            <a:lumOff val="-2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School selection</a:t>
          </a:r>
        </a:p>
      </dsp:txBody>
      <dsp:txXfrm>
        <a:off x="428016" y="733315"/>
        <a:ext cx="5646368" cy="399568"/>
      </dsp:txXfrm>
    </dsp:sp>
    <dsp:sp modelId="{12ADBAC5-3D73-4271-857E-9BEE83A968B0}">
      <dsp:nvSpPr>
        <dsp:cNvPr id="0" name=""/>
        <dsp:cNvSpPr/>
      </dsp:nvSpPr>
      <dsp:spPr>
        <a:xfrm>
          <a:off x="0" y="1613500"/>
          <a:ext cx="8128000" cy="378000"/>
        </a:xfrm>
        <a:prstGeom prst="rect">
          <a:avLst/>
        </a:prstGeom>
        <a:solidFill>
          <a:schemeClr val="lt1">
            <a:alpha val="90000"/>
            <a:hueOff val="0"/>
            <a:satOff val="0"/>
            <a:lumOff val="0"/>
            <a:alphaOff val="0"/>
          </a:schemeClr>
        </a:solidFill>
        <a:ln w="15875"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dsp:style>
    </dsp:sp>
    <dsp:sp modelId="{1A0E80C9-0446-4807-AB10-6E9D2745AF4A}">
      <dsp:nvSpPr>
        <dsp:cNvPr id="0" name=""/>
        <dsp:cNvSpPr/>
      </dsp:nvSpPr>
      <dsp:spPr>
        <a:xfrm>
          <a:off x="406400" y="1392100"/>
          <a:ext cx="5689600" cy="442800"/>
        </a:xfrm>
        <a:prstGeom prst="roundRect">
          <a:avLst/>
        </a:prstGeom>
        <a:solidFill>
          <a:schemeClr val="accent2">
            <a:hueOff val="45376"/>
            <a:satOff val="5216"/>
            <a:lumOff val="-4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Dependency status</a:t>
          </a:r>
        </a:p>
      </dsp:txBody>
      <dsp:txXfrm>
        <a:off x="428016" y="1413716"/>
        <a:ext cx="5646368" cy="399568"/>
      </dsp:txXfrm>
    </dsp:sp>
    <dsp:sp modelId="{3B05B4AC-3FD8-4D28-8DC9-72B2E752367D}">
      <dsp:nvSpPr>
        <dsp:cNvPr id="0" name=""/>
        <dsp:cNvSpPr/>
      </dsp:nvSpPr>
      <dsp:spPr>
        <a:xfrm>
          <a:off x="0" y="2293900"/>
          <a:ext cx="8128000" cy="378000"/>
        </a:xfrm>
        <a:prstGeom prst="rect">
          <a:avLst/>
        </a:prstGeom>
        <a:solidFill>
          <a:schemeClr val="lt1">
            <a:alpha val="90000"/>
            <a:hueOff val="0"/>
            <a:satOff val="0"/>
            <a:lumOff val="0"/>
            <a:alphaOff val="0"/>
          </a:schemeClr>
        </a:solidFill>
        <a:ln w="15875"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dsp:style>
    </dsp:sp>
    <dsp:sp modelId="{82E51438-3DC9-47A7-AD54-160CED924967}">
      <dsp:nvSpPr>
        <dsp:cNvPr id="0" name=""/>
        <dsp:cNvSpPr/>
      </dsp:nvSpPr>
      <dsp:spPr>
        <a:xfrm>
          <a:off x="406400" y="2072500"/>
          <a:ext cx="5689600" cy="442800"/>
        </a:xfrm>
        <a:prstGeom prst="roundRect">
          <a:avLst/>
        </a:prstGeom>
        <a:solidFill>
          <a:schemeClr val="accent2">
            <a:hueOff val="68064"/>
            <a:satOff val="7823"/>
            <a:lumOff val="-6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Parent demographics</a:t>
          </a:r>
        </a:p>
      </dsp:txBody>
      <dsp:txXfrm>
        <a:off x="428016" y="2094116"/>
        <a:ext cx="5646368" cy="399568"/>
      </dsp:txXfrm>
    </dsp:sp>
    <dsp:sp modelId="{FB5D968A-CC5B-4C75-B57F-449FE711233C}">
      <dsp:nvSpPr>
        <dsp:cNvPr id="0" name=""/>
        <dsp:cNvSpPr/>
      </dsp:nvSpPr>
      <dsp:spPr>
        <a:xfrm>
          <a:off x="0" y="2974300"/>
          <a:ext cx="8128000" cy="378000"/>
        </a:xfrm>
        <a:prstGeom prst="rect">
          <a:avLst/>
        </a:prstGeom>
        <a:solidFill>
          <a:schemeClr val="lt1">
            <a:alpha val="90000"/>
            <a:hueOff val="0"/>
            <a:satOff val="0"/>
            <a:lumOff val="0"/>
            <a:alphaOff val="0"/>
          </a:schemeClr>
        </a:solidFill>
        <a:ln w="15875" cap="flat" cmpd="sng" algn="ctr">
          <a:solidFill>
            <a:schemeClr val="accent2">
              <a:hueOff val="90752"/>
              <a:satOff val="10431"/>
              <a:lumOff val="-8314"/>
              <a:alphaOff val="0"/>
            </a:schemeClr>
          </a:solidFill>
          <a:prstDash val="solid"/>
        </a:ln>
        <a:effectLst/>
      </dsp:spPr>
      <dsp:style>
        <a:lnRef idx="2">
          <a:scrgbClr r="0" g="0" b="0"/>
        </a:lnRef>
        <a:fillRef idx="1">
          <a:scrgbClr r="0" g="0" b="0"/>
        </a:fillRef>
        <a:effectRef idx="0">
          <a:scrgbClr r="0" g="0" b="0"/>
        </a:effectRef>
        <a:fontRef idx="minor"/>
      </dsp:style>
    </dsp:sp>
    <dsp:sp modelId="{15C876A1-780E-4400-A0DE-CDBDEE0F6155}">
      <dsp:nvSpPr>
        <dsp:cNvPr id="0" name=""/>
        <dsp:cNvSpPr/>
      </dsp:nvSpPr>
      <dsp:spPr>
        <a:xfrm>
          <a:off x="406400" y="2752900"/>
          <a:ext cx="5689600" cy="442800"/>
        </a:xfrm>
        <a:prstGeom prst="roundRect">
          <a:avLst/>
        </a:prstGeom>
        <a:solidFill>
          <a:schemeClr val="accent2">
            <a:hueOff val="90752"/>
            <a:satOff val="10431"/>
            <a:lumOff val="-8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Financial information</a:t>
          </a:r>
        </a:p>
      </dsp:txBody>
      <dsp:txXfrm>
        <a:off x="428016" y="2774516"/>
        <a:ext cx="5646368" cy="399568"/>
      </dsp:txXfrm>
    </dsp:sp>
    <dsp:sp modelId="{FF974A15-2BEC-47C8-A4FB-53DAB4933456}">
      <dsp:nvSpPr>
        <dsp:cNvPr id="0" name=""/>
        <dsp:cNvSpPr/>
      </dsp:nvSpPr>
      <dsp:spPr>
        <a:xfrm>
          <a:off x="0" y="3654700"/>
          <a:ext cx="8128000" cy="378000"/>
        </a:xfrm>
        <a:prstGeom prst="rect">
          <a:avLst/>
        </a:prstGeom>
        <a:solidFill>
          <a:schemeClr val="lt1">
            <a:alpha val="90000"/>
            <a:hueOff val="0"/>
            <a:satOff val="0"/>
            <a:lumOff val="0"/>
            <a:alphaOff val="0"/>
          </a:schemeClr>
        </a:solidFill>
        <a:ln w="15875" cap="flat" cmpd="sng" algn="ctr">
          <a:solidFill>
            <a:schemeClr val="accent2">
              <a:hueOff val="113440"/>
              <a:satOff val="13039"/>
              <a:lumOff val="-10393"/>
              <a:alphaOff val="0"/>
            </a:schemeClr>
          </a:solidFill>
          <a:prstDash val="solid"/>
        </a:ln>
        <a:effectLst/>
      </dsp:spPr>
      <dsp:style>
        <a:lnRef idx="2">
          <a:scrgbClr r="0" g="0" b="0"/>
        </a:lnRef>
        <a:fillRef idx="1">
          <a:scrgbClr r="0" g="0" b="0"/>
        </a:fillRef>
        <a:effectRef idx="0">
          <a:scrgbClr r="0" g="0" b="0"/>
        </a:effectRef>
        <a:fontRef idx="minor"/>
      </dsp:style>
    </dsp:sp>
    <dsp:sp modelId="{117957E8-7080-4AA7-B330-9BBDC19FBC6A}">
      <dsp:nvSpPr>
        <dsp:cNvPr id="0" name=""/>
        <dsp:cNvSpPr/>
      </dsp:nvSpPr>
      <dsp:spPr>
        <a:xfrm>
          <a:off x="406400" y="3433300"/>
          <a:ext cx="5689600" cy="442800"/>
        </a:xfrm>
        <a:prstGeom prst="roundRect">
          <a:avLst/>
        </a:prstGeom>
        <a:solidFill>
          <a:schemeClr val="accent2">
            <a:hueOff val="113440"/>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n-US" sz="1500" kern="1200" dirty="0" smtClean="0"/>
            <a:t>Sign and submit</a:t>
          </a:r>
          <a:endParaRPr lang="en-US" sz="1500" kern="1200" dirty="0"/>
        </a:p>
      </dsp:txBody>
      <dsp:txXfrm>
        <a:off x="428016" y="3454916"/>
        <a:ext cx="564636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E4BA0-1BA3-44AE-A90D-F286A766826A}">
      <dsp:nvSpPr>
        <dsp:cNvPr id="0" name=""/>
        <dsp:cNvSpPr/>
      </dsp:nvSpPr>
      <dsp:spPr>
        <a:xfrm>
          <a:off x="0" y="363580"/>
          <a:ext cx="9055100"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05D5A-081A-4023-8032-BBC70F468C2C}">
      <dsp:nvSpPr>
        <dsp:cNvPr id="0" name=""/>
        <dsp:cNvSpPr/>
      </dsp:nvSpPr>
      <dsp:spPr>
        <a:xfrm>
          <a:off x="452755" y="186460"/>
          <a:ext cx="6338570"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Adjusted gross income (AGI)-income earned from work</a:t>
          </a:r>
          <a:endParaRPr lang="en-US" sz="1200" kern="1200" dirty="0"/>
        </a:p>
      </dsp:txBody>
      <dsp:txXfrm>
        <a:off x="470048" y="203753"/>
        <a:ext cx="6303984" cy="319654"/>
      </dsp:txXfrm>
    </dsp:sp>
    <dsp:sp modelId="{06F87EC9-8225-45F9-BD94-851FB81F9ED2}">
      <dsp:nvSpPr>
        <dsp:cNvPr id="0" name=""/>
        <dsp:cNvSpPr/>
      </dsp:nvSpPr>
      <dsp:spPr>
        <a:xfrm>
          <a:off x="0" y="907900"/>
          <a:ext cx="9055100" cy="302400"/>
        </a:xfrm>
        <a:prstGeom prst="rect">
          <a:avLst/>
        </a:prstGeom>
        <a:solidFill>
          <a:schemeClr val="lt1">
            <a:alpha val="90000"/>
            <a:hueOff val="0"/>
            <a:satOff val="0"/>
            <a:lumOff val="0"/>
            <a:alphaOff val="0"/>
          </a:schemeClr>
        </a:solidFill>
        <a:ln w="15875" cap="flat" cmpd="sng" algn="ctr">
          <a:solidFill>
            <a:schemeClr val="accent2">
              <a:hueOff val="14180"/>
              <a:satOff val="1630"/>
              <a:lumOff val="-1299"/>
              <a:alphaOff val="0"/>
            </a:schemeClr>
          </a:solidFill>
          <a:prstDash val="solid"/>
        </a:ln>
        <a:effectLst/>
      </dsp:spPr>
      <dsp:style>
        <a:lnRef idx="2">
          <a:scrgbClr r="0" g="0" b="0"/>
        </a:lnRef>
        <a:fillRef idx="1">
          <a:scrgbClr r="0" g="0" b="0"/>
        </a:fillRef>
        <a:effectRef idx="0">
          <a:scrgbClr r="0" g="0" b="0"/>
        </a:effectRef>
        <a:fontRef idx="minor"/>
      </dsp:style>
    </dsp:sp>
    <dsp:sp modelId="{5326E40F-E829-4706-979D-437499F07F1F}">
      <dsp:nvSpPr>
        <dsp:cNvPr id="0" name=""/>
        <dsp:cNvSpPr/>
      </dsp:nvSpPr>
      <dsp:spPr>
        <a:xfrm>
          <a:off x="452755" y="730780"/>
          <a:ext cx="6338570" cy="354240"/>
        </a:xfrm>
        <a:prstGeom prst="roundRect">
          <a:avLst/>
        </a:prstGeom>
        <a:solidFill>
          <a:schemeClr val="accent2">
            <a:hueOff val="14180"/>
            <a:satOff val="1630"/>
            <a:lumOff val="-12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Tax paid</a:t>
          </a:r>
        </a:p>
      </dsp:txBody>
      <dsp:txXfrm>
        <a:off x="470048" y="748073"/>
        <a:ext cx="6303984" cy="319654"/>
      </dsp:txXfrm>
    </dsp:sp>
    <dsp:sp modelId="{929124DD-FA14-48C3-BADC-C278D54CBBDC}">
      <dsp:nvSpPr>
        <dsp:cNvPr id="0" name=""/>
        <dsp:cNvSpPr/>
      </dsp:nvSpPr>
      <dsp:spPr>
        <a:xfrm>
          <a:off x="0" y="1452220"/>
          <a:ext cx="9055100" cy="302400"/>
        </a:xfrm>
        <a:prstGeom prst="rect">
          <a:avLst/>
        </a:prstGeom>
        <a:solidFill>
          <a:schemeClr val="lt1">
            <a:alpha val="90000"/>
            <a:hueOff val="0"/>
            <a:satOff val="0"/>
            <a:lumOff val="0"/>
            <a:alphaOff val="0"/>
          </a:schemeClr>
        </a:solidFill>
        <a:ln w="15875"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dsp:style>
    </dsp:sp>
    <dsp:sp modelId="{1E3A7649-9505-4567-B1BC-AA4CBE2F1F32}">
      <dsp:nvSpPr>
        <dsp:cNvPr id="0" name=""/>
        <dsp:cNvSpPr/>
      </dsp:nvSpPr>
      <dsp:spPr>
        <a:xfrm>
          <a:off x="452755" y="1275100"/>
          <a:ext cx="6338570" cy="354240"/>
        </a:xfrm>
        <a:prstGeom prst="roundRect">
          <a:avLst/>
        </a:prstGeom>
        <a:solidFill>
          <a:schemeClr val="accent2">
            <a:hueOff val="28360"/>
            <a:satOff val="3260"/>
            <a:lumOff val="-25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Untaxed income</a:t>
          </a:r>
        </a:p>
      </dsp:txBody>
      <dsp:txXfrm>
        <a:off x="470048" y="1292393"/>
        <a:ext cx="6303984" cy="319654"/>
      </dsp:txXfrm>
    </dsp:sp>
    <dsp:sp modelId="{F546C80D-CAEE-4F29-AFE8-7938561510A2}">
      <dsp:nvSpPr>
        <dsp:cNvPr id="0" name=""/>
        <dsp:cNvSpPr/>
      </dsp:nvSpPr>
      <dsp:spPr>
        <a:xfrm>
          <a:off x="0" y="1996540"/>
          <a:ext cx="9055100" cy="302400"/>
        </a:xfrm>
        <a:prstGeom prst="rect">
          <a:avLst/>
        </a:prstGeom>
        <a:solidFill>
          <a:schemeClr val="lt1">
            <a:alpha val="90000"/>
            <a:hueOff val="0"/>
            <a:satOff val="0"/>
            <a:lumOff val="0"/>
            <a:alphaOff val="0"/>
          </a:schemeClr>
        </a:solidFill>
        <a:ln w="15875" cap="flat" cmpd="sng" algn="ctr">
          <a:solidFill>
            <a:schemeClr val="accent2">
              <a:hueOff val="42540"/>
              <a:satOff val="4890"/>
              <a:lumOff val="-3897"/>
              <a:alphaOff val="0"/>
            </a:schemeClr>
          </a:solidFill>
          <a:prstDash val="solid"/>
        </a:ln>
        <a:effectLst/>
      </dsp:spPr>
      <dsp:style>
        <a:lnRef idx="2">
          <a:scrgbClr r="0" g="0" b="0"/>
        </a:lnRef>
        <a:fillRef idx="1">
          <a:scrgbClr r="0" g="0" b="0"/>
        </a:fillRef>
        <a:effectRef idx="0">
          <a:scrgbClr r="0" g="0" b="0"/>
        </a:effectRef>
        <a:fontRef idx="minor"/>
      </dsp:style>
    </dsp:sp>
    <dsp:sp modelId="{7657E69D-D5FB-48BD-A400-928C49001C5B}">
      <dsp:nvSpPr>
        <dsp:cNvPr id="0" name=""/>
        <dsp:cNvSpPr/>
      </dsp:nvSpPr>
      <dsp:spPr>
        <a:xfrm>
          <a:off x="452755" y="1819420"/>
          <a:ext cx="6338570" cy="354240"/>
        </a:xfrm>
        <a:prstGeom prst="roundRect">
          <a:avLst/>
        </a:prstGeom>
        <a:solidFill>
          <a:schemeClr val="accent2">
            <a:hueOff val="42540"/>
            <a:satOff val="4890"/>
            <a:lumOff val="-38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Education credits</a:t>
          </a:r>
          <a:endParaRPr lang="en-US" sz="1200" kern="1200" dirty="0"/>
        </a:p>
      </dsp:txBody>
      <dsp:txXfrm>
        <a:off x="470048" y="1836713"/>
        <a:ext cx="6303984" cy="319654"/>
      </dsp:txXfrm>
    </dsp:sp>
    <dsp:sp modelId="{2286DE19-5DD1-441C-B19A-8F1E091C3945}">
      <dsp:nvSpPr>
        <dsp:cNvPr id="0" name=""/>
        <dsp:cNvSpPr/>
      </dsp:nvSpPr>
      <dsp:spPr>
        <a:xfrm>
          <a:off x="0" y="2540859"/>
          <a:ext cx="9055100" cy="302400"/>
        </a:xfrm>
        <a:prstGeom prst="rect">
          <a:avLst/>
        </a:prstGeom>
        <a:solidFill>
          <a:schemeClr val="lt1">
            <a:alpha val="90000"/>
            <a:hueOff val="0"/>
            <a:satOff val="0"/>
            <a:lumOff val="0"/>
            <a:alphaOff val="0"/>
          </a:schemeClr>
        </a:solidFill>
        <a:ln w="1587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sp>
    <dsp:sp modelId="{EE06DFA0-5011-4BC5-A620-3BCC80A746D2}">
      <dsp:nvSpPr>
        <dsp:cNvPr id="0" name=""/>
        <dsp:cNvSpPr/>
      </dsp:nvSpPr>
      <dsp:spPr>
        <a:xfrm>
          <a:off x="452755" y="2363739"/>
          <a:ext cx="6338570" cy="354240"/>
        </a:xfrm>
        <a:prstGeom prst="round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Child support paid</a:t>
          </a:r>
          <a:endParaRPr lang="en-US" sz="1200" kern="1200" dirty="0"/>
        </a:p>
      </dsp:txBody>
      <dsp:txXfrm>
        <a:off x="470048" y="2381032"/>
        <a:ext cx="6303984" cy="319654"/>
      </dsp:txXfrm>
    </dsp:sp>
    <dsp:sp modelId="{5413DAF6-C471-4A73-AE6F-35421649E795}">
      <dsp:nvSpPr>
        <dsp:cNvPr id="0" name=""/>
        <dsp:cNvSpPr/>
      </dsp:nvSpPr>
      <dsp:spPr>
        <a:xfrm>
          <a:off x="0" y="3085179"/>
          <a:ext cx="9055100" cy="302400"/>
        </a:xfrm>
        <a:prstGeom prst="rect">
          <a:avLst/>
        </a:prstGeom>
        <a:solidFill>
          <a:schemeClr val="lt1">
            <a:alpha val="90000"/>
            <a:hueOff val="0"/>
            <a:satOff val="0"/>
            <a:lumOff val="0"/>
            <a:alphaOff val="0"/>
          </a:schemeClr>
        </a:solidFill>
        <a:ln w="15875" cap="flat" cmpd="sng" algn="ctr">
          <a:solidFill>
            <a:schemeClr val="accent2">
              <a:hueOff val="70900"/>
              <a:satOff val="8149"/>
              <a:lumOff val="-6496"/>
              <a:alphaOff val="0"/>
            </a:schemeClr>
          </a:solidFill>
          <a:prstDash val="solid"/>
        </a:ln>
        <a:effectLst/>
      </dsp:spPr>
      <dsp:style>
        <a:lnRef idx="2">
          <a:scrgbClr r="0" g="0" b="0"/>
        </a:lnRef>
        <a:fillRef idx="1">
          <a:scrgbClr r="0" g="0" b="0"/>
        </a:fillRef>
        <a:effectRef idx="0">
          <a:scrgbClr r="0" g="0" b="0"/>
        </a:effectRef>
        <a:fontRef idx="minor"/>
      </dsp:style>
    </dsp:sp>
    <dsp:sp modelId="{558A79C5-2D2F-469B-91A8-DB73791F632F}">
      <dsp:nvSpPr>
        <dsp:cNvPr id="0" name=""/>
        <dsp:cNvSpPr/>
      </dsp:nvSpPr>
      <dsp:spPr>
        <a:xfrm>
          <a:off x="452755" y="2908059"/>
          <a:ext cx="6338570" cy="354240"/>
        </a:xfrm>
        <a:prstGeom prst="roundRect">
          <a:avLst/>
        </a:prstGeom>
        <a:solidFill>
          <a:schemeClr val="accent2">
            <a:hueOff val="70900"/>
            <a:satOff val="8149"/>
            <a:lumOff val="-64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Taxable earnings from need-based employment programs</a:t>
          </a:r>
          <a:endParaRPr lang="en-US" sz="1200" kern="1200" dirty="0"/>
        </a:p>
      </dsp:txBody>
      <dsp:txXfrm>
        <a:off x="470048" y="2925352"/>
        <a:ext cx="6303984" cy="319654"/>
      </dsp:txXfrm>
    </dsp:sp>
    <dsp:sp modelId="{5AD1698B-8BAF-4A48-B207-0BB8A117AF5C}">
      <dsp:nvSpPr>
        <dsp:cNvPr id="0" name=""/>
        <dsp:cNvSpPr/>
      </dsp:nvSpPr>
      <dsp:spPr>
        <a:xfrm>
          <a:off x="0" y="3629500"/>
          <a:ext cx="9055100" cy="302400"/>
        </a:xfrm>
        <a:prstGeom prst="rect">
          <a:avLst/>
        </a:prstGeom>
        <a:solidFill>
          <a:schemeClr val="lt1">
            <a:alpha val="90000"/>
            <a:hueOff val="0"/>
            <a:satOff val="0"/>
            <a:lumOff val="0"/>
            <a:alphaOff val="0"/>
          </a:schemeClr>
        </a:solidFill>
        <a:ln w="15875" cap="flat" cmpd="sng" algn="ctr">
          <a:solidFill>
            <a:schemeClr val="accent2">
              <a:hueOff val="85080"/>
              <a:satOff val="9779"/>
              <a:lumOff val="-7795"/>
              <a:alphaOff val="0"/>
            </a:schemeClr>
          </a:solidFill>
          <a:prstDash val="solid"/>
        </a:ln>
        <a:effectLst/>
      </dsp:spPr>
      <dsp:style>
        <a:lnRef idx="2">
          <a:scrgbClr r="0" g="0" b="0"/>
        </a:lnRef>
        <a:fillRef idx="1">
          <a:scrgbClr r="0" g="0" b="0"/>
        </a:fillRef>
        <a:effectRef idx="0">
          <a:scrgbClr r="0" g="0" b="0"/>
        </a:effectRef>
        <a:fontRef idx="minor"/>
      </dsp:style>
    </dsp:sp>
    <dsp:sp modelId="{89843A2C-1904-479F-9768-09FDAFC89470}">
      <dsp:nvSpPr>
        <dsp:cNvPr id="0" name=""/>
        <dsp:cNvSpPr/>
      </dsp:nvSpPr>
      <dsp:spPr>
        <a:xfrm>
          <a:off x="452755" y="3452380"/>
          <a:ext cx="6338570" cy="354240"/>
        </a:xfrm>
        <a:prstGeom prst="roundRect">
          <a:avLst/>
        </a:prstGeom>
        <a:solidFill>
          <a:schemeClr val="accent2">
            <a:hueOff val="85080"/>
            <a:satOff val="9779"/>
            <a:lumOff val="-77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Taxable grant and scholarship aid</a:t>
          </a:r>
          <a:endParaRPr lang="en-US" sz="1200" kern="1200" dirty="0"/>
        </a:p>
      </dsp:txBody>
      <dsp:txXfrm>
        <a:off x="470048" y="3469673"/>
        <a:ext cx="6303984" cy="319654"/>
      </dsp:txXfrm>
    </dsp:sp>
    <dsp:sp modelId="{6169C427-2BA1-46A6-9967-B44DBC5B718F}">
      <dsp:nvSpPr>
        <dsp:cNvPr id="0" name=""/>
        <dsp:cNvSpPr/>
      </dsp:nvSpPr>
      <dsp:spPr>
        <a:xfrm>
          <a:off x="0" y="4173820"/>
          <a:ext cx="9055100" cy="302400"/>
        </a:xfrm>
        <a:prstGeom prst="rect">
          <a:avLst/>
        </a:prstGeom>
        <a:solidFill>
          <a:schemeClr val="lt1">
            <a:alpha val="90000"/>
            <a:hueOff val="0"/>
            <a:satOff val="0"/>
            <a:lumOff val="0"/>
            <a:alphaOff val="0"/>
          </a:schemeClr>
        </a:solidFill>
        <a:ln w="15875" cap="flat" cmpd="sng" algn="ctr">
          <a:solidFill>
            <a:schemeClr val="accent2">
              <a:hueOff val="99260"/>
              <a:satOff val="11409"/>
              <a:lumOff val="-9094"/>
              <a:alphaOff val="0"/>
            </a:schemeClr>
          </a:solidFill>
          <a:prstDash val="solid"/>
        </a:ln>
        <a:effectLst/>
      </dsp:spPr>
      <dsp:style>
        <a:lnRef idx="2">
          <a:scrgbClr r="0" g="0" b="0"/>
        </a:lnRef>
        <a:fillRef idx="1">
          <a:scrgbClr r="0" g="0" b="0"/>
        </a:fillRef>
        <a:effectRef idx="0">
          <a:scrgbClr r="0" g="0" b="0"/>
        </a:effectRef>
        <a:fontRef idx="minor"/>
      </dsp:style>
    </dsp:sp>
    <dsp:sp modelId="{302B4192-ABB8-4950-A358-7C608895FCB3}">
      <dsp:nvSpPr>
        <dsp:cNvPr id="0" name=""/>
        <dsp:cNvSpPr/>
      </dsp:nvSpPr>
      <dsp:spPr>
        <a:xfrm>
          <a:off x="452755" y="3996700"/>
          <a:ext cx="6338570" cy="354240"/>
        </a:xfrm>
        <a:prstGeom prst="roundRect">
          <a:avLst/>
        </a:prstGeom>
        <a:solidFill>
          <a:schemeClr val="accent2">
            <a:hueOff val="99260"/>
            <a:satOff val="11409"/>
            <a:lumOff val="-90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Combat pay or special combat pay</a:t>
          </a:r>
          <a:endParaRPr lang="en-US" sz="1200" kern="1200" dirty="0"/>
        </a:p>
      </dsp:txBody>
      <dsp:txXfrm>
        <a:off x="470048" y="4013993"/>
        <a:ext cx="6303984" cy="319654"/>
      </dsp:txXfrm>
    </dsp:sp>
    <dsp:sp modelId="{D3E8F367-5170-4B3E-9441-852173CE9BEB}">
      <dsp:nvSpPr>
        <dsp:cNvPr id="0" name=""/>
        <dsp:cNvSpPr/>
      </dsp:nvSpPr>
      <dsp:spPr>
        <a:xfrm>
          <a:off x="0" y="4718140"/>
          <a:ext cx="9055100" cy="302400"/>
        </a:xfrm>
        <a:prstGeom prst="rect">
          <a:avLst/>
        </a:prstGeom>
        <a:solidFill>
          <a:schemeClr val="lt1">
            <a:alpha val="90000"/>
            <a:hueOff val="0"/>
            <a:satOff val="0"/>
            <a:lumOff val="0"/>
            <a:alphaOff val="0"/>
          </a:schemeClr>
        </a:solidFill>
        <a:ln w="15875" cap="flat" cmpd="sng" algn="ctr">
          <a:solidFill>
            <a:schemeClr val="accent2">
              <a:hueOff val="113440"/>
              <a:satOff val="13039"/>
              <a:lumOff val="-10393"/>
              <a:alphaOff val="0"/>
            </a:schemeClr>
          </a:solidFill>
          <a:prstDash val="solid"/>
        </a:ln>
        <a:effectLst/>
      </dsp:spPr>
      <dsp:style>
        <a:lnRef idx="2">
          <a:scrgbClr r="0" g="0" b="0"/>
        </a:lnRef>
        <a:fillRef idx="1">
          <a:scrgbClr r="0" g="0" b="0"/>
        </a:fillRef>
        <a:effectRef idx="0">
          <a:scrgbClr r="0" g="0" b="0"/>
        </a:effectRef>
        <a:fontRef idx="minor"/>
      </dsp:style>
    </dsp:sp>
    <dsp:sp modelId="{2A4BB81B-CE91-477E-9063-819536702376}">
      <dsp:nvSpPr>
        <dsp:cNvPr id="0" name=""/>
        <dsp:cNvSpPr/>
      </dsp:nvSpPr>
      <dsp:spPr>
        <a:xfrm>
          <a:off x="452755" y="4541020"/>
          <a:ext cx="6338570" cy="354240"/>
        </a:xfrm>
        <a:prstGeom prst="roundRect">
          <a:avLst/>
        </a:prstGeom>
        <a:solidFill>
          <a:schemeClr val="accent2">
            <a:hueOff val="113440"/>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583" tIns="0" rIns="239583" bIns="0" numCol="1" spcCol="1270" anchor="ctr" anchorCtr="0">
          <a:noAutofit/>
        </a:bodyPr>
        <a:lstStyle/>
        <a:p>
          <a:pPr lvl="0" algn="l" defTabSz="533400" rtl="0">
            <a:lnSpc>
              <a:spcPct val="90000"/>
            </a:lnSpc>
            <a:spcBef>
              <a:spcPct val="0"/>
            </a:spcBef>
            <a:spcAft>
              <a:spcPct val="35000"/>
            </a:spcAft>
          </a:pPr>
          <a:r>
            <a:rPr lang="en-US" sz="1200" kern="1200" dirty="0" smtClean="0"/>
            <a:t>Earnings from a coop program</a:t>
          </a:r>
          <a:endParaRPr lang="en-US" sz="1200" kern="1200" dirty="0"/>
        </a:p>
      </dsp:txBody>
      <dsp:txXfrm>
        <a:off x="470048" y="4558313"/>
        <a:ext cx="6303984" cy="319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85AF1-9395-4D70-A675-2E2A83D7A8A8}">
      <dsp:nvSpPr>
        <dsp:cNvPr id="0" name=""/>
        <dsp:cNvSpPr/>
      </dsp:nvSpPr>
      <dsp:spPr>
        <a:xfrm>
          <a:off x="1366" y="1126132"/>
          <a:ext cx="1811734" cy="1811734"/>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Market value</a:t>
          </a:r>
          <a:endParaRPr lang="en-US" sz="3200" kern="1200" dirty="0"/>
        </a:p>
      </dsp:txBody>
      <dsp:txXfrm>
        <a:off x="266688" y="1391454"/>
        <a:ext cx="1281090" cy="1281090"/>
      </dsp:txXfrm>
    </dsp:sp>
    <dsp:sp modelId="{37FAFF9C-C7E8-4E6F-91DF-87EF07DB9FD5}">
      <dsp:nvSpPr>
        <dsp:cNvPr id="0" name=""/>
        <dsp:cNvSpPr/>
      </dsp:nvSpPr>
      <dsp:spPr>
        <a:xfrm>
          <a:off x="1960214" y="1506597"/>
          <a:ext cx="1050805" cy="1050805"/>
        </a:xfrm>
        <a:prstGeom prst="mathMinus">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99498" y="1908425"/>
        <a:ext cx="772237" cy="247149"/>
      </dsp:txXfrm>
    </dsp:sp>
    <dsp:sp modelId="{CBE80642-3CD8-433F-BDEC-30D817B2BFAE}">
      <dsp:nvSpPr>
        <dsp:cNvPr id="0" name=""/>
        <dsp:cNvSpPr/>
      </dsp:nvSpPr>
      <dsp:spPr>
        <a:xfrm>
          <a:off x="3158132" y="1126132"/>
          <a:ext cx="1811734" cy="1811734"/>
        </a:xfrm>
        <a:prstGeom prst="ellipse">
          <a:avLst/>
        </a:prstGeom>
        <a:solidFill>
          <a:schemeClr val="accent3">
            <a:hueOff val="214284"/>
            <a:satOff val="-24046"/>
            <a:lumOff val="41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Debt owed</a:t>
          </a:r>
          <a:endParaRPr lang="en-US" sz="3200" kern="1200" dirty="0"/>
        </a:p>
      </dsp:txBody>
      <dsp:txXfrm>
        <a:off x="3423454" y="1391454"/>
        <a:ext cx="1281090" cy="1281090"/>
      </dsp:txXfrm>
    </dsp:sp>
    <dsp:sp modelId="{3F35E1A9-8A9E-4288-A8E6-BE8D9A8D2613}">
      <dsp:nvSpPr>
        <dsp:cNvPr id="0" name=""/>
        <dsp:cNvSpPr/>
      </dsp:nvSpPr>
      <dsp:spPr>
        <a:xfrm>
          <a:off x="5116980" y="1506597"/>
          <a:ext cx="1050805" cy="1050805"/>
        </a:xfrm>
        <a:prstGeom prst="mathEqual">
          <a:avLst/>
        </a:prstGeom>
        <a:solidFill>
          <a:schemeClr val="accent3">
            <a:hueOff val="428568"/>
            <a:satOff val="-48092"/>
            <a:lumOff val="823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256264" y="1723063"/>
        <a:ext cx="772237" cy="617873"/>
      </dsp:txXfrm>
    </dsp:sp>
    <dsp:sp modelId="{FB8B8743-D449-4840-81D5-582EC20D6584}">
      <dsp:nvSpPr>
        <dsp:cNvPr id="0" name=""/>
        <dsp:cNvSpPr/>
      </dsp:nvSpPr>
      <dsp:spPr>
        <a:xfrm>
          <a:off x="6314898" y="1126132"/>
          <a:ext cx="1811734" cy="1811734"/>
        </a:xfrm>
        <a:prstGeom prst="ellipse">
          <a:avLst/>
        </a:prstGeom>
        <a:solidFill>
          <a:schemeClr val="accent3">
            <a:hueOff val="428568"/>
            <a:satOff val="-48092"/>
            <a:lumOff val="82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Net value</a:t>
          </a:r>
          <a:endParaRPr lang="en-US" sz="3200" kern="1200" dirty="0"/>
        </a:p>
      </dsp:txBody>
      <dsp:txXfrm>
        <a:off x="6580220" y="1391454"/>
        <a:ext cx="1281090" cy="12810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smtClean="0"/>
              <a:t>South Dakota Financial Aid Night</a:t>
            </a: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r>
              <a:rPr lang="en-US" dirty="0" smtClean="0"/>
              <a:t>Fall 2017</a:t>
            </a:r>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a:t>Mapping Your Future®</a:t>
            </a:r>
          </a:p>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DEEA55C-0878-485B-9512-FBB9B33EA453}" type="slidenum">
              <a:rPr lang="en-US" smtClean="0"/>
              <a:t>‹#›</a:t>
            </a:fld>
            <a:endParaRPr lang="en-US" dirty="0"/>
          </a:p>
        </p:txBody>
      </p:sp>
    </p:spTree>
    <p:extLst>
      <p:ext uri="{BB962C8B-B14F-4D97-AF65-F5344CB8AC3E}">
        <p14:creationId xmlns:p14="http://schemas.microsoft.com/office/powerpoint/2010/main" val="1740835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B17BE2-8061-46E4-97F9-18D95016D8DA}" type="datetimeFigureOut">
              <a:rPr lang="en-US" smtClean="0"/>
              <a:t>10/30/2017</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9E24414-7107-4A40-B568-CF534397E516}" type="slidenum">
              <a:rPr lang="en-US" smtClean="0"/>
              <a:t>‹#›</a:t>
            </a:fld>
            <a:endParaRPr lang="en-US" dirty="0"/>
          </a:p>
        </p:txBody>
      </p:sp>
    </p:spTree>
    <p:extLst>
      <p:ext uri="{BB962C8B-B14F-4D97-AF65-F5344CB8AC3E}">
        <p14:creationId xmlns:p14="http://schemas.microsoft.com/office/powerpoint/2010/main" val="148602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udentaid.ed.gov/fafsa/filling-out/dependency#dependent-or-independ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fap.ed.gov/dpcletters/GEN1325.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Public schools</a:t>
            </a:r>
          </a:p>
          <a:p>
            <a:pPr>
              <a:defRPr/>
            </a:pPr>
            <a:r>
              <a:rPr lang="en-US" dirty="0"/>
              <a:t>•Schools which use public funds as a major source of support </a:t>
            </a:r>
          </a:p>
          <a:p>
            <a:pPr>
              <a:defRPr/>
            </a:pPr>
            <a:r>
              <a:rPr lang="en-US" dirty="0"/>
              <a:t>•4-year public schools </a:t>
            </a:r>
          </a:p>
          <a:p>
            <a:pPr>
              <a:defRPr/>
            </a:pPr>
            <a:r>
              <a:rPr lang="en-US" dirty="0"/>
              <a:t>◦Offer bachelor’s degree programs </a:t>
            </a:r>
          </a:p>
          <a:p>
            <a:pPr>
              <a:defRPr/>
            </a:pPr>
            <a:r>
              <a:rPr lang="en-US" dirty="0"/>
              <a:t>◦May offer master’s, doctoral, and professional degrees </a:t>
            </a:r>
          </a:p>
          <a:p>
            <a:pPr>
              <a:defRPr/>
            </a:pPr>
            <a:r>
              <a:rPr lang="en-US" dirty="0"/>
              <a:t>•2-year public schools</a:t>
            </a:r>
          </a:p>
          <a:p>
            <a:pPr>
              <a:defRPr/>
            </a:pPr>
            <a:r>
              <a:rPr lang="en-US" dirty="0"/>
              <a:t>◦Offer associate’s degree programs </a:t>
            </a:r>
          </a:p>
          <a:p>
            <a:pPr>
              <a:defRPr/>
            </a:pPr>
            <a:r>
              <a:rPr lang="en-US" dirty="0"/>
              <a:t>◦May offer certificate programs or contract training </a:t>
            </a:r>
          </a:p>
          <a:p>
            <a:pPr>
              <a:defRPr/>
            </a:pPr>
            <a:r>
              <a:rPr lang="en-US" dirty="0"/>
              <a:t>◦Most are community colleges</a:t>
            </a:r>
          </a:p>
          <a:p>
            <a:pPr>
              <a:defRPr/>
            </a:pPr>
            <a:endParaRPr lang="en-US" dirty="0"/>
          </a:p>
          <a:p>
            <a:pPr>
              <a:defRPr/>
            </a:pPr>
            <a:r>
              <a:rPr lang="en-US" dirty="0"/>
              <a:t>Independent/private schools</a:t>
            </a:r>
          </a:p>
          <a:p>
            <a:pPr>
              <a:defRPr/>
            </a:pPr>
            <a:r>
              <a:rPr lang="en-US" dirty="0"/>
              <a:t>•Mainly supported by private funds </a:t>
            </a:r>
          </a:p>
          <a:p>
            <a:pPr>
              <a:defRPr/>
            </a:pPr>
            <a:r>
              <a:rPr lang="en-US" dirty="0"/>
              <a:t>•4-year private schools </a:t>
            </a:r>
          </a:p>
          <a:p>
            <a:pPr>
              <a:defRPr/>
            </a:pPr>
            <a:r>
              <a:rPr lang="en-US" dirty="0"/>
              <a:t>◦Offer bachelor’s degree programs </a:t>
            </a:r>
          </a:p>
          <a:p>
            <a:pPr>
              <a:defRPr/>
            </a:pPr>
            <a:r>
              <a:rPr lang="en-US" dirty="0"/>
              <a:t>◦May offer master’s, doctoral, and professional degrees </a:t>
            </a:r>
          </a:p>
          <a:p>
            <a:pPr>
              <a:defRPr/>
            </a:pPr>
            <a:r>
              <a:rPr lang="en-US" dirty="0"/>
              <a:t>•2-year private schools</a:t>
            </a:r>
          </a:p>
          <a:p>
            <a:pPr>
              <a:defRPr/>
            </a:pPr>
            <a:r>
              <a:rPr lang="en-US" dirty="0"/>
              <a:t>◦Offer associate’s degree programs </a:t>
            </a:r>
          </a:p>
          <a:p>
            <a:pPr>
              <a:defRPr/>
            </a:pPr>
            <a:r>
              <a:rPr lang="en-US" dirty="0"/>
              <a:t>◦May offer certificate programs or contract training </a:t>
            </a:r>
          </a:p>
          <a:p>
            <a:pPr>
              <a:defRPr/>
            </a:pPr>
            <a:r>
              <a:rPr lang="en-US" dirty="0"/>
              <a:t>◦Most are junior colleges</a:t>
            </a:r>
          </a:p>
          <a:p>
            <a:pPr>
              <a:defRPr/>
            </a:pPr>
            <a:endParaRPr lang="en-US" dirty="0"/>
          </a:p>
          <a:p>
            <a:pPr>
              <a:defRPr/>
            </a:pPr>
            <a:r>
              <a:rPr lang="en-US" dirty="0"/>
              <a:t>Professional and technical schools</a:t>
            </a:r>
          </a:p>
          <a:p>
            <a:pPr>
              <a:defRPr/>
            </a:pPr>
            <a:r>
              <a:rPr lang="en-US" dirty="0"/>
              <a:t>Degree and non-degree-granting institutions that prepare students for direct entry into the workforce in a specific occupational field </a:t>
            </a:r>
          </a:p>
          <a:p>
            <a:pPr>
              <a:defRPr/>
            </a:pPr>
            <a:endParaRPr lang="en-US" dirty="0"/>
          </a:p>
          <a:p>
            <a:pPr>
              <a:defRPr/>
            </a:pPr>
            <a:r>
              <a:rPr lang="en-US" dirty="0"/>
              <a:t>Theological schools</a:t>
            </a:r>
          </a:p>
          <a:p>
            <a:pPr>
              <a:defRPr/>
            </a:pPr>
            <a:r>
              <a:rPr lang="en-US" dirty="0"/>
              <a:t>Private schools that incorporate religion or focus on religious occupations and are supported by a church body or congregation </a:t>
            </a:r>
          </a:p>
          <a:p>
            <a:pPr>
              <a:defRPr/>
            </a:pPr>
            <a:endParaRPr lang="en-US" dirty="0"/>
          </a:p>
          <a:p>
            <a:pPr>
              <a:defRPr/>
            </a:pPr>
            <a:r>
              <a:rPr lang="en-US" dirty="0"/>
              <a:t>Proprietary/private career schools</a:t>
            </a:r>
          </a:p>
          <a:p>
            <a:pPr>
              <a:defRPr/>
            </a:pPr>
            <a:r>
              <a:rPr lang="en-US" dirty="0"/>
              <a:t>•Privately owned and controlled schools or out-of-state institutions offering courses and programs in your state</a:t>
            </a:r>
          </a:p>
          <a:p>
            <a:pPr>
              <a:defRPr/>
            </a:pPr>
            <a:r>
              <a:rPr lang="en-US" dirty="0"/>
              <a:t>•Many offer degrees or less than degree level programs, and prepare students for direct entry into an occupation or profession</a:t>
            </a:r>
          </a:p>
        </p:txBody>
      </p:sp>
      <p:sp>
        <p:nvSpPr>
          <p:cNvPr id="4" name="Slide Number Placeholder 3"/>
          <p:cNvSpPr>
            <a:spLocks noGrp="1"/>
          </p:cNvSpPr>
          <p:nvPr>
            <p:ph type="sldNum" sz="quarter" idx="5"/>
          </p:nvPr>
        </p:nvSpPr>
        <p:spPr/>
        <p:txBody>
          <a:bodyPr/>
          <a:lstStyle/>
          <a:p>
            <a:pPr>
              <a:defRPr/>
            </a:pPr>
            <a:fld id="{7067197A-9640-453E-9C91-A0B79EB63F7E}" type="slidenum">
              <a:rPr lang="en-US" smtClean="0"/>
              <a:pPr>
                <a:defRPr/>
              </a:pPr>
              <a:t>8</a:t>
            </a:fld>
            <a:endParaRPr lang="en-US" dirty="0"/>
          </a:p>
        </p:txBody>
      </p:sp>
    </p:spTree>
    <p:extLst>
      <p:ext uri="{BB962C8B-B14F-4D97-AF65-F5344CB8AC3E}">
        <p14:creationId xmlns:p14="http://schemas.microsoft.com/office/powerpoint/2010/main" val="253155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23863" y="704850"/>
            <a:ext cx="6254750" cy="3519488"/>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Students must enter their information in this section</a:t>
            </a:r>
            <a:r>
              <a:rPr lang="en-US" baseline="0" dirty="0" smtClean="0"/>
              <a:t>. </a:t>
            </a:r>
            <a:r>
              <a:rPr lang="en-US" dirty="0" smtClean="0"/>
              <a:t>Keep an eye on the banner on</a:t>
            </a:r>
            <a:r>
              <a:rPr lang="en-US" baseline="0" dirty="0" smtClean="0"/>
              <a:t> the left of the screen so the parent information is not </a:t>
            </a:r>
            <a:r>
              <a:rPr lang="en-US" dirty="0" smtClean="0"/>
              <a:t>inadvertently entered. </a:t>
            </a:r>
          </a:p>
          <a:p>
            <a:endParaRPr lang="en-US" dirty="0" smtClean="0"/>
          </a:p>
          <a:p>
            <a:r>
              <a:rPr lang="en-US" dirty="0" smtClean="0"/>
              <a:t>The Student demographic section includes:</a:t>
            </a:r>
          </a:p>
          <a:p>
            <a:pPr marL="176665" indent="-176665">
              <a:buFont typeface="Arial" pitchFamily="34" charset="0"/>
              <a:buChar char="•"/>
            </a:pPr>
            <a:r>
              <a:rPr lang="en-US" dirty="0" smtClean="0"/>
              <a:t>Student information as shown above</a:t>
            </a:r>
          </a:p>
          <a:p>
            <a:pPr marL="176665" indent="-176665">
              <a:buFont typeface="Arial" pitchFamily="34" charset="0"/>
              <a:buChar char="•"/>
            </a:pPr>
            <a:r>
              <a:rPr lang="en-US" dirty="0" smtClean="0"/>
              <a:t>Enrollment plans and</a:t>
            </a:r>
          </a:p>
          <a:p>
            <a:pPr marL="176665" indent="-176665">
              <a:buFont typeface="Arial" pitchFamily="34" charset="0"/>
              <a:buChar char="•"/>
            </a:pPr>
            <a:r>
              <a:rPr lang="en-US" dirty="0" smtClean="0"/>
              <a:t>High School information</a:t>
            </a:r>
          </a:p>
          <a:p>
            <a:r>
              <a:rPr lang="en-US" baseline="0" dirty="0" smtClean="0"/>
              <a:t/>
            </a:r>
            <a:br>
              <a:rPr lang="en-US" baseline="0" dirty="0" smtClean="0"/>
            </a:br>
            <a:r>
              <a:rPr lang="en-US" baseline="0" dirty="0" smtClean="0"/>
              <a:t>Some information will be prefilled if the student logged in with his FSA ID.</a:t>
            </a:r>
            <a:r>
              <a:rPr lang="en-US" dirty="0" smtClean="0"/>
              <a:t> </a:t>
            </a:r>
          </a:p>
          <a:p>
            <a:endParaRPr lang="en-US" dirty="0" smtClean="0"/>
          </a:p>
          <a:p>
            <a:r>
              <a:rPr lang="en-US" dirty="0" smtClean="0"/>
              <a:t>A common question</a:t>
            </a:r>
            <a:r>
              <a:rPr lang="en-US" baseline="0" dirty="0" smtClean="0"/>
              <a:t> is why the FAFSA asks about state residency. </a:t>
            </a:r>
            <a:r>
              <a:rPr lang="en-US" dirty="0" smtClean="0"/>
              <a:t>This question</a:t>
            </a:r>
            <a:r>
              <a:rPr lang="en-US" baseline="0" dirty="0" smtClean="0"/>
              <a:t> is used </a:t>
            </a:r>
            <a:r>
              <a:rPr lang="en-US" dirty="0" smtClean="0"/>
              <a:t>to gather information for state and institutional scholarship programs.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1EBDB58F-88FB-4CB7-85EA-9AB61295CCFF}" type="slidenum">
              <a:rPr lang="en-US" smtClean="0">
                <a:latin typeface="Arial" charset="0"/>
              </a:rPr>
              <a:pPr/>
              <a:t>23</a:t>
            </a:fld>
            <a:endParaRPr lang="en-US" dirty="0" smtClean="0">
              <a:latin typeface="Arial" charset="0"/>
            </a:endParaRPr>
          </a:p>
        </p:txBody>
      </p:sp>
    </p:spTree>
    <p:extLst>
      <p:ext uri="{BB962C8B-B14F-4D97-AF65-F5344CB8AC3E}">
        <p14:creationId xmlns:p14="http://schemas.microsoft.com/office/powerpoint/2010/main" val="375336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23863" y="704850"/>
            <a:ext cx="6254750" cy="3519488"/>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defTabSz="942210">
              <a:defRPr/>
            </a:pPr>
            <a:r>
              <a:rPr lang="en-US" dirty="0" smtClean="0"/>
              <a:t>The dependency</a:t>
            </a:r>
            <a:r>
              <a:rPr lang="en-US" baseline="0" dirty="0" smtClean="0"/>
              <a:t> </a:t>
            </a:r>
            <a:r>
              <a:rPr lang="en-US" dirty="0" smtClean="0"/>
              <a:t>questions listed on this slide are key to the FAFSA process,</a:t>
            </a:r>
            <a:r>
              <a:rPr lang="en-US" baseline="0" dirty="0" smtClean="0"/>
              <a:t> as the answers help </a:t>
            </a:r>
            <a:r>
              <a:rPr lang="en-US" dirty="0" smtClean="0"/>
              <a:t>determine whether the student is considered a dependent or an independent student. </a:t>
            </a:r>
          </a:p>
          <a:p>
            <a:r>
              <a:rPr lang="en-US" dirty="0" smtClean="0"/>
              <a:t>Examples</a:t>
            </a:r>
            <a:r>
              <a:rPr lang="en-US" baseline="0" dirty="0" smtClean="0"/>
              <a:t> of the questions include:</a:t>
            </a:r>
          </a:p>
          <a:p>
            <a:pPr marL="235552" indent="-235552">
              <a:buAutoNum type="arabicPeriod"/>
            </a:pPr>
            <a:r>
              <a:rPr lang="en-US" baseline="0" dirty="0" smtClean="0"/>
              <a:t>Were you born before 1/1/1993? </a:t>
            </a:r>
          </a:p>
          <a:p>
            <a:pPr marL="235552" indent="-235552">
              <a:buAutoNum type="arabicPeriod"/>
            </a:pPr>
            <a:r>
              <a:rPr lang="en-US" baseline="0" dirty="0" smtClean="0"/>
              <a:t>Are you married?</a:t>
            </a:r>
          </a:p>
          <a:p>
            <a:pPr marL="235552" indent="-235552">
              <a:buAutoNum type="arabicPeriod"/>
            </a:pPr>
            <a:r>
              <a:rPr lang="en-US" baseline="0" dirty="0" smtClean="0"/>
              <a:t>Will you be working on a graduate or professional degree in the 2016-17 academic year?</a:t>
            </a:r>
          </a:p>
          <a:p>
            <a:pPr marL="235552" indent="-235552">
              <a:buAutoNum type="arabicPeriod"/>
            </a:pPr>
            <a:r>
              <a:rPr lang="en-US" baseline="0" dirty="0" smtClean="0"/>
              <a:t>Do you have a child (or other individual) for whom you provide more than half of their support?</a:t>
            </a:r>
          </a:p>
          <a:p>
            <a:pPr marL="235552" indent="-235552">
              <a:buAutoNum type="arabicPeriod"/>
            </a:pPr>
            <a:r>
              <a:rPr lang="en-US" baseline="0" dirty="0" smtClean="0"/>
              <a:t>Are you a veteran or are you currently serving in the US Armed Forces?</a:t>
            </a:r>
          </a:p>
          <a:p>
            <a:pPr marL="235552" indent="-235552">
              <a:buAutoNum type="arabicPeriod"/>
            </a:pPr>
            <a:r>
              <a:rPr lang="en-US" baseline="0" dirty="0" smtClean="0"/>
              <a:t>At any time since you were 13, were both your parents deceased, were you in foster care, or were you a dependent or ward of the court?</a:t>
            </a:r>
          </a:p>
          <a:p>
            <a:pPr marL="235552" indent="-235552">
              <a:buAutoNum type="arabicPeriod"/>
            </a:pPr>
            <a:r>
              <a:rPr lang="en-US" baseline="0" dirty="0" smtClean="0"/>
              <a:t>Are you or were you an emancipated minor?</a:t>
            </a:r>
          </a:p>
          <a:p>
            <a:pPr marL="235552" indent="-235552">
              <a:buAutoNum type="arabicPeriod"/>
            </a:pPr>
            <a:r>
              <a:rPr lang="en-US" baseline="0" dirty="0" smtClean="0"/>
              <a:t>Are you or were you in a legal guardianship?</a:t>
            </a:r>
          </a:p>
          <a:p>
            <a:pPr marL="235552" indent="-235552">
              <a:buAutoNum type="arabicPeriod"/>
            </a:pPr>
            <a:r>
              <a:rPr lang="en-US" baseline="0" dirty="0" smtClean="0"/>
              <a:t>On or after 7/1/15, were you homeless or were you self-supporting and at risk of being homeless?</a:t>
            </a:r>
          </a:p>
          <a:p>
            <a:pPr marL="235552" indent="-235552">
              <a:buAutoNum type="arabicPeriod"/>
            </a:pPr>
            <a:endParaRPr lang="en-US" dirty="0" smtClean="0"/>
          </a:p>
          <a:p>
            <a:r>
              <a:rPr lang="en-US" dirty="0" smtClean="0"/>
              <a:t>O</a:t>
            </a:r>
            <a:r>
              <a:rPr lang="en-US" baseline="0" dirty="0" smtClean="0"/>
              <a:t>n the next slide, we are going to go into more detail about the topic of unaccompanied homeless youth.</a:t>
            </a:r>
            <a:endParaRPr lang="en-US" dirty="0" smtClean="0"/>
          </a:p>
          <a:p>
            <a:endParaRPr lang="en-US" dirty="0" smtClean="0"/>
          </a:p>
          <a:p>
            <a:r>
              <a:rPr lang="en-US" i="1" dirty="0" smtClean="0"/>
              <a:t>Here are the 2014-15 questions that determine your dependency status:</a:t>
            </a:r>
          </a:p>
          <a:p>
            <a:r>
              <a:rPr lang="en-US" i="1" dirty="0" smtClean="0">
                <a:hlinkClick r:id="rId3"/>
              </a:rPr>
              <a:t>http://studentaid.ed.gov/fafsa/filling-out/dependency#dependent-or-independent</a:t>
            </a:r>
            <a:r>
              <a:rPr lang="en-US" i="1" dirty="0" smtClean="0"/>
              <a:t>  </a:t>
            </a:r>
          </a:p>
          <a:p>
            <a:pPr defTabSz="942210">
              <a:defRPr/>
            </a:pPr>
            <a:endParaRPr lang="en-US" dirty="0" smtClean="0"/>
          </a:p>
          <a:p>
            <a:endParaRPr lang="en-US" i="1" dirty="0"/>
          </a:p>
          <a:p>
            <a:endParaRPr lang="en-US" i="1" dirty="0" smtClean="0"/>
          </a:p>
          <a:p>
            <a:endParaRPr lang="en-US" i="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1F861FE3-4288-4665-B748-F12F58761A57}" type="slidenum">
              <a:rPr lang="en-US" smtClean="0">
                <a:latin typeface="Arial" charset="0"/>
              </a:rPr>
              <a:pPr/>
              <a:t>24</a:t>
            </a:fld>
            <a:endParaRPr lang="en-US" dirty="0" smtClean="0">
              <a:latin typeface="Arial" charset="0"/>
            </a:endParaRPr>
          </a:p>
        </p:txBody>
      </p:sp>
    </p:spTree>
    <p:extLst>
      <p:ext uri="{BB962C8B-B14F-4D97-AF65-F5344CB8AC3E}">
        <p14:creationId xmlns:p14="http://schemas.microsoft.com/office/powerpoint/2010/main" val="357856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10">
              <a:defRPr/>
            </a:pPr>
            <a:r>
              <a:rPr lang="en-US" dirty="0" smtClean="0">
                <a:solidFill>
                  <a:srgbClr val="080CBC"/>
                </a:solidFill>
              </a:rPr>
              <a:t>Bullet taken off slide: </a:t>
            </a:r>
            <a:r>
              <a:rPr lang="en-US" dirty="0" smtClean="0"/>
              <a:t>Use the table on an upcoming slide to determine whose information to provide on the FAFSA based on your parents' marital status.</a:t>
            </a:r>
          </a:p>
          <a:p>
            <a:endParaRPr lang="en-US" dirty="0" smtClean="0">
              <a:solidFill>
                <a:srgbClr val="080CBC"/>
              </a:solidFill>
            </a:endParaRPr>
          </a:p>
          <a:p>
            <a:r>
              <a:rPr lang="en-US" dirty="0" smtClean="0">
                <a:solidFill>
                  <a:srgbClr val="080CBC"/>
                </a:solidFill>
              </a:rPr>
              <a:t>The definition of parent for FAFSA</a:t>
            </a:r>
            <a:r>
              <a:rPr lang="en-US" baseline="0" dirty="0" smtClean="0">
                <a:solidFill>
                  <a:srgbClr val="080CBC"/>
                </a:solidFill>
              </a:rPr>
              <a:t> purposes can generate a lot of discussion and questions. The definition of parents changed a little for the 2014-15 FAFSA processing year, such as the:</a:t>
            </a:r>
          </a:p>
          <a:p>
            <a:pPr marL="176665" indent="-176665">
              <a:buFont typeface="Arial" panose="020B0604020202020204" pitchFamily="34" charset="0"/>
              <a:buChar char="•"/>
            </a:pPr>
            <a:r>
              <a:rPr lang="en-US" altLang="en-US" dirty="0" smtClean="0"/>
              <a:t>Definition of married</a:t>
            </a:r>
          </a:p>
          <a:p>
            <a:pPr marL="176665" indent="-176665">
              <a:buFont typeface="Arial" panose="020B0604020202020204" pitchFamily="34" charset="0"/>
              <a:buChar char="•"/>
            </a:pPr>
            <a:r>
              <a:rPr lang="en-US" altLang="en-US" dirty="0" smtClean="0"/>
              <a:t>Parental information changes</a:t>
            </a:r>
          </a:p>
          <a:p>
            <a:pPr marL="176665" indent="-176665">
              <a:buFont typeface="Arial" panose="020B0604020202020204" pitchFamily="34" charset="0"/>
              <a:buChar char="•"/>
            </a:pPr>
            <a:r>
              <a:rPr lang="en-US" altLang="en-US" dirty="0" smtClean="0"/>
              <a:t>Revised  responses for parent marital status</a:t>
            </a:r>
          </a:p>
          <a:p>
            <a:pPr marL="176665" indent="-176665">
              <a:buFont typeface="Arial" panose="020B0604020202020204" pitchFamily="34" charset="0"/>
              <a:buChar char="•"/>
            </a:pPr>
            <a:r>
              <a:rPr lang="en-US" altLang="en-US" dirty="0" smtClean="0"/>
              <a:t>Revised labels for many parent questions, i.e., Parent 1 and Parent 2</a:t>
            </a:r>
          </a:p>
          <a:p>
            <a:endParaRPr lang="en-US" dirty="0" smtClean="0">
              <a:solidFill>
                <a:srgbClr val="080CBC"/>
              </a:solidFill>
            </a:endParaRPr>
          </a:p>
          <a:p>
            <a:r>
              <a:rPr lang="en-US" dirty="0" smtClean="0">
                <a:solidFill>
                  <a:srgbClr val="080CBC"/>
                </a:solidFill>
              </a:rPr>
              <a:t>Your </a:t>
            </a:r>
            <a:r>
              <a:rPr lang="en-US" b="1" dirty="0" smtClean="0">
                <a:solidFill>
                  <a:srgbClr val="080CBC"/>
                </a:solidFill>
              </a:rPr>
              <a:t>biological </a:t>
            </a:r>
            <a:r>
              <a:rPr lang="en-US" dirty="0" smtClean="0">
                <a:solidFill>
                  <a:srgbClr val="080CBC"/>
                </a:solidFill>
              </a:rPr>
              <a:t>and/or</a:t>
            </a:r>
            <a:r>
              <a:rPr lang="en-US" b="1" dirty="0" smtClean="0">
                <a:solidFill>
                  <a:srgbClr val="080CBC"/>
                </a:solidFill>
              </a:rPr>
              <a:t> adoptive </a:t>
            </a:r>
            <a:r>
              <a:rPr lang="en-US" dirty="0" smtClean="0">
                <a:solidFill>
                  <a:srgbClr val="080CBC"/>
                </a:solidFill>
              </a:rPr>
              <a:t>parents are considered your legal parents. Grandparents, foster parents, legal guardians, older brothers or sisters, and aunts and uncles </a:t>
            </a:r>
            <a:r>
              <a:rPr lang="en-US" b="1" dirty="0" smtClean="0">
                <a:solidFill>
                  <a:srgbClr val="080CBC"/>
                </a:solidFill>
              </a:rPr>
              <a:t>are not </a:t>
            </a:r>
            <a:r>
              <a:rPr lang="en-US" dirty="0" smtClean="0">
                <a:solidFill>
                  <a:srgbClr val="080CBC"/>
                </a:solidFill>
              </a:rPr>
              <a:t>considered parents unless they have legally adopted you.</a:t>
            </a:r>
          </a:p>
          <a:p>
            <a:r>
              <a:rPr lang="en-US" dirty="0" smtClean="0">
                <a:solidFill>
                  <a:srgbClr val="080CBC"/>
                </a:solidFill>
              </a:rPr>
              <a:t>Use the table on the next page to determine whose information to provide on the FAFSA based on your parents' marital status.</a:t>
            </a:r>
          </a:p>
          <a:p>
            <a:r>
              <a:rPr lang="en-US" dirty="0" smtClean="0"/>
              <a:t>From Jennifer’s notes:</a:t>
            </a:r>
            <a:r>
              <a:rPr lang="en-US" baseline="0" dirty="0" smtClean="0"/>
              <a:t> </a:t>
            </a:r>
            <a:r>
              <a:rPr lang="en-US" dirty="0" smtClean="0"/>
              <a:t>See </a:t>
            </a:r>
            <a:r>
              <a:rPr lang="en-US" dirty="0" smtClean="0">
                <a:hlinkClick r:id="rId3"/>
              </a:rPr>
              <a:t>Dear Colleague Letter GEN-13-25</a:t>
            </a:r>
            <a:endParaRPr lang="en-US" dirty="0" smtClean="0"/>
          </a:p>
          <a:p>
            <a:endParaRPr lang="en-US" dirty="0" smtClean="0"/>
          </a:p>
          <a:p>
            <a:r>
              <a:rPr lang="en-US" dirty="0" smtClean="0"/>
              <a:t>Change due to Supreme Court’s decision in United States v. Windsor</a:t>
            </a:r>
          </a:p>
          <a:p>
            <a:endParaRPr lang="en-US" dirty="0" smtClean="0"/>
          </a:p>
          <a:p>
            <a:r>
              <a:rPr lang="en-US" dirty="0" smtClean="0"/>
              <a:t>For federal financial aid purposes, a student or a parent is considered married if he or she was legally married in any domestic or foreign jurisdiction that recognizes the relationship as a valid marriage, regardless of where the couple resides</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dirty="0"/>
          </a:p>
        </p:txBody>
      </p:sp>
    </p:spTree>
    <p:extLst>
      <p:ext uri="{BB962C8B-B14F-4D97-AF65-F5344CB8AC3E}">
        <p14:creationId xmlns:p14="http://schemas.microsoft.com/office/powerpoint/2010/main" val="17605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76279-4487-4052-B36E-1A378D717B64}" type="slidenum">
              <a:rPr lang="en-US" smtClean="0"/>
              <a:t>26</a:t>
            </a:fld>
            <a:endParaRPr lang="en-US" dirty="0"/>
          </a:p>
        </p:txBody>
      </p:sp>
    </p:spTree>
    <p:extLst>
      <p:ext uri="{BB962C8B-B14F-4D97-AF65-F5344CB8AC3E}">
        <p14:creationId xmlns:p14="http://schemas.microsoft.com/office/powerpoint/2010/main" val="63721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We just established who the parent(s) are for the purpose of the FAFSA, so listed on this slide are the first fields to be completed by the parent.</a:t>
            </a:r>
          </a:p>
          <a:p>
            <a:endParaRPr lang="en-US" dirty="0"/>
          </a:p>
          <a:p>
            <a:r>
              <a:rPr lang="en-US" b="1" dirty="0" smtClean="0"/>
              <a:t>Purpose</a:t>
            </a:r>
            <a:r>
              <a:rPr lang="en-US" dirty="0"/>
              <a:t>: Your parents must provide financial information </a:t>
            </a:r>
            <a:r>
              <a:rPr lang="en-US" dirty="0" smtClean="0"/>
              <a:t>for parents if </a:t>
            </a:r>
            <a:r>
              <a:rPr lang="en-US" dirty="0"/>
              <a:t>you are a dependent </a:t>
            </a:r>
            <a:r>
              <a:rPr lang="en-US" dirty="0" smtClean="0"/>
              <a:t>student.</a:t>
            </a:r>
            <a:r>
              <a:rPr lang="en-US" baseline="0" dirty="0" smtClean="0"/>
              <a:t> </a:t>
            </a:r>
            <a:r>
              <a:rPr lang="en-US" dirty="0" smtClean="0"/>
              <a:t>The </a:t>
            </a:r>
            <a:r>
              <a:rPr lang="en-US" dirty="0"/>
              <a:t>EFC calculation, determined by congressional formula, uses information from this part to determine what portion of your parents’ income and assets should be available to contribute to your educational cost of attendance. </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27</a:t>
            </a:fld>
            <a:endParaRPr lang="en-US" dirty="0"/>
          </a:p>
        </p:txBody>
      </p:sp>
    </p:spTree>
    <p:extLst>
      <p:ext uri="{BB962C8B-B14F-4D97-AF65-F5344CB8AC3E}">
        <p14:creationId xmlns:p14="http://schemas.microsoft.com/office/powerpoint/2010/main" val="215832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23863" y="704850"/>
            <a:ext cx="6254750" cy="35194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b="1" dirty="0"/>
              <a:t>Number in parents’ household. </a:t>
            </a:r>
            <a:r>
              <a:rPr lang="en-US" dirty="0"/>
              <a:t>The following persons are included in your parents’ household size: </a:t>
            </a:r>
          </a:p>
          <a:p>
            <a:r>
              <a:rPr lang="en-US" dirty="0"/>
              <a:t> </a:t>
            </a:r>
            <a:r>
              <a:rPr lang="en-US" b="1" dirty="0"/>
              <a:t>You </a:t>
            </a:r>
            <a:r>
              <a:rPr lang="en-US" dirty="0"/>
              <a:t>(the student), even if you do not live with your parents. </a:t>
            </a:r>
          </a:p>
          <a:p>
            <a:r>
              <a:rPr lang="en-US" dirty="0"/>
              <a:t> </a:t>
            </a:r>
            <a:r>
              <a:rPr lang="en-US" b="1" dirty="0"/>
              <a:t>Your parents </a:t>
            </a:r>
            <a:r>
              <a:rPr lang="en-US" dirty="0"/>
              <a:t>(the ones whose information is reported on the FAFSA). </a:t>
            </a:r>
          </a:p>
          <a:p>
            <a:r>
              <a:rPr lang="en-US" dirty="0"/>
              <a:t> </a:t>
            </a:r>
            <a:r>
              <a:rPr lang="en-US" b="1" dirty="0"/>
              <a:t>Your parents’ other children</a:t>
            </a:r>
            <a:r>
              <a:rPr lang="en-US" dirty="0"/>
              <a:t>, if your parents will provide more than half of their support from July 1, 2014 through June 30, 2015 or if the other children could answer “No” to every question in Questions 46–58. </a:t>
            </a:r>
          </a:p>
          <a:p>
            <a:r>
              <a:rPr lang="en-US" dirty="0"/>
              <a:t> </a:t>
            </a:r>
            <a:r>
              <a:rPr lang="en-US" b="1" dirty="0"/>
              <a:t>Your parents’ unborn child</a:t>
            </a:r>
            <a:r>
              <a:rPr lang="en-US" dirty="0"/>
              <a:t>, if that child will be born before July 1, 2014 and your parents will provide more than half of the child’s support from the projected date of birth through the end of the 2014–15 award year (June 30, 2015). (If there is a medical determination of a multiple birth, then all expected children can be included.) </a:t>
            </a:r>
          </a:p>
          <a:p>
            <a:r>
              <a:rPr lang="en-US" dirty="0"/>
              <a:t> </a:t>
            </a:r>
            <a:r>
              <a:rPr lang="en-US" b="1" dirty="0"/>
              <a:t>Other people </a:t>
            </a:r>
            <a:r>
              <a:rPr lang="en-US" dirty="0"/>
              <a:t>(including your children and/or </a:t>
            </a:r>
            <a:r>
              <a:rPr lang="en-US" b="1" dirty="0"/>
              <a:t>your </a:t>
            </a:r>
            <a:r>
              <a:rPr lang="en-US" dirty="0"/>
              <a:t>unborn child due before July 1, 2015), </a:t>
            </a:r>
            <a:r>
              <a:rPr lang="en-US" b="1" dirty="0"/>
              <a:t>if </a:t>
            </a:r>
            <a:r>
              <a:rPr lang="en-US" dirty="0"/>
              <a:t>they live with and receive more than half of their support from your parents at the time of application and will continue to receive that support from July 1, 2014 through June 30, 2015. </a:t>
            </a:r>
          </a:p>
          <a:p>
            <a:endParaRPr lang="en-US" dirty="0"/>
          </a:p>
          <a:p>
            <a:r>
              <a:rPr lang="en-US" dirty="0"/>
              <a:t>To determine whether to include children in the household size, the “support” test is used (rather than a residency requirement) because there may be situations in which a parent supports a child who does not live with the parent, especially in cases where the parent is divorced or separated. In such cases, the parent who provides more than half of the child’s support may claim the child in his or her household size. It does not matter which parent claims the child as a dependent for tax purposes. If your parent receives benefits (such as Social Security or Temporary Assistance for Needy Families [TANF] payments) in the child’s name, these benefits must be counted as parental support to the child. </a:t>
            </a:r>
          </a:p>
          <a:p>
            <a:r>
              <a:rPr lang="en-US" dirty="0"/>
              <a:t>Support includes money, gifts, loans, housing, food, clothes, car payments or expenses, medical and dental care, and payment of school costs.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1B8CF5D6-4A5C-4C93-B93E-ADC0A94DB8D8}" type="slidenum">
              <a:rPr lang="en-US" smtClean="0">
                <a:latin typeface="Arial" charset="0"/>
              </a:rPr>
              <a:pPr/>
              <a:t>28</a:t>
            </a:fld>
            <a:endParaRPr lang="en-US" dirty="0" smtClean="0">
              <a:latin typeface="Arial" charset="0"/>
            </a:endParaRPr>
          </a:p>
        </p:txBody>
      </p:sp>
    </p:spTree>
    <p:extLst>
      <p:ext uri="{BB962C8B-B14F-4D97-AF65-F5344CB8AC3E}">
        <p14:creationId xmlns:p14="http://schemas.microsoft.com/office/powerpoint/2010/main" val="229615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423863" y="704850"/>
            <a:ext cx="6254750" cy="35194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Enter the number of people from the parents’ household (in question 73) who are or will be enrolled in a postsecondary school in 2014–2015. Count yourself as a college student. Include others only if they will be attending at least half time in an approved program during 2014–2015 that leads to a degree or certificate at a postsecondary school eligible to participate in any of the federal student aid programs. </a:t>
            </a:r>
          </a:p>
          <a:p>
            <a:r>
              <a:rPr lang="en-US" b="1" dirty="0"/>
              <a:t>Do not </a:t>
            </a:r>
            <a:r>
              <a:rPr lang="en-US" dirty="0"/>
              <a:t>include your parents. Also do not include a student at a U.S. military academy because the family is not expected to contribute to that student’s postsecondary educational cost at the academy. </a:t>
            </a:r>
            <a:endParaRPr 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1B8CF5D6-4A5C-4C93-B93E-ADC0A94DB8D8}" type="slidenum">
              <a:rPr lang="en-US" smtClean="0">
                <a:latin typeface="Arial" charset="0"/>
              </a:rPr>
              <a:pPr/>
              <a:t>29</a:t>
            </a:fld>
            <a:endParaRPr lang="en-US" dirty="0" smtClean="0">
              <a:latin typeface="Arial" charset="0"/>
            </a:endParaRPr>
          </a:p>
        </p:txBody>
      </p:sp>
    </p:spTree>
    <p:extLst>
      <p:ext uri="{BB962C8B-B14F-4D97-AF65-F5344CB8AC3E}">
        <p14:creationId xmlns:p14="http://schemas.microsoft.com/office/powerpoint/2010/main" val="29344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fontScale="92500" lnSpcReduction="20000"/>
          </a:bodyPr>
          <a:lstStyle/>
          <a:p>
            <a:endParaRPr lang="en-US" dirty="0"/>
          </a:p>
          <a:p>
            <a:r>
              <a:rPr lang="en-US" b="1" dirty="0"/>
              <a:t>Education credits. </a:t>
            </a:r>
            <a:r>
              <a:rPr lang="en-US" dirty="0"/>
              <a:t>Enter the total amount of American Opportunity, Hope, or Lifetime Learning credits you (or your spouse) received from Form 1040—line 49 or 1040A—line 31. The American Opportunity, Hope, or Lifetime Learning tax credits benefit students or parents who pay tuition and related expenses for attendance at least half time in a degree-granting program. These tax credits are subtracted directly from the total federal tax on a tax return. For more information about these tax credits, visit the IRS website at </a:t>
            </a:r>
          </a:p>
          <a:p>
            <a:r>
              <a:rPr lang="en-US" b="1" u="sng" dirty="0"/>
              <a:t>www.irs.gov/pub/irs-pdf/p970.pdf</a:t>
            </a:r>
            <a:r>
              <a:rPr lang="en-US" dirty="0"/>
              <a:t>. </a:t>
            </a:r>
          </a:p>
          <a:p>
            <a:r>
              <a:rPr lang="en-US" b="1" dirty="0"/>
              <a:t>b. Child support payments. </a:t>
            </a:r>
            <a:r>
              <a:rPr lang="en-US" dirty="0"/>
              <a:t>Enter any child support payments paid by you (or your spouse) because of divorce, separation, or as a result of a legal requirement. Do 43 </a:t>
            </a:r>
          </a:p>
          <a:p>
            <a:r>
              <a:rPr lang="en-US" dirty="0"/>
              <a:t>not include support for children in your household, as reported in the “number in household” question on the FAFSA (Question 93 for independent students). For purposes of the FAFSA, a child is a member of your household if you provide more than half of the child’s support, whether the child lives with you or not. </a:t>
            </a:r>
          </a:p>
          <a:p>
            <a:r>
              <a:rPr lang="en-US" b="1" dirty="0"/>
              <a:t>c. Taxable earnings from need-based employment programs. </a:t>
            </a:r>
            <a:r>
              <a:rPr lang="en-US" dirty="0"/>
              <a:t>Enter earnings from any need-based work programs including Federal Work-Study and need-based employment portions of fellowships and assistantships. </a:t>
            </a:r>
          </a:p>
          <a:p>
            <a:r>
              <a:rPr lang="en-US" b="1" dirty="0"/>
              <a:t>d. Student grants and other awards. </a:t>
            </a:r>
            <a:r>
              <a:rPr lang="en-US" dirty="0"/>
              <a:t>Enter any student grant and scholarship aid reported to the IRS in your AGI. This includes AmeriCorps benefits (awards, living allowances, and interest accrual payments), as well as grant and scholarship portions of fellowships and assistantships. </a:t>
            </a:r>
          </a:p>
          <a:p>
            <a:r>
              <a:rPr lang="en-US" b="1" dirty="0"/>
              <a:t>e. Combat Pay or Special Combat Pay. </a:t>
            </a:r>
            <a:r>
              <a:rPr lang="en-US" dirty="0"/>
              <a:t>Enter only the amount that was taxable and included in your adjusted gross income. Don’t include untaxed combat pay reported on the W-2 (Box 12, Code Q). </a:t>
            </a:r>
          </a:p>
          <a:p>
            <a:r>
              <a:rPr lang="en-US" b="1" dirty="0"/>
              <a:t>f. Earnings from work under a cooperative education program. </a:t>
            </a:r>
            <a:r>
              <a:rPr lang="en-US" dirty="0"/>
              <a:t>Enter here any amounts you earned from work under a cooperative education program offered by an institution of higher education.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dirty="0"/>
          </a:p>
        </p:txBody>
      </p:sp>
    </p:spTree>
    <p:extLst>
      <p:ext uri="{BB962C8B-B14F-4D97-AF65-F5344CB8AC3E}">
        <p14:creationId xmlns:p14="http://schemas.microsoft.com/office/powerpoint/2010/main" val="362144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a:xfrm>
            <a:off x="339352" y="4459526"/>
            <a:ext cx="6500247" cy="4755456"/>
          </a:xfrm>
        </p:spPr>
        <p:txBody>
          <a:bodyPr>
            <a:normAutofit fontScale="47500" lnSpcReduction="20000"/>
          </a:bodyPr>
          <a:lstStyle/>
          <a:p>
            <a:r>
              <a:rPr lang="en-US" b="1" dirty="0"/>
              <a:t>Payments to tax-deferred pension and savings plans. </a:t>
            </a:r>
            <a:r>
              <a:rPr lang="en-US" dirty="0"/>
              <a:t>Enter amounts paid into tax-sheltered or deferred annuities (whether paid directly or withheld from earnings). You must include untaxed portions of 401(k) and 403(b) plans. Note that </a:t>
            </a:r>
            <a:r>
              <a:rPr lang="en-US" b="1" dirty="0"/>
              <a:t>employer contributions to tax-deferred pension and savings plans should not be reported </a:t>
            </a:r>
            <a:r>
              <a:rPr lang="en-US" dirty="0"/>
              <a:t>on the FAFSA as an untaxed benefit. </a:t>
            </a:r>
          </a:p>
          <a:p>
            <a:r>
              <a:rPr lang="en-US" b="1" dirty="0"/>
              <a:t>b. IRA and other plans. </a:t>
            </a:r>
            <a:r>
              <a:rPr lang="en-US" dirty="0"/>
              <a:t>Enter the amount of IRA deductions and payments to self-employed Simplified Employee Pension (SEP), Savings Incentive Match Plan for Employees (SIMPLE) and Keogh and other qualified plans. </a:t>
            </a:r>
          </a:p>
          <a:p>
            <a:r>
              <a:rPr lang="en-US" b="1" dirty="0"/>
              <a:t>c. Child support received. </a:t>
            </a:r>
            <a:r>
              <a:rPr lang="en-US" dirty="0"/>
              <a:t>Enter the amount of child support you received for any children during 2011. Do not include foster care or adoption payments. </a:t>
            </a:r>
          </a:p>
          <a:p>
            <a:r>
              <a:rPr lang="en-US" b="1" dirty="0"/>
              <a:t>d. Tax-exempt interest income. </a:t>
            </a:r>
            <a:r>
              <a:rPr lang="en-US" dirty="0"/>
              <a:t>Enter the total amount of tax-exempt interest income you (and your spouse) earned in 2011</a:t>
            </a:r>
          </a:p>
          <a:p>
            <a:r>
              <a:rPr lang="en-US" b="1" dirty="0"/>
              <a:t>e. Untaxed portions of IRA distributions. </a:t>
            </a:r>
            <a:r>
              <a:rPr lang="en-US" dirty="0"/>
              <a:t>Enter the untaxed portions of your IRA distributions. If the result is a negative number, enter a zero here. </a:t>
            </a:r>
          </a:p>
          <a:p>
            <a:r>
              <a:rPr lang="en-US" b="1" dirty="0"/>
              <a:t>f. Untaxed portions of pensions. </a:t>
            </a:r>
            <a:r>
              <a:rPr lang="en-US" dirty="0"/>
              <a:t>Enter the untaxed portions of your pension distributions. This amount can be calculated from IRS Form 1040 (line 16a minus 16b) or 1040A (line 12a minus 12b). Exclude rollovers. If the result is a negative number, enter a zero here. </a:t>
            </a:r>
          </a:p>
          <a:p>
            <a:r>
              <a:rPr lang="en-US" b="1" dirty="0"/>
              <a:t>g. Housing, food, and other living allowances. </a:t>
            </a:r>
            <a:r>
              <a:rPr lang="en-US" dirty="0"/>
              <a:t>Enter the amount of housing, food and other living allowances provided to you or your spouse. These allowances must be reported when they are part of a compensation package that some people, particularly clergy and military personnel, receive for their jobs. Include cash payments and cash value of benefits. If you received free room and board for a job that was not awarded as federal student aid, you must report the value of the room and board as untaxed income. (This category, “housing allowances,” excludes rent subsidies for low-income housing.) </a:t>
            </a:r>
          </a:p>
          <a:p>
            <a:r>
              <a:rPr lang="en-US" b="1" dirty="0"/>
              <a:t>h. Veterans’ noneducation benefits. </a:t>
            </a:r>
            <a:r>
              <a:rPr lang="en-US" dirty="0"/>
              <a:t>Enter the total amount of veterans’ </a:t>
            </a:r>
            <a:r>
              <a:rPr lang="en-US" b="1" dirty="0"/>
              <a:t>noneducation </a:t>
            </a:r>
            <a:r>
              <a:rPr lang="en-US" dirty="0"/>
              <a:t>benefits you received. Include Disability, Death Pension, Dependency and Indemnity Compensation (DIC), and/or VA Educational Work-Study allowances. </a:t>
            </a:r>
          </a:p>
          <a:p>
            <a:r>
              <a:rPr lang="en-US" b="1" dirty="0"/>
              <a:t>i. Other untaxed income and benefits. </a:t>
            </a:r>
            <a:r>
              <a:rPr lang="en-US" dirty="0"/>
              <a:t>Enter untaxed income or benefits not reported in items 44a through 44h, such as worker’s compensation or disability benefits, interest income on educational IRAs, untaxed portions of railroad retirement benefits, black lung benefits, the untaxed portion of capital gains, and foreign income that wasn’t taxed by any government. Also include the first-time home buyer tax credit from IRS Form 1040—line 67. Don’t include student aid, earned income credit, additional child tax credit, welfare payments, untaxed Social Security benefits, Supplemental Security Income, Workforce Investment Act educational benefits, on-base military housing or a military housing allowance, combat pay, benefits from flexible spending arrangements (for example, cafeteria plans), foreign income exclusion, or credit for federal tax on special fuels. </a:t>
            </a:r>
          </a:p>
          <a:p>
            <a:endParaRPr lang="en-US" dirty="0"/>
          </a:p>
          <a:p>
            <a:r>
              <a:rPr lang="en-US" b="1" dirty="0"/>
              <a:t>j. Money received. </a:t>
            </a:r>
            <a:r>
              <a:rPr lang="en-US" dirty="0"/>
              <a:t>Enter the amount of any cash support you received from a friend or relative (other than your parents, if you are a dependent student). Cash support includes payments made on your behalf. For instance, if your aunt pays your rent or utility bill that you would otherwise be obligated to pay yourself, you must report those payments here. 45 </a:t>
            </a:r>
          </a:p>
          <a:p>
            <a:r>
              <a:rPr lang="en-US" dirty="0"/>
              <a:t>Certain income and benefits should </a:t>
            </a:r>
            <a:r>
              <a:rPr lang="en-US" b="1" dirty="0"/>
              <a:t>not </a:t>
            </a:r>
            <a:r>
              <a:rPr lang="en-US" dirty="0"/>
              <a:t>be reported in Questions 43 and 44: </a:t>
            </a:r>
          </a:p>
          <a:p>
            <a:r>
              <a:rPr lang="en-US" dirty="0"/>
              <a:t>• </a:t>
            </a:r>
            <a:r>
              <a:rPr lang="en-US" b="1" dirty="0"/>
              <a:t>Student financial aid. </a:t>
            </a:r>
            <a:r>
              <a:rPr lang="en-US" dirty="0"/>
              <a:t>Student aid received is already taken into account when a school packages your aid. However, work-study earnings must be reported as taxed income in the income questions of the Student’s Income and Assets section. </a:t>
            </a:r>
          </a:p>
          <a:p>
            <a:endParaRPr lang="en-US" dirty="0"/>
          </a:p>
          <a:p>
            <a:r>
              <a:rPr lang="en-US" dirty="0"/>
              <a:t>• </a:t>
            </a:r>
            <a:r>
              <a:rPr lang="en-US" b="1" dirty="0"/>
              <a:t>Food stamps and other programs. </a:t>
            </a:r>
            <a:r>
              <a:rPr lang="en-US" dirty="0"/>
              <a:t>Benefits received from federal, state, or local governments from the following programs are not counted as untaxed income: Supplemental Nutrition Assistance Program (SNAP) (formerly the Food Stamp Program); Special Supplemental Nutrition Program for Women, Infants and Children (WIC); Food Distribution Program; Commodity Supplemental Food </a:t>
            </a:r>
          </a:p>
          <a:p>
            <a:endParaRPr lang="en-US" dirty="0"/>
          </a:p>
          <a:p>
            <a:r>
              <a:rPr lang="en-US" dirty="0"/>
              <a:t>Program; National School Lunch and School Breakfast Programs; Summer Food Service Program; and Special Milk Program for Children. </a:t>
            </a:r>
          </a:p>
          <a:p>
            <a:endParaRPr lang="en-US" dirty="0"/>
          </a:p>
          <a:p>
            <a:r>
              <a:rPr lang="en-US" dirty="0"/>
              <a:t>• </a:t>
            </a:r>
            <a:r>
              <a:rPr lang="en-US" b="1" dirty="0"/>
              <a:t>Dependent Assistance. </a:t>
            </a:r>
            <a:r>
              <a:rPr lang="en-US" dirty="0"/>
              <a:t>You may be eligible to exclude a limited amount of benefits received for dependent care assistance if certain requirements are met. Generally, up to $5,000 of benefits may be excluded from an employee’s gross income, or $2,500 for a married employee who files a separate return from his or her spouse. This exclusion cannot exceed the employee’s (or his or her spouse’s) earned income. (Note: Some states provide reimbursement for childcare expenses incurred by welfare recipients through Temporary Assistance for Needy Families [TANF]. You must report this on the application because you bill the state for the amount of childcare costs incurred while on welfare and are reimbursed on that basis.) </a:t>
            </a:r>
          </a:p>
          <a:p>
            <a:endParaRPr lang="en-US" dirty="0"/>
          </a:p>
          <a:p>
            <a:r>
              <a:rPr lang="en-US" dirty="0"/>
              <a:t>• </a:t>
            </a:r>
            <a:r>
              <a:rPr lang="en-US" b="1" dirty="0"/>
              <a:t>Per capita payments to Native Americans. </a:t>
            </a:r>
            <a:r>
              <a:rPr lang="en-US" dirty="0"/>
              <a:t>You should not report individual per capita payments received in 2011 from the Per Capita Act or the Distribution of Judgment Funds Act unless any individual payment exceeds $2,000. Thus, if an individual payment were $1,500, you would not report it on your application. However, if a payment were $2,500, you would report the amount that exceeds $2,000: $500. </a:t>
            </a:r>
          </a:p>
          <a:p>
            <a:endParaRPr lang="en-US" dirty="0"/>
          </a:p>
          <a:p>
            <a:r>
              <a:rPr lang="en-US" dirty="0"/>
              <a:t>• </a:t>
            </a:r>
            <a:r>
              <a:rPr lang="en-US" b="1" dirty="0"/>
              <a:t>Heating/fuel assistance. </a:t>
            </a:r>
            <a:r>
              <a:rPr lang="en-US" dirty="0"/>
              <a:t>Exclude from consideration as income or resources any payments or allowances received under the Low-Income Home Energy Assistance Program (LIHEAP). (Note: Payments under the LIHEAP are made through state programs that may have different names.)</a:t>
            </a:r>
          </a:p>
        </p:txBody>
      </p:sp>
      <p:sp>
        <p:nvSpPr>
          <p:cNvPr id="4" name="Slide Number Placeholder 3"/>
          <p:cNvSpPr>
            <a:spLocks noGrp="1"/>
          </p:cNvSpPr>
          <p:nvPr>
            <p:ph type="sldNum" sz="quarter" idx="10"/>
          </p:nvPr>
        </p:nvSpPr>
        <p:spPr/>
        <p:txBody>
          <a:bodyPr/>
          <a:lstStyle/>
          <a:p>
            <a:fld id="{391105E4-9E70-4B8C-B294-1B0219D99967}" type="slidenum">
              <a:rPr lang="en-US" smtClean="0"/>
              <a:pPr/>
              <a:t>33</a:t>
            </a:fld>
            <a:endParaRPr lang="en-US" dirty="0"/>
          </a:p>
        </p:txBody>
      </p:sp>
    </p:spTree>
    <p:extLst>
      <p:ext uri="{BB962C8B-B14F-4D97-AF65-F5344CB8AC3E}">
        <p14:creationId xmlns:p14="http://schemas.microsoft.com/office/powerpoint/2010/main" val="87611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dirty="0"/>
          </a:p>
        </p:txBody>
      </p:sp>
    </p:spTree>
    <p:extLst>
      <p:ext uri="{BB962C8B-B14F-4D97-AF65-F5344CB8AC3E}">
        <p14:creationId xmlns:p14="http://schemas.microsoft.com/office/powerpoint/2010/main" val="45501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are some of the large categories that you can use to pay for college.</a:t>
            </a:r>
          </a:p>
        </p:txBody>
      </p:sp>
      <p:sp>
        <p:nvSpPr>
          <p:cNvPr id="4" name="Slide Number Placeholder 3"/>
          <p:cNvSpPr>
            <a:spLocks noGrp="1"/>
          </p:cNvSpPr>
          <p:nvPr>
            <p:ph type="sldNum" sz="quarter" idx="5"/>
          </p:nvPr>
        </p:nvSpPr>
        <p:spPr/>
        <p:txBody>
          <a:bodyPr/>
          <a:lstStyle/>
          <a:p>
            <a:pPr>
              <a:defRPr/>
            </a:pPr>
            <a:fld id="{9FFB7569-4A06-4F41-B98F-85264B16C547}" type="slidenum">
              <a:rPr lang="en-US" smtClean="0"/>
              <a:pPr>
                <a:defRPr/>
              </a:pPr>
              <a:t>9</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2018-19 IRS Data Retrieval Tool, page 2, containing user-specific IRS data. </a:t>
            </a:r>
          </a:p>
          <a:p>
            <a:endParaRPr lang="en-US" altLang="en-US" dirty="0" smtClean="0"/>
          </a:p>
          <a:p>
            <a:r>
              <a:rPr lang="en-US" altLang="en-US" dirty="0" smtClean="0"/>
              <a:t>The IRS has revised this page to provide information</a:t>
            </a:r>
            <a:r>
              <a:rPr lang="en-US" altLang="en-US" baseline="0" dirty="0" smtClean="0"/>
              <a:t> about how the IRS data is being protected and will not display. </a:t>
            </a:r>
          </a:p>
          <a:p>
            <a:endParaRPr lang="en-US" altLang="en-US" dirty="0" smtClean="0"/>
          </a:p>
          <a:p>
            <a:r>
              <a:rPr lang="en-US" altLang="en-US" dirty="0" smtClean="0"/>
              <a:t>The user can check the “Transfer My Tax Information…” box and click “Transfer Now” to carry this data back into </a:t>
            </a:r>
            <a:r>
              <a:rPr lang="en-US" altLang="en-US" i="0" dirty="0" smtClean="0"/>
              <a:t>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a:p>
            <a:endParaRPr lang="en-US" altLang="en-US" dirty="0" smtClean="0"/>
          </a:p>
          <a:p>
            <a:r>
              <a:rPr lang="en-US" altLang="en-US" dirty="0" smtClean="0"/>
              <a:t>The applicant or parent is also notified on the IRS page that the information will not display on the IRS page or on the fafsa.gov site.</a:t>
            </a:r>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99EF16F5-45B4-4287-B192-DF562346E058}" type="slidenum">
              <a:rPr lang="en-US" smtClean="0"/>
              <a:pPr>
                <a:defRPr/>
              </a:pPr>
              <a:t>36</a:t>
            </a:fld>
            <a:endParaRPr lang="en-US" dirty="0"/>
          </a:p>
        </p:txBody>
      </p:sp>
    </p:spTree>
    <p:extLst>
      <p:ext uri="{BB962C8B-B14F-4D97-AF65-F5344CB8AC3E}">
        <p14:creationId xmlns:p14="http://schemas.microsoft.com/office/powerpoint/2010/main" val="505293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2018-19 “Parent Financial Information” page.</a:t>
            </a:r>
          </a:p>
          <a:p>
            <a:endParaRPr lang="en-US" altLang="en-US" dirty="0" smtClean="0"/>
          </a:p>
          <a:p>
            <a:r>
              <a:rPr lang="en-US" altLang="en-US" dirty="0" smtClean="0"/>
              <a:t>A new alert message has been added</a:t>
            </a:r>
            <a:r>
              <a:rPr lang="en-US" altLang="en-US" baseline="0" dirty="0" smtClean="0"/>
              <a:t> to indicate that the IRS Data was successfully transferred and will be identified as “Transferred from the IRS”. </a:t>
            </a:r>
          </a:p>
          <a:p>
            <a:r>
              <a:rPr lang="en-US" altLang="en-US" baseline="0" dirty="0" smtClean="0"/>
              <a:t> </a:t>
            </a:r>
          </a:p>
          <a:p>
            <a:pPr defTabSz="462321" eaLnBrk="0" fontAlgn="base" hangingPunct="0">
              <a:spcBef>
                <a:spcPct val="30000"/>
              </a:spcBef>
              <a:spcAft>
                <a:spcPct val="0"/>
              </a:spcAft>
              <a:defRPr/>
            </a:pPr>
            <a:r>
              <a:rPr lang="en-US" altLang="en-US" baseline="0" dirty="0" smtClean="0"/>
              <a:t>The entry boxes that contain IRS Data have been replaced with the “Transferred from the IRS” label. This data cannot be changed. </a:t>
            </a:r>
          </a:p>
          <a:p>
            <a:pPr defTabSz="462321" eaLnBrk="0" fontAlgn="base" hangingPunct="0">
              <a:spcBef>
                <a:spcPct val="30000"/>
              </a:spcBef>
              <a:spcAft>
                <a:spcPct val="0"/>
              </a:spcAft>
              <a:defRPr/>
            </a:pPr>
            <a:endParaRPr lang="en-US" altLang="en-US" baseline="0" dirty="0" smtClean="0"/>
          </a:p>
          <a:p>
            <a:pPr defTabSz="462321" eaLnBrk="0" fontAlgn="base" hangingPunct="0">
              <a:spcBef>
                <a:spcPct val="30000"/>
              </a:spcBef>
              <a:spcAft>
                <a:spcPct val="0"/>
              </a:spcAft>
              <a:defRPr/>
            </a:pPr>
            <a:r>
              <a:rPr lang="en-US" altLang="en-US" baseline="0" dirty="0" smtClean="0"/>
              <a:t>For parents who are married, they will be required to manually enter their income earned from work.  </a:t>
            </a:r>
          </a:p>
          <a:p>
            <a:endParaRPr lang="en-US" altLang="en-US" dirty="0" smtClean="0"/>
          </a:p>
        </p:txBody>
      </p:sp>
      <p:sp>
        <p:nvSpPr>
          <p:cNvPr id="4" name="Slide Number Placeholder 3"/>
          <p:cNvSpPr>
            <a:spLocks noGrp="1"/>
          </p:cNvSpPr>
          <p:nvPr>
            <p:ph type="sldNum" sz="quarter" idx="5"/>
          </p:nvPr>
        </p:nvSpPr>
        <p:spPr/>
        <p:txBody>
          <a:bodyPr/>
          <a:lstStyle/>
          <a:p>
            <a:pPr>
              <a:defRPr/>
            </a:pPr>
            <a:fld id="{76C6D2FA-6AAD-43C8-84F7-48E80E2F9C64}" type="slidenum">
              <a:rPr lang="en-US" smtClean="0"/>
              <a:pPr>
                <a:defRPr/>
              </a:pPr>
              <a:t>37</a:t>
            </a:fld>
            <a:endParaRPr lang="en-US" dirty="0"/>
          </a:p>
        </p:txBody>
      </p:sp>
    </p:spTree>
    <p:extLst>
      <p:ext uri="{BB962C8B-B14F-4D97-AF65-F5344CB8AC3E}">
        <p14:creationId xmlns:p14="http://schemas.microsoft.com/office/powerpoint/2010/main" val="1866575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2018-19 “Student Tax information” page.</a:t>
            </a:r>
          </a:p>
          <a:p>
            <a:endParaRPr lang="en-US" altLang="en-US" dirty="0" smtClean="0"/>
          </a:p>
          <a:p>
            <a:r>
              <a:rPr lang="en-US" altLang="en-US" dirty="0" smtClean="0"/>
              <a:t>Amended tax return filtering question was removed from this page.  In addition, parents who filed amended tax returns will now be eligible to use the IRS DRT.  However, because the IRS is unable to transmit amended tax information, data transferred from the IRS into fafsa.gov will be the original tax information.</a:t>
            </a:r>
          </a:p>
          <a:p>
            <a:endParaRPr lang="en-US" altLang="en-US" dirty="0" smtClean="0"/>
          </a:p>
          <a:p>
            <a:r>
              <a:rPr lang="en-US" altLang="en-US" dirty="0" smtClean="0"/>
              <a:t>The IRS is unable to transmit amended tax information into FOTW, therefore the data transferred will be original tax information.</a:t>
            </a:r>
          </a:p>
          <a:p>
            <a:endParaRPr lang="en-US" altLang="en-US" dirty="0" smtClean="0"/>
          </a:p>
        </p:txBody>
      </p:sp>
      <p:sp>
        <p:nvSpPr>
          <p:cNvPr id="4" name="Slide Number Placeholder 3"/>
          <p:cNvSpPr>
            <a:spLocks noGrp="1"/>
          </p:cNvSpPr>
          <p:nvPr>
            <p:ph type="sldNum" sz="quarter" idx="5"/>
          </p:nvPr>
        </p:nvSpPr>
        <p:spPr/>
        <p:txBody>
          <a:bodyPr/>
          <a:lstStyle/>
          <a:p>
            <a:pPr>
              <a:defRPr/>
            </a:pPr>
            <a:fld id="{4193CE03-3228-4513-9F2F-01900B21A12F}" type="slidenum">
              <a:rPr lang="en-US" smtClean="0"/>
              <a:pPr>
                <a:defRPr/>
              </a:pPr>
              <a:t>38</a:t>
            </a:fld>
            <a:endParaRPr lang="en-US" dirty="0"/>
          </a:p>
        </p:txBody>
      </p:sp>
    </p:spTree>
    <p:extLst>
      <p:ext uri="{BB962C8B-B14F-4D97-AF65-F5344CB8AC3E}">
        <p14:creationId xmlns:p14="http://schemas.microsoft.com/office/powerpoint/2010/main" val="202051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23863" y="704850"/>
            <a:ext cx="6254750" cy="3519488"/>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210">
              <a:defRPr/>
            </a:pPr>
            <a:r>
              <a:rPr lang="en-US" dirty="0" smtClean="0"/>
              <a:t>When you have completed the FAFSA, you will have a chance to view and print your responses before signing it.</a:t>
            </a:r>
          </a:p>
          <a:p>
            <a:r>
              <a:rPr lang="en-US" b="1" dirty="0" smtClean="0"/>
              <a:t>103. Student and parent signatures. </a:t>
            </a:r>
            <a:r>
              <a:rPr lang="en-US" dirty="0" smtClean="0"/>
              <a:t>The student (and a parent of a dependent student) must either use his or her PIN to provide an electronic signature on </a:t>
            </a:r>
            <a:r>
              <a:rPr lang="en-US" i="1" dirty="0" smtClean="0"/>
              <a:t>FAFSA on the Web </a:t>
            </a:r>
            <a:r>
              <a:rPr lang="en-US" dirty="0" smtClean="0"/>
              <a:t>or print out, sign and submit a signature page. If applying on paper, the student (and a parent of a dependent student) must sign the FAFSA. </a:t>
            </a:r>
          </a:p>
          <a:p>
            <a:r>
              <a:rPr lang="en-US" dirty="0" smtClean="0"/>
              <a:t>If the student submits a </a:t>
            </a:r>
            <a:r>
              <a:rPr lang="en-US" i="1" dirty="0" smtClean="0"/>
              <a:t>FAFSA on the Web </a:t>
            </a:r>
            <a:r>
              <a:rPr lang="en-US" dirty="0" smtClean="0"/>
              <a:t>application and indicates that he or she will print and mail in a signature page, the application will be held for 14 days awaiting the proper signature(s). If the processor does not receive the signature(s) within 14 days, it will reject the application and send the student a SAR indicating that the proper signatures are missing. Also, if a student mails in a PDF or paper FAFSA without the proper signatures, the application will be rejected immediately and the student will receive a SAR indicating that the proper signatures are missing. If the student (or parent, if applicable) signs the SAR and returns it, processing will continue. </a:t>
            </a:r>
          </a:p>
          <a:p>
            <a:r>
              <a:rPr lang="en-US" dirty="0" smtClean="0"/>
              <a:t>You (and anyone else who signs the form) certify that all information on the form is correct and that those who signed are willing to provide documents to prove that the information is correct. This information may include U.S. or state income tax forms that you filed or are required to file. You also certify that </a:t>
            </a:r>
          </a:p>
          <a:p>
            <a:r>
              <a:rPr lang="en-US" dirty="0" smtClean="0"/>
              <a:t>1. you will use federal and/or state student financial aid only to pay the cost of attending an institution of higher education, </a:t>
            </a:r>
          </a:p>
          <a:p>
            <a:r>
              <a:rPr lang="en-US" dirty="0" smtClean="0"/>
              <a:t>2. you are not in default on a federal student loan or have made satisfactory arrangements to repay the loan, </a:t>
            </a:r>
          </a:p>
          <a:p>
            <a:r>
              <a:rPr lang="en-US" dirty="0" smtClean="0"/>
              <a:t>3. you do not owe money back on a federal student grant or—if you do—you have made satisfactory arrangement to repay the grant or loan, </a:t>
            </a:r>
          </a:p>
          <a:p>
            <a:r>
              <a:rPr lang="en-US" dirty="0" smtClean="0"/>
              <a:t>4. you will notify your school if you default on a federal student loan, and </a:t>
            </a:r>
          </a:p>
          <a:p>
            <a:r>
              <a:rPr lang="en-US" dirty="0" smtClean="0"/>
              <a:t>5. you will not receive a Federal Pell Grant for attendance at more than one school for the same period of time. </a:t>
            </a:r>
          </a:p>
          <a:p>
            <a:pPr defTabSz="942210">
              <a:defRPr/>
            </a:pPr>
            <a:endParaRPr lang="en-US" dirty="0" smtClean="0"/>
          </a:p>
          <a:p>
            <a:r>
              <a:rPr lang="en-US" b="1" dirty="0" smtClean="0"/>
              <a:t>Alternatives to a parental signature </a:t>
            </a:r>
            <a:endParaRPr lang="en-US" dirty="0" smtClean="0"/>
          </a:p>
          <a:p>
            <a:r>
              <a:rPr lang="en-US" dirty="0" smtClean="0"/>
              <a:t>Although parental information must be provided for a dependent student, a high school counselor or a postsecondary school’s financial aid administrator (FAA) may sign the application in place of your parents in the following limited cases: </a:t>
            </a:r>
          </a:p>
          <a:p>
            <a:r>
              <a:rPr lang="en-US" dirty="0" smtClean="0"/>
              <a:t>• Your parents are </a:t>
            </a:r>
            <a:r>
              <a:rPr lang="en-US" b="1" dirty="0" smtClean="0"/>
              <a:t>not </a:t>
            </a:r>
            <a:r>
              <a:rPr lang="en-US" dirty="0" smtClean="0"/>
              <a:t>currently in the U.S. and cannot be contacted by normal means. </a:t>
            </a:r>
          </a:p>
          <a:p>
            <a:endParaRPr lang="en-US" dirty="0" smtClean="0"/>
          </a:p>
          <a:p>
            <a:r>
              <a:rPr lang="en-US" dirty="0" smtClean="0"/>
              <a:t>• Your parents’ current address is not known. </a:t>
            </a:r>
          </a:p>
          <a:p>
            <a:endParaRPr lang="en-US" dirty="0" smtClean="0"/>
          </a:p>
          <a:p>
            <a:r>
              <a:rPr lang="en-US" dirty="0" smtClean="0"/>
              <a:t>• Your parents have been determined physically or mentally incapable of providing a signature. </a:t>
            </a:r>
          </a:p>
          <a:p>
            <a:endParaRPr lang="en-US" dirty="0" smtClean="0"/>
          </a:p>
          <a:p>
            <a:r>
              <a:rPr lang="en-US" dirty="0" smtClean="0"/>
              <a:t>Your parents’ unwillingness to sign the FAFSA or provide financial information is not, in and of itself, a reason for the FAA to sign your FAFSA in place of them. </a:t>
            </a:r>
          </a:p>
          <a:p>
            <a:r>
              <a:rPr lang="en-US" dirty="0" smtClean="0"/>
              <a:t>If your counselor or FAA signs the PDF or paper FAFSA in place of your parents, he or she should provide his or her title when signing and briefly state the reason (only one reason is needed) why he or she is signing for your parents. By signing your application, however, your counselor or FAA does not assume any responsibility or liability in this process. If a financial aid office finds any inaccuracies in the information reported, you will have to submit corrections on paper, on the Web or through the financial aid office. </a:t>
            </a:r>
          </a:p>
          <a:p>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5CAB41CA-7B38-4093-AD96-C98B8429218A}" type="slidenum">
              <a:rPr lang="en-US" smtClean="0">
                <a:latin typeface="Arial" charset="0"/>
              </a:rPr>
              <a:pPr/>
              <a:t>39</a:t>
            </a:fld>
            <a:endParaRPr lang="en-US" dirty="0" smtClean="0">
              <a:latin typeface="Arial" charset="0"/>
            </a:endParaRPr>
          </a:p>
        </p:txBody>
      </p:sp>
    </p:spTree>
    <p:extLst>
      <p:ext uri="{BB962C8B-B14F-4D97-AF65-F5344CB8AC3E}">
        <p14:creationId xmlns:p14="http://schemas.microsoft.com/office/powerpoint/2010/main" val="235632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423863" y="704850"/>
            <a:ext cx="6254750" cy="3519488"/>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5545" indent="-294440">
              <a:defRPr>
                <a:solidFill>
                  <a:schemeClr val="tx1"/>
                </a:solidFill>
                <a:latin typeface="Tahoma" pitchFamily="34" charset="0"/>
              </a:defRPr>
            </a:lvl2pPr>
            <a:lvl3pPr marL="1177762" indent="-235552">
              <a:defRPr>
                <a:solidFill>
                  <a:schemeClr val="tx1"/>
                </a:solidFill>
                <a:latin typeface="Tahoma" pitchFamily="34" charset="0"/>
              </a:defRPr>
            </a:lvl3pPr>
            <a:lvl4pPr marL="1648867" indent="-235552">
              <a:defRPr>
                <a:solidFill>
                  <a:schemeClr val="tx1"/>
                </a:solidFill>
                <a:latin typeface="Tahoma" pitchFamily="34" charset="0"/>
              </a:defRPr>
            </a:lvl4pPr>
            <a:lvl5pPr marL="2119972" indent="-235552">
              <a:defRPr>
                <a:solidFill>
                  <a:schemeClr val="tx1"/>
                </a:solidFill>
                <a:latin typeface="Tahoma" pitchFamily="34" charset="0"/>
              </a:defRPr>
            </a:lvl5pPr>
            <a:lvl6pPr marL="2591076" indent="-235552" eaLnBrk="0" fontAlgn="base" hangingPunct="0">
              <a:spcBef>
                <a:spcPct val="0"/>
              </a:spcBef>
              <a:spcAft>
                <a:spcPct val="0"/>
              </a:spcAft>
              <a:defRPr>
                <a:solidFill>
                  <a:schemeClr val="tx1"/>
                </a:solidFill>
                <a:latin typeface="Tahoma" pitchFamily="34" charset="0"/>
              </a:defRPr>
            </a:lvl6pPr>
            <a:lvl7pPr marL="3062181" indent="-235552" eaLnBrk="0" fontAlgn="base" hangingPunct="0">
              <a:spcBef>
                <a:spcPct val="0"/>
              </a:spcBef>
              <a:spcAft>
                <a:spcPct val="0"/>
              </a:spcAft>
              <a:defRPr>
                <a:solidFill>
                  <a:schemeClr val="tx1"/>
                </a:solidFill>
                <a:latin typeface="Tahoma" pitchFamily="34" charset="0"/>
              </a:defRPr>
            </a:lvl7pPr>
            <a:lvl8pPr marL="3533285" indent="-235552" eaLnBrk="0" fontAlgn="base" hangingPunct="0">
              <a:spcBef>
                <a:spcPct val="0"/>
              </a:spcBef>
              <a:spcAft>
                <a:spcPct val="0"/>
              </a:spcAft>
              <a:defRPr>
                <a:solidFill>
                  <a:schemeClr val="tx1"/>
                </a:solidFill>
                <a:latin typeface="Tahoma" pitchFamily="34" charset="0"/>
              </a:defRPr>
            </a:lvl8pPr>
            <a:lvl9pPr marL="4004390" indent="-235552" eaLnBrk="0" fontAlgn="base" hangingPunct="0">
              <a:spcBef>
                <a:spcPct val="0"/>
              </a:spcBef>
              <a:spcAft>
                <a:spcPct val="0"/>
              </a:spcAft>
              <a:defRPr>
                <a:solidFill>
                  <a:schemeClr val="tx1"/>
                </a:solidFill>
                <a:latin typeface="Tahoma" pitchFamily="34" charset="0"/>
              </a:defRPr>
            </a:lvl9pPr>
          </a:lstStyle>
          <a:p>
            <a:fld id="{43A869FB-42E5-45A4-AF93-F80DFE7DF51D}" type="slidenum">
              <a:rPr lang="en-US" smtClean="0">
                <a:latin typeface="Arial" charset="0"/>
              </a:rPr>
              <a:pPr/>
              <a:t>40</a:t>
            </a:fld>
            <a:endParaRPr lang="en-US" dirty="0" smtClean="0">
              <a:latin typeface="Arial" charset="0"/>
            </a:endParaRPr>
          </a:p>
        </p:txBody>
      </p:sp>
    </p:spTree>
    <p:extLst>
      <p:ext uri="{BB962C8B-B14F-4D97-AF65-F5344CB8AC3E}">
        <p14:creationId xmlns:p14="http://schemas.microsoft.com/office/powerpoint/2010/main" val="330310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Student Aid Report (SAR) is the FAFSA output document sent to the student to provide a summary of the FAFSA information and to provide the Expected Family Contribution (EFC) that was calculated based on the information provided. Colleges then use the EFC to help calculate the student’s financial aid eligibility.</a:t>
            </a:r>
          </a:p>
        </p:txBody>
      </p:sp>
      <p:sp>
        <p:nvSpPr>
          <p:cNvPr id="4" name="Slide Number Placeholder 3"/>
          <p:cNvSpPr>
            <a:spLocks noGrp="1"/>
          </p:cNvSpPr>
          <p:nvPr>
            <p:ph type="sldNum" sz="quarter" idx="5"/>
          </p:nvPr>
        </p:nvSpPr>
        <p:spPr/>
        <p:txBody>
          <a:bodyPr/>
          <a:lstStyle/>
          <a:p>
            <a:pPr>
              <a:defRPr/>
            </a:pPr>
            <a:fld id="{2A11AADD-18F0-44DA-BBD8-149FA75F4669}" type="slidenum">
              <a:rPr lang="en-US" smtClean="0"/>
              <a:pPr>
                <a:defRPr/>
              </a:pPr>
              <a:t>42</a:t>
            </a:fld>
            <a:endParaRPr lang="en-US" dirty="0"/>
          </a:p>
        </p:txBody>
      </p:sp>
    </p:spTree>
    <p:extLst>
      <p:ext uri="{BB962C8B-B14F-4D97-AF65-F5344CB8AC3E}">
        <p14:creationId xmlns:p14="http://schemas.microsoft.com/office/powerpoint/2010/main" val="415500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You’ve already seen the “Start 2018-19” FAFSA page. On the next slide we’ll show you the “My FAFSA” page when a renewal FAFSA exists.</a:t>
            </a:r>
          </a:p>
        </p:txBody>
      </p:sp>
      <p:sp>
        <p:nvSpPr>
          <p:cNvPr id="4" name="Slide Number Placeholder 3"/>
          <p:cNvSpPr>
            <a:spLocks noGrp="1"/>
          </p:cNvSpPr>
          <p:nvPr>
            <p:ph type="sldNum" sz="quarter" idx="5"/>
          </p:nvPr>
        </p:nvSpPr>
        <p:spPr/>
        <p:txBody>
          <a:bodyPr/>
          <a:lstStyle/>
          <a:p>
            <a:pPr>
              <a:defRPr/>
            </a:pPr>
            <a:fld id="{452E5B75-CD6C-42F6-9BD4-371A2D79E308}"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911042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CB1F676-DD32-447C-95A3-1B3C0576A576}" type="slidenum">
              <a:rPr lang="en-US" smtClean="0"/>
              <a:pPr>
                <a:defRPr/>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Tax credits and deductions can help your family get some taxes back, based on how much they paid in educational expenses the year before.</a:t>
            </a:r>
          </a:p>
          <a:p>
            <a:endParaRPr lang="en-US" altLang="en-US" b="1" dirty="0"/>
          </a:p>
          <a:p>
            <a:pPr lvl="1"/>
            <a:r>
              <a:rPr lang="en-US" altLang="en-US" b="1" dirty="0"/>
              <a:t>American Opportunity Credit</a:t>
            </a:r>
            <a:r>
              <a:rPr lang="en-US" altLang="en-US" dirty="0"/>
              <a:t>: Families may receive a tax credit for expenses paid for the dependent student’s first four years of college. </a:t>
            </a:r>
          </a:p>
          <a:p>
            <a:pPr lvl="1"/>
            <a:r>
              <a:rPr lang="en-US" altLang="en-US" b="1" dirty="0"/>
              <a:t>Lifetime Learning Tax Credit</a:t>
            </a:r>
            <a:r>
              <a:rPr lang="en-US" altLang="en-US" dirty="0"/>
              <a:t>: You may claim a tax credit for education expenses incurred after the first two years of postsecondary education</a:t>
            </a:r>
            <a:r>
              <a:rPr lang="en-US" altLang="en-US" b="1" dirty="0"/>
              <a:t>.</a:t>
            </a:r>
            <a:r>
              <a:rPr lang="en-US" altLang="en-US" dirty="0"/>
              <a:t> </a:t>
            </a:r>
          </a:p>
          <a:p>
            <a:r>
              <a:rPr lang="en-US" altLang="en-US" b="1" dirty="0"/>
              <a:t>Tax deductions</a:t>
            </a:r>
            <a:r>
              <a:rPr lang="en-US" altLang="en-US" dirty="0"/>
              <a:t> </a:t>
            </a:r>
          </a:p>
          <a:p>
            <a:pPr lvl="1"/>
            <a:r>
              <a:rPr lang="en-US" altLang="en-US" b="1" dirty="0"/>
              <a:t>College Tuition and Fees Deduction: </a:t>
            </a:r>
            <a:r>
              <a:rPr lang="en-US" altLang="en-US" dirty="0"/>
              <a:t>You can reduce your taxable income for higher education expenses. </a:t>
            </a:r>
          </a:p>
          <a:p>
            <a:pPr lvl="1"/>
            <a:r>
              <a:rPr lang="en-US" altLang="en-US" b="1" dirty="0"/>
              <a:t>Student Loan Interest Deduction:</a:t>
            </a: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FE6A0C9E-1088-42EE-8A8E-5408CE0AE3FB}" type="slidenum">
              <a:rPr lang="en-US" smtClean="0"/>
              <a:pPr>
                <a:defRPr/>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CA2B511-6082-40F4-B701-83B082E63FB8}" type="slidenum">
              <a:rPr lang="en-US" smtClean="0"/>
              <a:pPr>
                <a:defRPr/>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can’t emphasize enough that it’s not too early or too late to start saving for college. Maybe you will have a summer job and you can set a goal to save enough for your first semester’s books. Don’t forget to see if you can come back to that job during Christmas break! I was fortunate to work for the Missouri Dept. of Transportation in the summers and Christmas breaks. In the late 80’s, $5-6 an hour went further than it does today and with my scholarships I was able to save enough to pay my tuition, room &amp; board for all four years of my education. Today’s tuition prices are a lot different, but don’t let that discourage you from saving.</a:t>
            </a:r>
          </a:p>
        </p:txBody>
      </p:sp>
      <p:sp>
        <p:nvSpPr>
          <p:cNvPr id="4" name="Slide Number Placeholder 3"/>
          <p:cNvSpPr>
            <a:spLocks noGrp="1"/>
          </p:cNvSpPr>
          <p:nvPr>
            <p:ph type="sldNum" sz="quarter" idx="5"/>
          </p:nvPr>
        </p:nvSpPr>
        <p:spPr/>
        <p:txBody>
          <a:bodyPr/>
          <a:lstStyle/>
          <a:p>
            <a:pPr>
              <a:defRPr/>
            </a:pPr>
            <a:fld id="{335E7DBA-714D-4E42-9E88-1A423C3B9677}" type="slidenum">
              <a:rPr lang="en-US" smtClean="0"/>
              <a:pPr>
                <a:defRPr/>
              </a:pPr>
              <a:t>10</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78EACD5D-58C6-463D-800D-1C2EB7F4C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36475C9D-0B56-42E6-A081-2B91D97FCD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a:extLst>
              <a:ext uri="{FF2B5EF4-FFF2-40B4-BE49-F238E27FC236}">
                <a16:creationId xmlns:a16="http://schemas.microsoft.com/office/drawing/2014/main" xmlns="" id="{A4E0F9B4-F3C2-4C73-B9FE-C2B7C4A017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48CB1B-65AE-4393-B969-A3921706C7D1}" type="slidenum">
              <a:rPr lang="en-US" altLang="en-US">
                <a:latin typeface="Calibri" panose="020F0502020204030204" pitchFamily="34" charset="0"/>
              </a:rPr>
              <a:pPr/>
              <a:t>51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69860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558CF06-4CCC-4880-B3E5-92604EEFE05B}" type="slidenum">
              <a:rPr lang="en-US" smtClean="0"/>
              <a:pPr>
                <a:defRPr/>
              </a:pPr>
              <a:t>53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a variety of types of financial aid. The sources include federal, state, institutional, and private. Grants, scholarships and work-study funds generally don’t have to be repaid. Students loans should be a last resort </a:t>
            </a:r>
          </a:p>
        </p:txBody>
      </p:sp>
      <p:sp>
        <p:nvSpPr>
          <p:cNvPr id="4" name="Slide Number Placeholder 3"/>
          <p:cNvSpPr>
            <a:spLocks noGrp="1"/>
          </p:cNvSpPr>
          <p:nvPr>
            <p:ph type="sldNum" sz="quarter" idx="5"/>
          </p:nvPr>
        </p:nvSpPr>
        <p:spPr/>
        <p:txBody>
          <a:bodyPr/>
          <a:lstStyle/>
          <a:p>
            <a:pPr>
              <a:defRPr/>
            </a:pPr>
            <a:fld id="{C7585944-DD2E-42FF-BA2E-D90B3AE6E6C5}"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Access Missouri:</a:t>
            </a:r>
          </a:p>
          <a:p>
            <a:pPr>
              <a:defRPr/>
            </a:pPr>
            <a:r>
              <a:rPr lang="en-US" dirty="0"/>
              <a:t>Bright Flight</a:t>
            </a:r>
            <a:br>
              <a:rPr lang="en-US" dirty="0"/>
            </a:br>
            <a:r>
              <a:rPr lang="en-US" dirty="0"/>
              <a:t>$3,000--ACT Score: </a:t>
            </a:r>
          </a:p>
          <a:p>
            <a:pPr>
              <a:defRPr/>
            </a:pPr>
            <a:r>
              <a:rPr lang="en-US" dirty="0"/>
              <a:t>31 or above</a:t>
            </a:r>
          </a:p>
          <a:p>
            <a:pPr>
              <a:defRPr/>
            </a:pPr>
            <a:r>
              <a:rPr lang="en-US" dirty="0"/>
              <a:t>OR </a:t>
            </a:r>
          </a:p>
          <a:p>
            <a:pPr>
              <a:defRPr/>
            </a:pPr>
            <a:r>
              <a:rPr lang="en-US" dirty="0"/>
              <a:t>SAT </a:t>
            </a:r>
            <a:br>
              <a:rPr lang="en-US" dirty="0"/>
            </a:br>
            <a:r>
              <a:rPr lang="en-US" dirty="0"/>
              <a:t>Critical Reading</a:t>
            </a:r>
            <a:r>
              <a:rPr lang="en-US" i="1" dirty="0"/>
              <a:t> and </a:t>
            </a:r>
            <a:r>
              <a:rPr lang="en-US" dirty="0"/>
              <a:t>Math Scores:</a:t>
            </a:r>
          </a:p>
          <a:p>
            <a:pPr>
              <a:defRPr/>
            </a:pPr>
            <a:r>
              <a:rPr lang="en-US" dirty="0"/>
              <a:t>800 and 800</a:t>
            </a:r>
          </a:p>
          <a:p>
            <a:pPr>
              <a:defRPr/>
            </a:pPr>
            <a:endParaRPr lang="en-US" dirty="0"/>
          </a:p>
          <a:p>
            <a:pPr>
              <a:defRPr/>
            </a:pPr>
            <a:r>
              <a:rPr lang="en-US" dirty="0"/>
              <a:t>$1,000</a:t>
            </a:r>
          </a:p>
          <a:p>
            <a:pPr>
              <a:defRPr/>
            </a:pPr>
            <a:r>
              <a:rPr lang="en-US" dirty="0"/>
              <a:t>ACT Score: </a:t>
            </a:r>
          </a:p>
          <a:p>
            <a:pPr>
              <a:defRPr/>
            </a:pPr>
            <a:r>
              <a:rPr lang="en-US" dirty="0"/>
              <a:t>30</a:t>
            </a:r>
          </a:p>
          <a:p>
            <a:pPr>
              <a:defRPr/>
            </a:pPr>
            <a:r>
              <a:rPr lang="en-US" dirty="0"/>
              <a:t>OR </a:t>
            </a:r>
          </a:p>
          <a:p>
            <a:pPr>
              <a:defRPr/>
            </a:pPr>
            <a:r>
              <a:rPr lang="en-US" dirty="0"/>
              <a:t>SAT </a:t>
            </a:r>
            <a:br>
              <a:rPr lang="en-US" dirty="0"/>
            </a:br>
            <a:r>
              <a:rPr lang="en-US" dirty="0"/>
              <a:t>Critical Reading</a:t>
            </a:r>
            <a:r>
              <a:rPr lang="en-US" i="1" dirty="0"/>
              <a:t> and </a:t>
            </a:r>
            <a:r>
              <a:rPr lang="en-US" dirty="0"/>
              <a:t>Math Scores:</a:t>
            </a:r>
          </a:p>
          <a:p>
            <a:pPr>
              <a:defRPr/>
            </a:pPr>
            <a:r>
              <a:rPr lang="en-US" dirty="0"/>
              <a:t>760-799 </a:t>
            </a:r>
            <a:r>
              <a:rPr lang="en-US" i="1" dirty="0"/>
              <a:t>and</a:t>
            </a:r>
            <a:r>
              <a:rPr lang="en-US" dirty="0"/>
              <a:t> 770-799 </a:t>
            </a:r>
          </a:p>
          <a:p>
            <a:pPr>
              <a:defRPr/>
            </a:pPr>
            <a:endParaRPr lang="en-US" dirty="0"/>
          </a:p>
          <a:p>
            <a:pPr>
              <a:defRPr/>
            </a:pPr>
            <a:endParaRPr lang="en-US" dirty="0"/>
          </a:p>
          <a:p>
            <a:pPr>
              <a:defRPr/>
            </a:pPr>
            <a:r>
              <a:rPr lang="en-US" dirty="0"/>
              <a:t>The table below displays the minimum and maximum annual awards for each school type as established by the statute. Award amounts may be less than those shown in the table depending on the amount of funding that is available for the program. Award amounts may vary depending on your total financial aid package.</a:t>
            </a:r>
          </a:p>
          <a:p>
            <a:pPr>
              <a:defRPr/>
            </a:pPr>
            <a:r>
              <a:rPr lang="en-US" dirty="0"/>
              <a:t>Public 2-Year 		Public 4-Year, State Technical College of Missouri, and Private</a:t>
            </a:r>
            <a:br>
              <a:rPr lang="en-US" dirty="0"/>
            </a:br>
            <a:r>
              <a:rPr lang="en-US" dirty="0"/>
              <a:t>Maximum Minimum 	Maximum Minimum </a:t>
            </a:r>
          </a:p>
          <a:p>
            <a:pPr>
              <a:defRPr/>
            </a:pPr>
            <a:r>
              <a:rPr lang="en-US" dirty="0"/>
              <a:t>$1,300 $300 		$2,850 $1,500 </a:t>
            </a:r>
          </a:p>
        </p:txBody>
      </p:sp>
      <p:sp>
        <p:nvSpPr>
          <p:cNvPr id="4" name="Slide Number Placeholder 3"/>
          <p:cNvSpPr>
            <a:spLocks noGrp="1"/>
          </p:cNvSpPr>
          <p:nvPr>
            <p:ph type="sldNum" sz="quarter" idx="5"/>
          </p:nvPr>
        </p:nvSpPr>
        <p:spPr/>
        <p:txBody>
          <a:bodyPr/>
          <a:lstStyle/>
          <a:p>
            <a:pPr>
              <a:defRPr/>
            </a:pPr>
            <a:fld id="{A2D3E05C-EAF7-4C36-B3AF-5087C79461D3}" type="slidenum">
              <a:rPr lang="en-US" smtClean="0"/>
              <a:pPr>
                <a:defRPr/>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It’s early for you to think about filing a FAFSA—explain the FAFSA.</a:t>
            </a:r>
          </a:p>
          <a:p>
            <a:endParaRPr lang="en-US" altLang="en-US" dirty="0"/>
          </a:p>
          <a:p>
            <a:r>
              <a:rPr lang="en-US" altLang="en-US" dirty="0"/>
              <a:t>Each year you will need to complete a renewal FAFSA and go through the SAR and award letter processes again.</a:t>
            </a:r>
          </a:p>
        </p:txBody>
      </p:sp>
      <p:sp>
        <p:nvSpPr>
          <p:cNvPr id="4" name="Slide Number Placeholder 3"/>
          <p:cNvSpPr>
            <a:spLocks noGrp="1"/>
          </p:cNvSpPr>
          <p:nvPr>
            <p:ph type="sldNum" sz="quarter" idx="5"/>
          </p:nvPr>
        </p:nvSpPr>
        <p:spPr/>
        <p:txBody>
          <a:bodyPr/>
          <a:lstStyle/>
          <a:p>
            <a:pPr>
              <a:defRPr/>
            </a:pPr>
            <a:fld id="{F6B09F4E-2E56-41E4-A867-34F94D343B37}" type="slidenum">
              <a:rPr lang="en-US" smtClean="0"/>
              <a:pPr>
                <a:defRPr/>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First, let’s answer the question, what is the FAFSA? The FAFSA is the Free Application for Federal Student Aid  that is the base application for various forms of financial aid (both need-based and non-need-based).</a:t>
            </a:r>
          </a:p>
          <a:p>
            <a:pPr marL="176935" indent="-176935">
              <a:buFont typeface="Arial" panose="020B0604020202020204" pitchFamily="34" charset="0"/>
              <a:buChar char="•"/>
              <a:defRPr/>
            </a:pPr>
            <a:r>
              <a:rPr lang="en-US" dirty="0"/>
              <a:t>Federal aid—such as Pell Grants and subsidized and unsubsidized Direct Loans, as well as</a:t>
            </a:r>
          </a:p>
          <a:p>
            <a:pPr marL="176935" indent="-176935">
              <a:buFont typeface="Arial" panose="020B0604020202020204" pitchFamily="34" charset="0"/>
              <a:buChar char="•"/>
              <a:defRPr/>
            </a:pPr>
            <a:r>
              <a:rPr lang="en-US" dirty="0"/>
              <a:t>State, institutional, and private grants and scholarships. </a:t>
            </a:r>
          </a:p>
          <a:p>
            <a:pPr marL="176935" indent="-176935">
              <a:buFont typeface="Arial" panose="020B0604020202020204" pitchFamily="34" charset="0"/>
              <a:buChar char="•"/>
              <a:defRPr/>
            </a:pPr>
            <a:endParaRPr lang="en-US" dirty="0"/>
          </a:p>
          <a:p>
            <a:pPr>
              <a:defRPr/>
            </a:pPr>
            <a:r>
              <a:rPr lang="en-US" dirty="0"/>
              <a:t>You should watch filing deadlines for the various aid programs, especially college financial aid application deadlines. Also, keep in mind that colleges may have another grant or scholarship application as well, but the FAFSA is likely a part of the process. The state application deadlines are listed on the FOTW worksheets and FAFSA website.</a:t>
            </a:r>
          </a:p>
        </p:txBody>
      </p:sp>
      <p:sp>
        <p:nvSpPr>
          <p:cNvPr id="4" name="Slide Number Placeholder 3"/>
          <p:cNvSpPr>
            <a:spLocks noGrp="1"/>
          </p:cNvSpPr>
          <p:nvPr>
            <p:ph type="sldNum" sz="quarter" idx="5"/>
          </p:nvPr>
        </p:nvSpPr>
        <p:spPr/>
        <p:txBody>
          <a:bodyPr/>
          <a:lstStyle/>
          <a:p>
            <a:pPr>
              <a:defRPr/>
            </a:pPr>
            <a:fld id="{9DB4CE55-B21B-47D5-9827-4134E05F6AED}"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Who needs an FSA ID? The answer is that both the student and the parent (if the student is a dependent student—which we will define a little later) need one. We recommend setting up the FSA ID before sitting down to complete the FAFSA, as it can help speed up the FAFSA completion process. </a:t>
            </a:r>
          </a:p>
          <a:p>
            <a:endParaRPr lang="en-US" altLang="en-US" dirty="0"/>
          </a:p>
          <a:p>
            <a:pPr eaLnBrk="1" hangingPunct="1">
              <a:spcBef>
                <a:spcPct val="0"/>
              </a:spcBef>
            </a:pPr>
            <a:r>
              <a:rPr lang="en-US" altLang="en-US" dirty="0"/>
              <a:t>Students and parents use their FSA ID in the FAFSA itself. . .students can use theirs to log into the FAFSA and both students and parents can use the FSA ID to access their tax information and to sign the FAFSA electronically. </a:t>
            </a:r>
          </a:p>
          <a:p>
            <a:endParaRPr lang="en-US" altLang="en-US" dirty="0"/>
          </a:p>
          <a:p>
            <a:r>
              <a:rPr lang="en-US" altLang="en-US" dirty="0"/>
              <a:t>Your FSA ID can be used electronically to sign the Master Promissory Note for Direct Loans and to access your Federal Student Aid records online. </a:t>
            </a:r>
          </a:p>
          <a:p>
            <a:endParaRPr lang="en-US" altLang="en-US" dirty="0"/>
          </a:p>
          <a:p>
            <a:r>
              <a:rPr lang="en-US" altLang="en-US" dirty="0"/>
              <a:t>Be sure to keep your FSA ID a safe place, as it serves as your electronic signature and provides access to your personal records, so you should never give your FSA ID to anyone, including commercial services that may offer to help you complete your FAFSA.  We do recommend using free resources to get help completing the FAFSA. </a:t>
            </a:r>
          </a:p>
          <a:p>
            <a:endParaRPr lang="en-US" altLang="en-US" dirty="0"/>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66718" indent="-294892">
              <a:defRPr>
                <a:solidFill>
                  <a:schemeClr val="tx1"/>
                </a:solidFill>
                <a:latin typeface="Tahoma" pitchFamily="34" charset="0"/>
              </a:defRPr>
            </a:lvl2pPr>
            <a:lvl3pPr marL="1179565" indent="-235913">
              <a:defRPr>
                <a:solidFill>
                  <a:schemeClr val="tx1"/>
                </a:solidFill>
                <a:latin typeface="Tahoma" pitchFamily="34" charset="0"/>
              </a:defRPr>
            </a:lvl3pPr>
            <a:lvl4pPr marL="1651391" indent="-235913">
              <a:defRPr>
                <a:solidFill>
                  <a:schemeClr val="tx1"/>
                </a:solidFill>
                <a:latin typeface="Tahoma" pitchFamily="34" charset="0"/>
              </a:defRPr>
            </a:lvl4pPr>
            <a:lvl5pPr marL="2123218" indent="-235913">
              <a:defRPr>
                <a:solidFill>
                  <a:schemeClr val="tx1"/>
                </a:solidFill>
                <a:latin typeface="Tahoma" pitchFamily="34" charset="0"/>
              </a:defRPr>
            </a:lvl5pPr>
            <a:lvl6pPr marL="2595044" indent="-235913" eaLnBrk="0" fontAlgn="base" hangingPunct="0">
              <a:spcBef>
                <a:spcPct val="0"/>
              </a:spcBef>
              <a:spcAft>
                <a:spcPct val="0"/>
              </a:spcAft>
              <a:defRPr>
                <a:solidFill>
                  <a:schemeClr val="tx1"/>
                </a:solidFill>
                <a:latin typeface="Tahoma" pitchFamily="34" charset="0"/>
              </a:defRPr>
            </a:lvl6pPr>
            <a:lvl7pPr marL="3066870" indent="-235913" eaLnBrk="0" fontAlgn="base" hangingPunct="0">
              <a:spcBef>
                <a:spcPct val="0"/>
              </a:spcBef>
              <a:spcAft>
                <a:spcPct val="0"/>
              </a:spcAft>
              <a:defRPr>
                <a:solidFill>
                  <a:schemeClr val="tx1"/>
                </a:solidFill>
                <a:latin typeface="Tahoma" pitchFamily="34" charset="0"/>
              </a:defRPr>
            </a:lvl7pPr>
            <a:lvl8pPr marL="3538697" indent="-235913" eaLnBrk="0" fontAlgn="base" hangingPunct="0">
              <a:spcBef>
                <a:spcPct val="0"/>
              </a:spcBef>
              <a:spcAft>
                <a:spcPct val="0"/>
              </a:spcAft>
              <a:defRPr>
                <a:solidFill>
                  <a:schemeClr val="tx1"/>
                </a:solidFill>
                <a:latin typeface="Tahoma" pitchFamily="34" charset="0"/>
              </a:defRPr>
            </a:lvl8pPr>
            <a:lvl9pPr marL="4010523" indent="-235913" eaLnBrk="0" fontAlgn="base" hangingPunct="0">
              <a:spcBef>
                <a:spcPct val="0"/>
              </a:spcBef>
              <a:spcAft>
                <a:spcPct val="0"/>
              </a:spcAft>
              <a:defRPr>
                <a:solidFill>
                  <a:schemeClr val="tx1"/>
                </a:solidFill>
                <a:latin typeface="Tahoma" pitchFamily="34" charset="0"/>
              </a:defRPr>
            </a:lvl9pPr>
          </a:lstStyle>
          <a:p>
            <a:pPr>
              <a:defRPr/>
            </a:pPr>
            <a:fld id="{8570F9A1-521E-434A-9820-35EE9326788B}" type="slidenum">
              <a:rPr lang="en-US" smtClean="0">
                <a:latin typeface="Arial" charset="0"/>
              </a:rPr>
              <a:pPr>
                <a:defRPr/>
              </a:pPr>
              <a:t>19</a:t>
            </a:fld>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As outlined in the gray bar in this screenshot, there are different sections of the FAFSA that you are required to complete,</a:t>
            </a:r>
            <a:r>
              <a:rPr lang="en-US" baseline="0" dirty="0" smtClean="0"/>
              <a:t> including:</a:t>
            </a:r>
            <a:endParaRPr lang="en-US" dirty="0" smtClean="0"/>
          </a:p>
          <a:p>
            <a:pPr marL="176665" indent="-176665">
              <a:buFont typeface="Arial" pitchFamily="34" charset="0"/>
              <a:buChar char="•"/>
            </a:pPr>
            <a:r>
              <a:rPr lang="en-US" dirty="0" smtClean="0"/>
              <a:t>Student demographics</a:t>
            </a:r>
          </a:p>
          <a:p>
            <a:pPr marL="176665" indent="-176665">
              <a:buFont typeface="Arial" pitchFamily="34" charset="0"/>
              <a:buChar char="•"/>
            </a:pPr>
            <a:r>
              <a:rPr lang="en-US" dirty="0" smtClean="0"/>
              <a:t>School selection</a:t>
            </a:r>
          </a:p>
          <a:p>
            <a:pPr marL="176665" indent="-176665">
              <a:buFont typeface="Arial" pitchFamily="34" charset="0"/>
              <a:buChar char="•"/>
            </a:pPr>
            <a:r>
              <a:rPr lang="en-US" dirty="0" smtClean="0"/>
              <a:t>Dependency status</a:t>
            </a:r>
          </a:p>
          <a:p>
            <a:pPr marL="176665" indent="-176665">
              <a:buFont typeface="Arial" pitchFamily="34" charset="0"/>
              <a:buChar char="•"/>
            </a:pPr>
            <a:r>
              <a:rPr lang="en-US" dirty="0" smtClean="0"/>
              <a:t>Parent demographics</a:t>
            </a:r>
          </a:p>
          <a:p>
            <a:pPr marL="176665" indent="-176665">
              <a:buFont typeface="Arial" pitchFamily="34" charset="0"/>
              <a:buChar char="•"/>
            </a:pPr>
            <a:r>
              <a:rPr lang="en-US" dirty="0" smtClean="0"/>
              <a:t>Financial information</a:t>
            </a:r>
          </a:p>
          <a:p>
            <a:pPr marL="176665" indent="-176665">
              <a:buFont typeface="Arial" pitchFamily="34" charset="0"/>
              <a:buChar char="•"/>
            </a:pPr>
            <a:r>
              <a:rPr lang="en-US" dirty="0" smtClean="0"/>
              <a:t>Sign &amp; submit</a:t>
            </a:r>
          </a:p>
          <a:p>
            <a:pPr marL="176665" indent="-176665">
              <a:buFont typeface="Arial" pitchFamily="34" charset="0"/>
              <a:buChar char="•"/>
            </a:pPr>
            <a:r>
              <a:rPr lang="en-US" dirty="0" smtClean="0"/>
              <a:t>Confirmation</a:t>
            </a:r>
          </a:p>
          <a:p>
            <a:endParaRPr lang="en-US" dirty="0" smtClean="0"/>
          </a:p>
          <a:p>
            <a:r>
              <a:rPr lang="en-US" dirty="0" smtClean="0"/>
              <a:t>The FAFSA will walk you through each section in the order identified above. If you would like to return to a prior section, you can click on the section header or click previous. </a:t>
            </a:r>
            <a:r>
              <a:rPr lang="en-US" b="1" dirty="0" smtClean="0"/>
              <a:t>Don’t use</a:t>
            </a:r>
            <a:r>
              <a:rPr lang="en-US" b="1" baseline="0" dirty="0" smtClean="0"/>
              <a:t> the back button </a:t>
            </a:r>
            <a:r>
              <a:rPr lang="en-US" baseline="0" dirty="0" smtClean="0"/>
              <a:t>on your browser, instead use the Previous and Next buttons that you will see at the bottom of each page. </a:t>
            </a:r>
            <a:endParaRPr lang="en-US" dirty="0"/>
          </a:p>
          <a:p>
            <a:endParaRPr lang="en-US" dirty="0"/>
          </a:p>
          <a:p>
            <a:r>
              <a:rPr lang="en-US" dirty="0" smtClean="0"/>
              <a:t>On this screen, there are a few frequently</a:t>
            </a:r>
            <a:r>
              <a:rPr lang="en-US" baseline="0" dirty="0" smtClean="0"/>
              <a:t> asked questions. </a:t>
            </a:r>
            <a:r>
              <a:rPr lang="en-US" dirty="0" smtClean="0"/>
              <a:t>If we were to click on the “how long will it take to complete?” question, it would expand</a:t>
            </a:r>
            <a:r>
              <a:rPr lang="en-US" baseline="0" dirty="0" smtClean="0"/>
              <a:t> </a:t>
            </a:r>
            <a:r>
              <a:rPr lang="en-US" dirty="0" smtClean="0"/>
              <a:t>to show the answer—</a:t>
            </a:r>
            <a:r>
              <a:rPr lang="en-US" dirty="0" smtClean="0">
                <a:effectLst/>
              </a:rPr>
              <a:t>The FAFSA should take less than one hour to complete depending on your answers and whether or not you have the necessary information available. </a:t>
            </a:r>
            <a:endParaRPr lang="en-US"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extLst>
      <p:ext uri="{BB962C8B-B14F-4D97-AF65-F5344CB8AC3E}">
        <p14:creationId xmlns:p14="http://schemas.microsoft.com/office/powerpoint/2010/main" val="387737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AE6729-7EE3-400F-9D3E-C401F0D2615F}"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4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93F38-AE42-44F4-A0A0-0F365A9DDCFA}"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F4C67-4F6E-46CC-86F7-215955DD04BF}"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90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a:xfrm>
            <a:off x="0" y="6188076"/>
            <a:ext cx="2844800" cy="365125"/>
          </a:xfrm>
        </p:spPr>
        <p:txBody>
          <a:bodyPr/>
          <a:lstStyle>
            <a:lvl1pPr>
              <a:defRPr/>
            </a:lvl1pPr>
          </a:lstStyle>
          <a:p>
            <a:pPr>
              <a:defRPr/>
            </a:pPr>
            <a:fld id="{6CA72E1A-2B3A-4B3D-AE8B-A6E3D5301243}" type="slidenum">
              <a:rPr lang="en-US"/>
              <a:pPr>
                <a:defRPr/>
              </a:pPr>
              <a:t>‹#›</a:t>
            </a:fld>
            <a:endParaRPr lang="en-US" dirty="0"/>
          </a:p>
        </p:txBody>
      </p:sp>
    </p:spTree>
    <p:extLst>
      <p:ext uri="{BB962C8B-B14F-4D97-AF65-F5344CB8AC3E}">
        <p14:creationId xmlns:p14="http://schemas.microsoft.com/office/powerpoint/2010/main" val="55199505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lank ">
    <p:spTree>
      <p:nvGrpSpPr>
        <p:cNvPr id="1" name=""/>
        <p:cNvGrpSpPr/>
        <p:nvPr/>
      </p:nvGrpSpPr>
      <p:grpSpPr>
        <a:xfrm>
          <a:off x="0" y="0"/>
          <a:ext cx="0" cy="0"/>
          <a:chOff x="0" y="0"/>
          <a:chExt cx="0" cy="0"/>
        </a:xfrm>
      </p:grpSpPr>
      <p:cxnSp>
        <p:nvCxnSpPr>
          <p:cNvPr id="3" name="Straight Connector 2"/>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5"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6"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dirty="0">
                <a:latin typeface="+mn-lt"/>
                <a:cs typeface="+mn-cs"/>
              </a:rPr>
              <a:t>             </a:t>
            </a:r>
          </a:p>
        </p:txBody>
      </p:sp>
      <p:sp>
        <p:nvSpPr>
          <p:cNvPr id="7"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8"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9"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dirty="0">
                <a:latin typeface="+mn-lt"/>
                <a:cs typeface="+mn-cs"/>
              </a:rPr>
              <a:t>             </a:t>
            </a:r>
          </a:p>
        </p:txBody>
      </p:sp>
      <p:sp>
        <p:nvSpPr>
          <p:cNvPr id="2" name="Title 1"/>
          <p:cNvSpPr>
            <a:spLocks noGrp="1"/>
          </p:cNvSpPr>
          <p:nvPr>
            <p:ph type="title"/>
          </p:nvPr>
        </p:nvSpPr>
        <p:spPr>
          <a:xfrm>
            <a:off x="612944" y="304800"/>
            <a:ext cx="11071056" cy="647698"/>
          </a:xfrm>
          <a:prstGeom prst="rect">
            <a:avLst/>
          </a:prstGeom>
        </p:spPr>
        <p:txBody>
          <a:bodyPr/>
          <a:lstStyle>
            <a:lvl1pPr algn="l">
              <a:defRPr sz="4000">
                <a:solidFill>
                  <a:schemeClr val="accent5"/>
                </a:solidFill>
                <a:latin typeface="Arial"/>
                <a:cs typeface="Arial"/>
              </a:defRPr>
            </a:lvl1pPr>
          </a:lstStyle>
          <a:p>
            <a:r>
              <a:rPr lang="en-US" dirty="0"/>
              <a:t>Click to edit Master title style</a:t>
            </a:r>
          </a:p>
        </p:txBody>
      </p:sp>
      <p:sp>
        <p:nvSpPr>
          <p:cNvPr id="10" name="Slide Number Placeholder 5"/>
          <p:cNvSpPr>
            <a:spLocks noGrp="1"/>
          </p:cNvSpPr>
          <p:nvPr>
            <p:ph type="sldNum" sz="quarter" idx="12"/>
          </p:nvPr>
        </p:nvSpPr>
        <p:spPr>
          <a:xfrm>
            <a:off x="0" y="6188076"/>
            <a:ext cx="2844800" cy="365125"/>
          </a:xfrm>
        </p:spPr>
        <p:txBody>
          <a:bodyPr/>
          <a:lstStyle>
            <a:lvl1pPr>
              <a:defRPr/>
            </a:lvl1pPr>
          </a:lstStyle>
          <a:p>
            <a:pPr>
              <a:defRPr/>
            </a:pPr>
            <a:fld id="{9B4DF3C0-EF5A-43E4-ACFC-1C906CED663A}" type="slidenum">
              <a:rPr lang="en-US"/>
              <a:pPr>
                <a:defRPr/>
              </a:pPr>
              <a:t>‹#›</a:t>
            </a:fld>
            <a:endParaRPr lang="en-US" dirty="0"/>
          </a:p>
        </p:txBody>
      </p:sp>
    </p:spTree>
    <p:extLst>
      <p:ext uri="{BB962C8B-B14F-4D97-AF65-F5344CB8AC3E}">
        <p14:creationId xmlns:p14="http://schemas.microsoft.com/office/powerpoint/2010/main" val="316399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 Caption on Top">
    <p:spTree>
      <p:nvGrpSpPr>
        <p:cNvPr id="1" name=""/>
        <p:cNvGrpSpPr/>
        <p:nvPr/>
      </p:nvGrpSpPr>
      <p:grpSpPr>
        <a:xfrm>
          <a:off x="0" y="0"/>
          <a:ext cx="0" cy="0"/>
          <a:chOff x="0" y="0"/>
          <a:chExt cx="0" cy="0"/>
        </a:xfrm>
      </p:grpSpPr>
      <p:cxnSp>
        <p:nvCxnSpPr>
          <p:cNvPr id="5" name="Straight Connector 4"/>
          <p:cNvCxnSpPr/>
          <p:nvPr userDrawn="1"/>
        </p:nvCxnSpPr>
        <p:spPr>
          <a:xfrm>
            <a:off x="613834" y="1062038"/>
            <a:ext cx="108669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7"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8"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dirty="0">
                <a:latin typeface="+mn-lt"/>
                <a:cs typeface="+mn-cs"/>
              </a:rPr>
              <a:t>             </a:t>
            </a:r>
          </a:p>
        </p:txBody>
      </p:sp>
      <p:sp>
        <p:nvSpPr>
          <p:cNvPr id="9"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11"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1" hangingPunct="1">
              <a:defRPr/>
            </a:pPr>
            <a:endParaRPr lang="en-US" altLang="en-US" dirty="0"/>
          </a:p>
        </p:txBody>
      </p:sp>
      <p:sp>
        <p:nvSpPr>
          <p:cNvPr id="12"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eaLnBrk="1" fontAlgn="auto" hangingPunct="1">
              <a:spcBef>
                <a:spcPts val="0"/>
              </a:spcBef>
              <a:spcAft>
                <a:spcPts val="0"/>
              </a:spcAft>
              <a:defRPr/>
            </a:pPr>
            <a:r>
              <a:rPr lang="en-US" dirty="0">
                <a:latin typeface="+mn-lt"/>
                <a:cs typeface="+mn-cs"/>
              </a:rPr>
              <a:t>             </a:t>
            </a:r>
          </a:p>
        </p:txBody>
      </p:sp>
      <p:sp>
        <p:nvSpPr>
          <p:cNvPr id="2" name="Title 1"/>
          <p:cNvSpPr>
            <a:spLocks noGrp="1"/>
          </p:cNvSpPr>
          <p:nvPr>
            <p:ph type="title"/>
          </p:nvPr>
        </p:nvSpPr>
        <p:spPr>
          <a:xfrm>
            <a:off x="612944" y="304800"/>
            <a:ext cx="11071056" cy="647698"/>
          </a:xfrm>
          <a:prstGeom prst="rect">
            <a:avLst/>
          </a:prstGeom>
        </p:spPr>
        <p:txBody>
          <a:bodyPr/>
          <a:lstStyle>
            <a:lvl1pPr algn="l">
              <a:defRPr sz="4000">
                <a:solidFill>
                  <a:schemeClr val="tx1"/>
                </a:solidFill>
                <a:latin typeface="Arial"/>
                <a:cs typeface="Arial"/>
              </a:defRPr>
            </a:lvl1pPr>
          </a:lstStyle>
          <a:p>
            <a:r>
              <a:rPr lang="en-US" dirty="0"/>
              <a:t>Click to edit Master title style</a:t>
            </a:r>
          </a:p>
        </p:txBody>
      </p:sp>
      <p:sp>
        <p:nvSpPr>
          <p:cNvPr id="10" name="Text Placeholder 3"/>
          <p:cNvSpPr>
            <a:spLocks noGrp="1"/>
          </p:cNvSpPr>
          <p:nvPr>
            <p:ph type="body" sz="half" idx="2"/>
          </p:nvPr>
        </p:nvSpPr>
        <p:spPr>
          <a:xfrm>
            <a:off x="1017672" y="1196973"/>
            <a:ext cx="10058400" cy="1143000"/>
          </a:xfrm>
          <a:prstGeom prst="rect">
            <a:avLst/>
          </a:prstGeom>
        </p:spPr>
        <p:txBody>
          <a:bodyPr/>
          <a:lstStyle>
            <a:lvl1pPr>
              <a:defRPr sz="2000" baseline="0">
                <a:solidFill>
                  <a:schemeClr val="tx1"/>
                </a:solidFill>
              </a:defRPr>
            </a:lvl1pPr>
          </a:lstStyle>
          <a:p>
            <a:pPr lvl="0"/>
            <a:r>
              <a:rPr lang="en-US" dirty="0"/>
              <a:t>Click to edit Master text styles</a:t>
            </a:r>
          </a:p>
        </p:txBody>
      </p:sp>
      <p:sp>
        <p:nvSpPr>
          <p:cNvPr id="17" name="Content Placeholder 15"/>
          <p:cNvSpPr>
            <a:spLocks noGrp="1"/>
          </p:cNvSpPr>
          <p:nvPr>
            <p:ph sz="quarter" idx="10"/>
          </p:nvPr>
        </p:nvSpPr>
        <p:spPr>
          <a:xfrm>
            <a:off x="992272" y="2505075"/>
            <a:ext cx="10058400" cy="4114800"/>
          </a:xfrm>
          <a:prstGeom prst="rect">
            <a:avLst/>
          </a:prstGeom>
        </p:spPr>
        <p:txBody>
          <a:bodyPr/>
          <a:lstStyle>
            <a:lvl1pPr>
              <a:defRPr sz="200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96706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219202" y="5809153"/>
            <a:ext cx="7386917"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0" y="6188076"/>
            <a:ext cx="2844800" cy="365125"/>
          </a:xfrm>
        </p:spPr>
        <p:txBody>
          <a:bodyPr/>
          <a:lstStyle>
            <a:lvl1pPr>
              <a:defRPr/>
            </a:lvl1pPr>
          </a:lstStyle>
          <a:p>
            <a:pPr>
              <a:defRPr/>
            </a:pPr>
            <a:fld id="{52E449C5-48C9-4898-AFD7-A1C1496DB239}" type="slidenum">
              <a:rPr lang="en-US"/>
              <a:pPr>
                <a:defRPr/>
              </a:pPr>
              <a:t>‹#›</a:t>
            </a:fld>
            <a:endParaRPr lang="en-US" dirty="0"/>
          </a:p>
        </p:txBody>
      </p:sp>
    </p:spTree>
    <p:extLst>
      <p:ext uri="{BB962C8B-B14F-4D97-AF65-F5344CB8AC3E}">
        <p14:creationId xmlns:p14="http://schemas.microsoft.com/office/powerpoint/2010/main" val="1526568024"/>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219202" y="5809153"/>
            <a:ext cx="7386917"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0" y="6172201"/>
            <a:ext cx="2844800" cy="365125"/>
          </a:xfrm>
        </p:spPr>
        <p:txBody>
          <a:bodyPr/>
          <a:lstStyle>
            <a:lvl1pPr>
              <a:defRPr/>
            </a:lvl1pPr>
          </a:lstStyle>
          <a:p>
            <a:pPr>
              <a:defRPr/>
            </a:pPr>
            <a:fld id="{E12E8627-61D1-483E-A8BD-4DC60016DBD0}" type="slidenum">
              <a:rPr lang="en-US"/>
              <a:pPr>
                <a:defRPr/>
              </a:pPr>
              <a:t>‹#›</a:t>
            </a:fld>
            <a:endParaRPr lang="en-US" dirty="0"/>
          </a:p>
        </p:txBody>
      </p:sp>
    </p:spTree>
    <p:extLst>
      <p:ext uri="{BB962C8B-B14F-4D97-AF65-F5344CB8AC3E}">
        <p14:creationId xmlns:p14="http://schemas.microsoft.com/office/powerpoint/2010/main" val="922910372"/>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59944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4" name="Rectangle 1"/>
          <p:cNvSpPr>
            <a:spLocks/>
          </p:cNvSpPr>
          <p:nvPr userDrawn="1"/>
        </p:nvSpPr>
        <p:spPr bwMode="auto">
          <a:xfrm>
            <a:off x="-19050" y="1"/>
            <a:ext cx="12223751"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cxnSp>
        <p:nvCxnSpPr>
          <p:cNvPr id="5" name="Straight Connector 4"/>
          <p:cNvCxnSpPr/>
          <p:nvPr userDrawn="1"/>
        </p:nvCxnSpPr>
        <p:spPr>
          <a:xfrm>
            <a:off x="321734" y="1062038"/>
            <a:ext cx="11527367"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3368" y="6211888"/>
            <a:ext cx="58970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944" y="414325"/>
            <a:ext cx="11405549"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711200" y="6400801"/>
            <a:ext cx="2844800" cy="365125"/>
          </a:xfrm>
        </p:spPr>
        <p:txBody>
          <a:bodyPr/>
          <a:lstStyle>
            <a:lvl1pPr algn="l">
              <a:defRPr sz="900">
                <a:solidFill>
                  <a:srgbClr val="F2F2F2"/>
                </a:solidFill>
                <a:latin typeface="Arial"/>
                <a:cs typeface="Arial"/>
              </a:defRPr>
            </a:lvl1pPr>
          </a:lstStyle>
          <a:p>
            <a:pPr>
              <a:defRPr/>
            </a:pPr>
            <a:fld id="{8604AA41-E975-45E8-AC05-1B11AB9459EB}" type="slidenum">
              <a:rPr lang="en-US"/>
              <a:pPr>
                <a:defRPr/>
              </a:pPr>
              <a:t>‹#›</a:t>
            </a:fld>
            <a:endParaRPr lang="en-US" dirty="0"/>
          </a:p>
        </p:txBody>
      </p:sp>
    </p:spTree>
    <p:extLst>
      <p:ext uri="{BB962C8B-B14F-4D97-AF65-F5344CB8AC3E}">
        <p14:creationId xmlns:p14="http://schemas.microsoft.com/office/powerpoint/2010/main" val="115913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48865-9470-4FB7-8D85-A216D9FB2E5B}"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999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37606-774B-44D4-8E5C-F4DD455509CF}" type="datetime1">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80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9FDE17-7A1B-4BB8-90DC-108EF009E1BA}" type="datetime1">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51038520"/>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42BC6-3257-4100-9DDD-269098937FC6}" type="datetime1">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9970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EA87ECB-DDEB-4CDA-8090-D98B6895AD40}" type="datetime1">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74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3D592F-C120-41B3-A303-9B3A0A258422}" type="datetime1">
              <a:rPr lang="en-US" smtClean="0"/>
              <a:t>10/30/2017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3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56D09D-0C97-4439-B296-E74E60B8495C}" type="datetime1">
              <a:rPr lang="en-US" smtClean="0"/>
              <a:t>10/30/2017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1776268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D5A7F-DD39-4187-857A-7316723666F2}" type="datetime1">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46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83A3F3-CDE3-4621-84A1-ABDB6DB7C2B2}" type="datetime1">
              <a:rPr lang="en-US" smtClean="0"/>
              <a:t>10/30/2017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78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70" r:id="rId13"/>
    <p:sldLayoutId id="2147483771" r:id="rId14"/>
    <p:sldLayoutId id="2147483772" r:id="rId15"/>
    <p:sldLayoutId id="2147483773" r:id="rId16"/>
    <p:sldLayoutId id="2147483774" r:id="rId1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said.ed.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fafsa.ed.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hyperlink" Target="http://mappingyourfuture.org/paying/scholarshipsearch.cf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outhdakota.mappingyourfutur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tudentaid.ed.gov/sa/" TargetMode="External"/><Relationship Id="rId3" Type="http://schemas.openxmlformats.org/officeDocument/2006/relationships/hyperlink" Target="https://southdakota.mappingyourfuture.org/" TargetMode="External"/><Relationship Id="rId7" Type="http://schemas.openxmlformats.org/officeDocument/2006/relationships/hyperlink" Target="http://studentaid.ed.gov/about/data-center/student/application-volume/fa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fafsa.ed.gov/fotw1617/pdf/fafsaws16c.pdf" TargetMode="External"/><Relationship Id="rId5" Type="http://schemas.openxmlformats.org/officeDocument/2006/relationships/hyperlink" Target="https://fafsa.gov/" TargetMode="External"/><Relationship Id="rId10" Type="http://schemas.openxmlformats.org/officeDocument/2006/relationships/image" Target="../media/image31.png"/><Relationship Id="rId4" Type="http://schemas.openxmlformats.org/officeDocument/2006/relationships/hyperlink" Target="https://mappingyourfuture.org/services/webinararchive.cfm" TargetMode="External"/><Relationship Id="rId9" Type="http://schemas.openxmlformats.org/officeDocument/2006/relationships/hyperlink" Target="https://studentaid.ed.gov/sa/sites/default/files/fafsa-parent.pdf"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cathy@mappingyourfuture.org" TargetMode="External"/><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mappingyourfuture.org/" TargetMode="External"/><Relationship Id="rId5" Type="http://schemas.openxmlformats.org/officeDocument/2006/relationships/hyperlink" Target="mailto:feedback@mappingyourfuture.org" TargetMode="External"/><Relationship Id="rId4" Type="http://schemas.openxmlformats.org/officeDocument/2006/relationships/hyperlink" Target="mailto:beth@mappingyourfutur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58952"/>
            <a:ext cx="10812780" cy="3566160"/>
          </a:xfrm>
        </p:spPr>
        <p:txBody>
          <a:bodyPr>
            <a:normAutofit/>
          </a:bodyPr>
          <a:lstStyle/>
          <a:p>
            <a:r>
              <a:rPr lang="en-US" sz="6600" dirty="0">
                <a:solidFill>
                  <a:schemeClr val="accent1"/>
                </a:solidFill>
              </a:rPr>
              <a:t>2018-19 Financial Aid Night </a:t>
            </a:r>
            <a:r>
              <a:rPr lang="en-US" sz="6600" dirty="0" smtClean="0">
                <a:solidFill>
                  <a:schemeClr val="accent1"/>
                </a:solidFill>
              </a:rPr>
              <a:t>at (fill-in) High School</a:t>
            </a:r>
            <a:endParaRPr lang="en-US" sz="6600" dirty="0">
              <a:solidFill>
                <a:schemeClr val="accent1"/>
              </a:solidFill>
            </a:endParaRPr>
          </a:p>
        </p:txBody>
      </p:sp>
      <p:sp>
        <p:nvSpPr>
          <p:cNvPr id="3" name="Subtitle 2"/>
          <p:cNvSpPr>
            <a:spLocks noGrp="1"/>
          </p:cNvSpPr>
          <p:nvPr>
            <p:ph type="subTitle" idx="1"/>
          </p:nvPr>
        </p:nvSpPr>
        <p:spPr>
          <a:xfrm>
            <a:off x="1100051" y="4818184"/>
            <a:ext cx="10058400" cy="780435"/>
          </a:xfrm>
        </p:spPr>
        <p:txBody>
          <a:bodyPr/>
          <a:lstStyle/>
          <a:p>
            <a:pPr algn="r"/>
            <a:r>
              <a:rPr lang="en-US" smtClean="0"/>
              <a:t> October </a:t>
            </a:r>
            <a:r>
              <a:rPr lang="en-US" dirty="0" smtClean="0"/>
              <a:t>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8" name="Picture 7"/>
          <p:cNvPicPr>
            <a:picLocks noChangeAspect="1"/>
          </p:cNvPicPr>
          <p:nvPr/>
        </p:nvPicPr>
        <p:blipFill>
          <a:blip r:embed="rId2"/>
          <a:stretch>
            <a:fillRect/>
          </a:stretch>
        </p:blipFill>
        <p:spPr>
          <a:xfrm>
            <a:off x="7285893" y="728174"/>
            <a:ext cx="3905250" cy="809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421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eaLnBrk="1" hangingPunct="1"/>
            <a:r>
              <a:rPr lang="en-US" altLang="en-US" dirty="0"/>
              <a:t>Saving money</a:t>
            </a:r>
          </a:p>
        </p:txBody>
      </p:sp>
      <p:sp>
        <p:nvSpPr>
          <p:cNvPr id="34819" name="Content Placeholder 1"/>
          <p:cNvSpPr>
            <a:spLocks noGrp="1"/>
          </p:cNvSpPr>
          <p:nvPr>
            <p:ph idx="1"/>
          </p:nvPr>
        </p:nvSpPr>
        <p:spPr/>
        <p:txBody>
          <a:bodyPr/>
          <a:lstStyle/>
          <a:p>
            <a:pPr eaLnBrk="1" hangingPunct="1"/>
            <a:r>
              <a:rPr lang="en-US" altLang="en-US" sz="2800" dirty="0"/>
              <a:t>I</a:t>
            </a:r>
            <a:r>
              <a:rPr lang="en-US" altLang="en-US" sz="2800" dirty="0" smtClean="0"/>
              <a:t>t’s </a:t>
            </a:r>
            <a:r>
              <a:rPr lang="en-US" altLang="en-US" sz="2800" dirty="0"/>
              <a:t>never too early or too late to start!</a:t>
            </a:r>
          </a:p>
          <a:p>
            <a:pPr eaLnBrk="1" hangingPunct="1"/>
            <a:r>
              <a:rPr lang="en-US" altLang="en-US" sz="2800" dirty="0"/>
              <a:t>Set short-term goal for summer earnings</a:t>
            </a:r>
          </a:p>
          <a:p>
            <a:pPr eaLnBrk="1" hangingPunct="1"/>
            <a:r>
              <a:rPr lang="en-US" altLang="en-US" sz="2800" dirty="0"/>
              <a:t>Pay yourself first</a:t>
            </a:r>
          </a:p>
          <a:p>
            <a:pPr eaLnBrk="1" hangingPunct="1">
              <a:buFont typeface="Wingdings" pitchFamily="2" charset="2"/>
              <a:buNone/>
            </a:pPr>
            <a:endParaRPr lang="en-US" altLang="en-US" dirty="0"/>
          </a:p>
        </p:txBody>
      </p:sp>
      <p:pic>
        <p:nvPicPr>
          <p:cNvPr id="34820" name="Picture 3" descr="MoneyStr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5770" y="2286000"/>
            <a:ext cx="5688711" cy="379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33617420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p:txBody>
          <a:bodyPr/>
          <a:lstStyle/>
          <a:p>
            <a:r>
              <a:rPr lang="en-US" dirty="0"/>
              <a:t>Sources and </a:t>
            </a:r>
            <a:r>
              <a:rPr lang="en-US" dirty="0" smtClean="0"/>
              <a:t>types </a:t>
            </a:r>
            <a:r>
              <a:rPr lang="en-US" dirty="0"/>
              <a:t>of </a:t>
            </a:r>
            <a:r>
              <a:rPr lang="en-US" dirty="0" smtClean="0"/>
              <a:t>financial </a:t>
            </a:r>
            <a:r>
              <a:rPr lang="en-US" dirty="0"/>
              <a:t>a</a:t>
            </a:r>
            <a:r>
              <a:rPr lang="en-US" dirty="0" smtClean="0"/>
              <a:t>id </a:t>
            </a:r>
            <a:endParaRPr lang="en-US" dirty="0"/>
          </a:p>
        </p:txBody>
      </p:sp>
      <p:graphicFrame>
        <p:nvGraphicFramePr>
          <p:cNvPr id="5" name="Diagram 4">
            <a:extLst>
              <a:ext uri="{FF2B5EF4-FFF2-40B4-BE49-F238E27FC236}">
                <a16:creationId xmlns:a16="http://schemas.microsoft.com/office/drawing/2014/main" xmlns="" id="{4E5F4701-2EAE-4EF4-907C-2DEADE54F584}"/>
              </a:ext>
            </a:extLst>
          </p:cNvPr>
          <p:cNvGraphicFramePr/>
          <p:nvPr>
            <p:extLst>
              <p:ext uri="{D42A27DB-BD31-4B8C-83A1-F6EECF244321}">
                <p14:modId xmlns:p14="http://schemas.microsoft.com/office/powerpoint/2010/main" val="2585691926"/>
              </p:ext>
            </p:extLst>
          </p:nvPr>
        </p:nvGraphicFramePr>
        <p:xfrm>
          <a:off x="2032000" y="1845734"/>
          <a:ext cx="7162800" cy="429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4352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en-US" altLang="en-US" dirty="0" smtClean="0"/>
              <a:t>Types </a:t>
            </a:r>
            <a:r>
              <a:rPr lang="en-US" altLang="en-US" dirty="0"/>
              <a:t>of f</a:t>
            </a:r>
            <a:r>
              <a:rPr lang="en-US" altLang="en-US" dirty="0" smtClean="0"/>
              <a:t>inancial </a:t>
            </a:r>
            <a:r>
              <a:rPr lang="en-US" altLang="en-US" dirty="0"/>
              <a:t>a</a:t>
            </a:r>
            <a:r>
              <a:rPr lang="en-US" altLang="en-US" dirty="0" smtClean="0"/>
              <a:t>id</a:t>
            </a:r>
            <a:r>
              <a:rPr lang="en-US" altLang="en-US" dirty="0"/>
              <a:t>	</a:t>
            </a:r>
          </a:p>
        </p:txBody>
      </p:sp>
      <p:sp>
        <p:nvSpPr>
          <p:cNvPr id="35843" name="Content Placeholder 1"/>
          <p:cNvSpPr>
            <a:spLocks noGrp="1"/>
          </p:cNvSpPr>
          <p:nvPr>
            <p:ph idx="1"/>
          </p:nvPr>
        </p:nvSpPr>
        <p:spPr/>
        <p:txBody>
          <a:bodyPr>
            <a:normAutofit fontScale="85000" lnSpcReduction="20000"/>
          </a:bodyPr>
          <a:lstStyle/>
          <a:p>
            <a:pPr eaLnBrk="1" hangingPunct="1"/>
            <a:r>
              <a:rPr lang="en-US" altLang="en-US" sz="2800" dirty="0"/>
              <a:t>Grants</a:t>
            </a:r>
          </a:p>
          <a:p>
            <a:pPr lvl="1" eaLnBrk="1" hangingPunct="1"/>
            <a:r>
              <a:rPr lang="en-US" altLang="en-US" sz="2800" dirty="0"/>
              <a:t>Pell Grant</a:t>
            </a:r>
          </a:p>
          <a:p>
            <a:pPr eaLnBrk="1" hangingPunct="1"/>
            <a:r>
              <a:rPr lang="en-US" altLang="en-US" sz="2800" dirty="0"/>
              <a:t>Scholarships</a:t>
            </a:r>
          </a:p>
          <a:p>
            <a:pPr lvl="1" eaLnBrk="1" hangingPunct="1"/>
            <a:r>
              <a:rPr lang="en-US" altLang="en-US" sz="2800" dirty="0"/>
              <a:t>State</a:t>
            </a:r>
          </a:p>
          <a:p>
            <a:pPr lvl="1" eaLnBrk="1" hangingPunct="1"/>
            <a:r>
              <a:rPr lang="en-US" altLang="en-US" sz="2800" dirty="0"/>
              <a:t>School-specific</a:t>
            </a:r>
          </a:p>
          <a:p>
            <a:pPr lvl="1" eaLnBrk="1" hangingPunct="1"/>
            <a:r>
              <a:rPr lang="en-US" altLang="en-US" sz="2800" dirty="0"/>
              <a:t>Local</a:t>
            </a:r>
          </a:p>
          <a:p>
            <a:pPr eaLnBrk="1" hangingPunct="1"/>
            <a:r>
              <a:rPr lang="en-US" altLang="en-US" sz="2800" dirty="0"/>
              <a:t>Work-study programs</a:t>
            </a:r>
          </a:p>
          <a:p>
            <a:pPr eaLnBrk="1" hangingPunct="1"/>
            <a:r>
              <a:rPr lang="en-US" altLang="en-US" sz="2800" dirty="0"/>
              <a:t>Loans</a:t>
            </a:r>
          </a:p>
          <a:p>
            <a:pPr lvl="1" eaLnBrk="1" hangingPunct="1"/>
            <a:r>
              <a:rPr lang="en-US" altLang="en-US" sz="2800" dirty="0"/>
              <a:t>Direct Loans</a:t>
            </a:r>
          </a:p>
          <a:p>
            <a:pPr lvl="1" eaLnBrk="1" hangingPunct="1"/>
            <a:r>
              <a:rPr lang="en-US" altLang="en-US" sz="2800" dirty="0"/>
              <a:t>Direct PLUS Loans</a:t>
            </a:r>
          </a:p>
          <a:p>
            <a:pPr lvl="1" eaLnBrk="1" hangingPunct="1"/>
            <a:r>
              <a:rPr lang="en-US" altLang="en-US" sz="2800" dirty="0"/>
              <a:t>Private/alternative</a:t>
            </a:r>
          </a:p>
          <a:p>
            <a:pPr eaLnBrk="1" hangingPunct="1">
              <a:buFont typeface="Wingdings" pitchFamily="2" charset="2"/>
              <a:buNone/>
            </a:pPr>
            <a:endParaRPr lang="en-US" altLang="en-US" dirty="0"/>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2743200"/>
            <a:ext cx="367453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883241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Sample maximum financial aid amounts</a:t>
            </a:r>
          </a:p>
        </p:txBody>
      </p:sp>
      <p:sp>
        <p:nvSpPr>
          <p:cNvPr id="3" name="Content Placeholder 2"/>
          <p:cNvSpPr>
            <a:spLocks noGrp="1"/>
          </p:cNvSpPr>
          <p:nvPr>
            <p:ph idx="1"/>
          </p:nvPr>
        </p:nvSpPr>
        <p:spPr/>
        <p:txBody>
          <a:bodyPr>
            <a:noAutofit/>
          </a:bodyPr>
          <a:lstStyle/>
          <a:p>
            <a:pPr>
              <a:defRPr/>
            </a:pPr>
            <a:r>
              <a:rPr lang="en-US" sz="2400" dirty="0"/>
              <a:t>Pell Grant: $5,920*</a:t>
            </a:r>
          </a:p>
          <a:p>
            <a:pPr>
              <a:defRPr/>
            </a:pPr>
            <a:r>
              <a:rPr lang="en-US" sz="2400" dirty="0"/>
              <a:t>Direct Loan: $5,500</a:t>
            </a:r>
          </a:p>
          <a:p>
            <a:pPr lvl="1">
              <a:defRPr/>
            </a:pPr>
            <a:r>
              <a:rPr lang="en-US" sz="2400" dirty="0"/>
              <a:t>Up to $3,500 Subsidized</a:t>
            </a:r>
          </a:p>
          <a:p>
            <a:pPr lvl="1">
              <a:defRPr/>
            </a:pPr>
            <a:r>
              <a:rPr lang="en-US" sz="2400" dirty="0"/>
              <a:t>Remaining $5,500 can be Unsubsidized</a:t>
            </a:r>
          </a:p>
          <a:p>
            <a:pPr>
              <a:defRPr/>
            </a:pPr>
            <a:r>
              <a:rPr lang="en-US" sz="2400" dirty="0"/>
              <a:t>PLUS Loan: Parents can borrow up to the cost of attendance less financial aid</a:t>
            </a:r>
          </a:p>
          <a:p>
            <a:pPr marL="0" indent="0" algn="r">
              <a:buFont typeface="Brush Script MT" pitchFamily="66" charset="0"/>
              <a:buNone/>
              <a:defRPr/>
            </a:pPr>
            <a:r>
              <a:rPr lang="en-US" dirty="0"/>
              <a:t/>
            </a:r>
            <a:br>
              <a:rPr lang="en-US" dirty="0"/>
            </a:br>
            <a:r>
              <a:rPr lang="en-US" dirty="0"/>
              <a:t>*For the 2017-18 academic year</a:t>
            </a:r>
          </a:p>
          <a:p>
            <a:pPr marL="0" indent="0" algn="r">
              <a:buFont typeface="Brush Script MT" pitchFamily="66" charset="0"/>
              <a:buNone/>
              <a:defRPr/>
            </a:pPr>
            <a:r>
              <a:rPr lang="en-US" dirty="0"/>
              <a:t>**For the 2016-17 academic year</a:t>
            </a:r>
          </a:p>
        </p:txBody>
      </p:sp>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9304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1079501" y="444500"/>
            <a:ext cx="9285817" cy="990600"/>
          </a:xfrm>
        </p:spPr>
        <p:txBody>
          <a:bodyPr/>
          <a:lstStyle/>
          <a:p>
            <a:pPr eaLnBrk="1" hangingPunct="1"/>
            <a:r>
              <a:rPr lang="en-US" altLang="en-US" dirty="0"/>
              <a:t>Financial aid process	</a:t>
            </a:r>
          </a:p>
        </p:txBody>
      </p:sp>
      <p:graphicFrame>
        <p:nvGraphicFramePr>
          <p:cNvPr id="7" name="Diagram 6"/>
          <p:cNvGraphicFramePr/>
          <p:nvPr>
            <p:extLst>
              <p:ext uri="{D42A27DB-BD31-4B8C-83A1-F6EECF244321}">
                <p14:modId xmlns:p14="http://schemas.microsoft.com/office/powerpoint/2010/main" val="3945306538"/>
              </p:ext>
            </p:extLst>
          </p:nvPr>
        </p:nvGraphicFramePr>
        <p:xfrm>
          <a:off x="1219200" y="1559169"/>
          <a:ext cx="9550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54003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19201" y="571500"/>
            <a:ext cx="10352617" cy="1052513"/>
          </a:xfrm>
          <a:prstGeom prst="rect">
            <a:avLst/>
          </a:prstGeom>
          <a:noFill/>
          <a:ln>
            <a:noFill/>
          </a:ln>
        </p:spPr>
        <p:txBody>
          <a:bodyPr lIns="0" tIns="0" rIns="0" bIns="0" anchor="ctr">
            <a:normAutofit/>
          </a:bodyPr>
          <a:lstStyle>
            <a:defPPr lvl="0">
              <a:buSzPct val="45000"/>
              <a:buFont typeface="StarSymbol"/>
              <a:buNone/>
              <a:defRPr/>
            </a:defPPr>
            <a:lvl1pPr lvl="0" algn="ctr" rtl="0" hangingPunct="0">
              <a:buSzPct val="45000"/>
              <a:buFont typeface="StarSymbol"/>
              <a:buNone/>
              <a:tabLst/>
              <a:defRPr lang="en-US" sz="3550" b="1" i="0" u="none" strike="noStrike">
                <a:ln>
                  <a:noFill/>
                </a:ln>
                <a:solidFill>
                  <a:srgbClr val="280099"/>
                </a:solidFill>
                <a:latin typeface="+mn-lt"/>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hangingPunct="1">
              <a:defRPr/>
            </a:pPr>
            <a:r>
              <a:rPr sz="4400" b="0" dirty="0">
                <a:solidFill>
                  <a:schemeClr val="tx1">
                    <a:lumMod val="85000"/>
                    <a:lumOff val="15000"/>
                  </a:schemeClr>
                </a:solidFill>
                <a:latin typeface="+mj-lt"/>
                <a:ea typeface="+mj-ea"/>
                <a:cs typeface="+mj-cs"/>
              </a:rPr>
              <a:t>What is the FAFSA?</a:t>
            </a:r>
          </a:p>
        </p:txBody>
      </p:sp>
      <p:sp>
        <p:nvSpPr>
          <p:cNvPr id="40964" name="Content Placeholder 3"/>
          <p:cNvSpPr>
            <a:spLocks noGrp="1"/>
          </p:cNvSpPr>
          <p:nvPr>
            <p:ph idx="1"/>
          </p:nvPr>
        </p:nvSpPr>
        <p:spPr>
          <a:xfrm>
            <a:off x="1219201" y="1951039"/>
            <a:ext cx="10160000" cy="4525962"/>
          </a:xfrm>
        </p:spPr>
        <p:txBody>
          <a:bodyPr/>
          <a:lstStyle/>
          <a:p>
            <a:pPr>
              <a:buFont typeface="Wingdings" pitchFamily="2" charset="2"/>
              <a:buChar char="§"/>
            </a:pPr>
            <a:r>
              <a:rPr lang="en-US" altLang="en-US" sz="2600" dirty="0"/>
              <a:t>Free Application for Federal Student Aid</a:t>
            </a:r>
          </a:p>
          <a:p>
            <a:pPr>
              <a:buFont typeface="Wingdings" pitchFamily="2" charset="2"/>
              <a:buChar char="§"/>
            </a:pPr>
            <a:r>
              <a:rPr lang="en-US" altLang="en-US" sz="2600" dirty="0"/>
              <a:t>Base application for various forms of financial aid (need based and non-need based)</a:t>
            </a:r>
          </a:p>
          <a:p>
            <a:pPr lvl="1">
              <a:buFont typeface="Calibri" pitchFamily="34" charset="0"/>
              <a:buChar char="›"/>
            </a:pPr>
            <a:r>
              <a:rPr lang="en-US" altLang="en-US" sz="2400" dirty="0"/>
              <a:t>Federal</a:t>
            </a:r>
          </a:p>
          <a:p>
            <a:pPr lvl="1">
              <a:buFont typeface="Calibri" pitchFamily="34" charset="0"/>
              <a:buChar char="›"/>
            </a:pPr>
            <a:r>
              <a:rPr lang="en-US" altLang="en-US" sz="2400" dirty="0"/>
              <a:t>State</a:t>
            </a:r>
          </a:p>
          <a:p>
            <a:pPr lvl="1">
              <a:buFont typeface="Calibri" pitchFamily="34" charset="0"/>
              <a:buChar char="›"/>
            </a:pPr>
            <a:r>
              <a:rPr lang="en-US" altLang="en-US" sz="2400" dirty="0"/>
              <a:t>Institutional</a:t>
            </a:r>
          </a:p>
          <a:p>
            <a:pPr lvl="1">
              <a:buFont typeface="Calibri" pitchFamily="34" charset="0"/>
              <a:buChar char="›"/>
            </a:pPr>
            <a:r>
              <a:rPr lang="en-US" altLang="en-US" sz="2400" dirty="0"/>
              <a:t>Private</a:t>
            </a:r>
          </a:p>
          <a:p>
            <a:pPr>
              <a:buFont typeface="Calibri" pitchFamily="34" charset="0"/>
              <a:buChar char="›"/>
            </a:pPr>
            <a:r>
              <a:rPr lang="en-US" altLang="en-US" sz="2600" dirty="0"/>
              <a:t>Available October 1, 2017 for </a:t>
            </a:r>
            <a:r>
              <a:rPr lang="en-US" altLang="en-US" sz="2600" dirty="0" smtClean="0"/>
              <a:t/>
            </a:r>
            <a:br>
              <a:rPr lang="en-US" altLang="en-US" sz="2600" dirty="0" smtClean="0"/>
            </a:br>
            <a:r>
              <a:rPr lang="en-US" altLang="en-US" sz="2600" dirty="0" smtClean="0"/>
              <a:t>2018-19 </a:t>
            </a:r>
            <a:r>
              <a:rPr lang="en-US" altLang="en-US" sz="2600" dirty="0"/>
              <a:t>academic year</a:t>
            </a:r>
          </a:p>
        </p:txBody>
      </p:sp>
      <p:pic>
        <p:nvPicPr>
          <p:cNvPr id="7" name="Picture 6">
            <a:extLst>
              <a:ext uri="{FF2B5EF4-FFF2-40B4-BE49-F238E27FC236}">
                <a16:creationId xmlns:a16="http://schemas.microsoft.com/office/drawing/2014/main" xmlns="" id="{94CF9498-BD51-4536-8982-38A1FABDBA5D}"/>
              </a:ext>
            </a:extLst>
          </p:cNvPr>
          <p:cNvPicPr>
            <a:picLocks noChangeAspect="1"/>
          </p:cNvPicPr>
          <p:nvPr/>
        </p:nvPicPr>
        <p:blipFill rotWithShape="1">
          <a:blip r:embed="rId3"/>
          <a:srcRect l="16389" r="9823" b="-2"/>
          <a:stretch/>
        </p:blipFill>
        <p:spPr>
          <a:xfrm>
            <a:off x="6840029" y="3091194"/>
            <a:ext cx="3739059" cy="2873750"/>
          </a:xfrm>
          <a:prstGeom prst="rect">
            <a:avLst/>
          </a:prstGeom>
          <a:ln>
            <a:noFill/>
          </a:ln>
          <a:effectLst>
            <a:outerShdw blurRad="292100" dist="139700" dir="2700000" algn="tl" rotWithShape="0">
              <a:srgbClr val="333333">
                <a:alpha val="65000"/>
              </a:srgbClr>
            </a:outerShdw>
          </a:effectLst>
        </p:spPr>
      </p:pic>
      <p:sp>
        <p:nvSpPr>
          <p:cNvPr id="9"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2413510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a:xfrm>
            <a:off x="6411685" y="634946"/>
            <a:ext cx="5127171" cy="1450757"/>
          </a:xfrm>
        </p:spPr>
        <p:txBody>
          <a:bodyPr>
            <a:normAutofit/>
          </a:bodyPr>
          <a:lstStyle/>
          <a:p>
            <a:r>
              <a:rPr lang="en-US" dirty="0"/>
              <a:t>Completing the FAFSA</a:t>
            </a:r>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a:xfrm>
            <a:off x="6411684" y="2198914"/>
            <a:ext cx="5127172" cy="3670180"/>
          </a:xfrm>
        </p:spPr>
        <p:txBody>
          <a:bodyPr>
            <a:normAutofit/>
          </a:bodyPr>
          <a:lstStyle/>
          <a:p>
            <a:pPr marL="457200" indent="-457200">
              <a:buFont typeface="+mj-lt"/>
              <a:buAutoNum type="arabicPeriod"/>
            </a:pPr>
            <a:r>
              <a:rPr lang="en-US" dirty="0"/>
              <a:t>Creating an FSA ID</a:t>
            </a:r>
          </a:p>
          <a:p>
            <a:pPr marL="457200" indent="-457200">
              <a:buFont typeface="+mj-lt"/>
              <a:buAutoNum type="arabicPeriod"/>
            </a:pPr>
            <a:r>
              <a:rPr lang="en-US" dirty="0"/>
              <a:t>Gathering the Documents Needed to Apply</a:t>
            </a:r>
          </a:p>
          <a:p>
            <a:pPr marL="457200" indent="-457200">
              <a:buFont typeface="+mj-lt"/>
              <a:buAutoNum type="arabicPeriod"/>
            </a:pPr>
            <a:r>
              <a:rPr lang="en-US" dirty="0"/>
              <a:t>Getting Help</a:t>
            </a:r>
          </a:p>
          <a:p>
            <a:pPr marL="457200" indent="-457200">
              <a:buFont typeface="+mj-lt"/>
              <a:buAutoNum type="arabicPeriod"/>
            </a:pPr>
            <a:r>
              <a:rPr lang="en-US" dirty="0"/>
              <a:t>Starting Your FAFSA</a:t>
            </a:r>
            <a:r>
              <a:rPr lang="en-US" baseline="30000" dirty="0"/>
              <a:t>®</a:t>
            </a:r>
            <a:r>
              <a:rPr lang="en-US" dirty="0"/>
              <a:t> Form at FAFSA.gov and Providing Your Basic Personal Information</a:t>
            </a:r>
          </a:p>
          <a:p>
            <a:pPr marL="457200" indent="-457200">
              <a:buFont typeface="+mj-lt"/>
              <a:buAutoNum type="arabicPeriod"/>
            </a:pPr>
            <a:r>
              <a:rPr lang="en-US" dirty="0"/>
              <a:t>Listing Colleges and/or Career Schools</a:t>
            </a:r>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16</a:t>
            </a:fld>
            <a:endParaRPr lang="en-US" dirty="0"/>
          </a:p>
        </p:txBody>
      </p:sp>
      <p:pic>
        <p:nvPicPr>
          <p:cNvPr id="10" name="Picture 9">
            <a:extLst>
              <a:ext uri="{FF2B5EF4-FFF2-40B4-BE49-F238E27FC236}">
                <a16:creationId xmlns:a16="http://schemas.microsoft.com/office/drawing/2014/main" xmlns="" id="{94CF9498-BD51-4536-8982-38A1FABDBA5D}"/>
              </a:ext>
            </a:extLst>
          </p:cNvPr>
          <p:cNvPicPr>
            <a:picLocks noChangeAspect="1"/>
          </p:cNvPicPr>
          <p:nvPr/>
        </p:nvPicPr>
        <p:blipFill rotWithShape="1">
          <a:blip r:embed="rId2"/>
          <a:srcRect l="16389" r="9823" b="-2"/>
          <a:stretch/>
        </p:blipFill>
        <p:spPr>
          <a:xfrm>
            <a:off x="646700" y="1186187"/>
            <a:ext cx="5555174" cy="4269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884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94CF9498-BD51-4536-8982-38A1FABDBA5D}"/>
              </a:ext>
            </a:extLst>
          </p:cNvPr>
          <p:cNvPicPr>
            <a:picLocks noChangeAspect="1"/>
          </p:cNvPicPr>
          <p:nvPr/>
        </p:nvPicPr>
        <p:blipFill rotWithShape="1">
          <a:blip r:embed="rId2"/>
          <a:srcRect l="16389" r="9823" b="-2"/>
          <a:stretch/>
        </p:blipFill>
        <p:spPr>
          <a:xfrm>
            <a:off x="748300" y="1148087"/>
            <a:ext cx="5555174" cy="426957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a:xfrm>
            <a:off x="6489700" y="634946"/>
            <a:ext cx="5060043" cy="1450757"/>
          </a:xfrm>
        </p:spPr>
        <p:txBody>
          <a:bodyPr>
            <a:normAutofit/>
          </a:bodyPr>
          <a:lstStyle/>
          <a:p>
            <a:r>
              <a:rPr lang="en-US" dirty="0"/>
              <a:t>Completing the FAFSA</a:t>
            </a:r>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a:xfrm>
            <a:off x="6578600" y="2198914"/>
            <a:ext cx="4971143" cy="3670180"/>
          </a:xfrm>
        </p:spPr>
        <p:txBody>
          <a:bodyPr>
            <a:normAutofit/>
          </a:bodyPr>
          <a:lstStyle/>
          <a:p>
            <a:pPr marL="457200" indent="-457200">
              <a:buFont typeface="+mj-lt"/>
              <a:buAutoNum type="arabicPeriod" startAt="6"/>
            </a:pPr>
            <a:r>
              <a:rPr lang="en-US" dirty="0"/>
              <a:t>Determining Your Dependency Status</a:t>
            </a:r>
          </a:p>
          <a:p>
            <a:pPr marL="457200" indent="-457200">
              <a:buFont typeface="+mj-lt"/>
              <a:buAutoNum type="arabicPeriod" startAt="6"/>
            </a:pPr>
            <a:r>
              <a:rPr lang="en-US" dirty="0"/>
              <a:t>Reporting Parents’ Information</a:t>
            </a:r>
          </a:p>
          <a:p>
            <a:pPr marL="457200" indent="-457200">
              <a:buFont typeface="+mj-lt"/>
              <a:buAutoNum type="arabicPeriod" startAt="6"/>
            </a:pPr>
            <a:r>
              <a:rPr lang="en-US" dirty="0"/>
              <a:t>Providing Financial Information</a:t>
            </a:r>
          </a:p>
          <a:p>
            <a:pPr marL="749808" lvl="1" indent="-457200"/>
            <a:r>
              <a:rPr lang="en-US" dirty="0"/>
              <a:t>Automatically Transferring Your Tax Information Using the IRS Data Retrieval Tool</a:t>
            </a:r>
          </a:p>
          <a:p>
            <a:pPr marL="457200" indent="-457200">
              <a:buFont typeface="+mj-lt"/>
              <a:buAutoNum type="arabicPeriod" startAt="6"/>
            </a:pPr>
            <a:r>
              <a:rPr lang="en-US" dirty="0"/>
              <a:t>Signing and Submitting the FAFSA</a:t>
            </a:r>
            <a:r>
              <a:rPr lang="en-US" baseline="30000" dirty="0"/>
              <a:t>®</a:t>
            </a:r>
            <a:r>
              <a:rPr lang="en-US" dirty="0"/>
              <a:t> Form</a:t>
            </a:r>
          </a:p>
          <a:p>
            <a:pPr marL="457200" indent="-457200">
              <a:buFont typeface="+mj-lt"/>
              <a:buAutoNum type="arabicPeriod" startAt="6"/>
            </a:pPr>
            <a:r>
              <a:rPr lang="en-US" dirty="0"/>
              <a:t>Taking the Next Steps</a:t>
            </a:r>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17</a:t>
            </a:fld>
            <a:endParaRPr lang="en-US" dirty="0"/>
          </a:p>
        </p:txBody>
      </p:sp>
    </p:spTree>
    <p:extLst>
      <p:ext uri="{BB962C8B-B14F-4D97-AF65-F5344CB8AC3E}">
        <p14:creationId xmlns:p14="http://schemas.microsoft.com/office/powerpoint/2010/main" val="1924090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p:txBody>
          <a:bodyPr/>
          <a:lstStyle/>
          <a:p>
            <a:r>
              <a:rPr lang="en-US" dirty="0"/>
              <a:t>Obtain an FSA ID</a:t>
            </a:r>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p:txBody>
          <a:bodyPr>
            <a:normAutofit/>
          </a:bodyPr>
          <a:lstStyle/>
          <a:p>
            <a:pPr marL="0" indent="0" algn="ctr">
              <a:buNone/>
            </a:pPr>
            <a:r>
              <a:rPr lang="en-US" sz="4000" dirty="0"/>
              <a:t> Go to </a:t>
            </a:r>
            <a:r>
              <a:rPr lang="en-US" sz="4000" dirty="0">
                <a:hlinkClick r:id="rId2"/>
              </a:rPr>
              <a:t>https://</a:t>
            </a:r>
            <a:r>
              <a:rPr lang="en-US" sz="4000" dirty="0" smtClean="0">
                <a:hlinkClick r:id="rId2"/>
              </a:rPr>
              <a:t>fsaid.ed.gov/</a:t>
            </a:r>
            <a:r>
              <a:rPr lang="en-US" sz="4000" dirty="0" smtClean="0"/>
              <a:t> </a:t>
            </a:r>
            <a:endParaRPr lang="en-US" sz="4000" dirty="0"/>
          </a:p>
          <a:p>
            <a:pPr marL="514350" indent="-514350">
              <a:buFont typeface="+mj-lt"/>
              <a:buAutoNum type="arabicPeriod"/>
            </a:pPr>
            <a:endParaRPr lang="en-US" sz="2800" dirty="0"/>
          </a:p>
          <a:p>
            <a:pPr marL="514350" indent="-514350">
              <a:buFont typeface="+mj-lt"/>
              <a:buAutoNum type="arabicPeriod"/>
            </a:pPr>
            <a:r>
              <a:rPr lang="en-US" sz="2800" dirty="0"/>
              <a:t>Enter your log-in information</a:t>
            </a:r>
          </a:p>
          <a:p>
            <a:pPr marL="514350" indent="-514350">
              <a:buFont typeface="+mj-lt"/>
              <a:buAutoNum type="arabicPeriod"/>
            </a:pPr>
            <a:r>
              <a:rPr lang="en-US" sz="2800" dirty="0"/>
              <a:t>Enter your personal information</a:t>
            </a:r>
          </a:p>
          <a:p>
            <a:pPr marL="514350" indent="-514350">
              <a:buFont typeface="+mj-lt"/>
              <a:buAutoNum type="arabicPeriod"/>
            </a:pPr>
            <a:r>
              <a:rPr lang="en-US" sz="2800" dirty="0"/>
              <a:t>Submit your information.</a:t>
            </a:r>
          </a:p>
          <a:p>
            <a:pPr marL="514350" indent="-514350">
              <a:buFont typeface="+mj-lt"/>
              <a:buAutoNum type="arabicPeriod"/>
            </a:pPr>
            <a:endParaRPr lang="en-US" sz="2800" dirty="0"/>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4612021" y="2792759"/>
            <a:ext cx="1312025" cy="365125"/>
          </a:xfrm>
        </p:spPr>
        <p:txBody>
          <a:bodyPr/>
          <a:lstStyle/>
          <a:p>
            <a:fld id="{D57F1E4F-1CFF-5643-939E-217C01CDF565}" type="slidenum">
              <a:rPr lang="en-US" smtClean="0"/>
              <a:pPr/>
              <a:t>18</a:t>
            </a:fld>
            <a:endParaRPr lang="en-US" dirty="0"/>
          </a:p>
        </p:txBody>
      </p:sp>
      <p:pic>
        <p:nvPicPr>
          <p:cNvPr id="5" name="Picture 4">
            <a:extLst>
              <a:ext uri="{FF2B5EF4-FFF2-40B4-BE49-F238E27FC236}">
                <a16:creationId xmlns:a16="http://schemas.microsoft.com/office/drawing/2014/main" xmlns="" id="{FC4F0317-B899-46D5-B23F-C2B60639069D}"/>
              </a:ext>
            </a:extLst>
          </p:cNvPr>
          <p:cNvPicPr>
            <a:picLocks noChangeAspect="1"/>
          </p:cNvPicPr>
          <p:nvPr/>
        </p:nvPicPr>
        <p:blipFill>
          <a:blip r:embed="rId3"/>
          <a:stretch>
            <a:fillRect/>
          </a:stretch>
        </p:blipFill>
        <p:spPr>
          <a:xfrm>
            <a:off x="7254240" y="2597982"/>
            <a:ext cx="4000922" cy="2791184"/>
          </a:xfrm>
          <a:prstGeom prst="rect">
            <a:avLst/>
          </a:prstGeom>
        </p:spPr>
      </p:pic>
      <p:sp>
        <p:nvSpPr>
          <p:cNvPr id="6"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567104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3935832880"/>
              </p:ext>
            </p:extLst>
          </p:nvPr>
        </p:nvGraphicFramePr>
        <p:xfrm>
          <a:off x="1117600" y="1807191"/>
          <a:ext cx="457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sz="half" idx="4294967295"/>
          </p:nvPr>
        </p:nvGraphicFramePr>
        <p:xfrm>
          <a:off x="5892800" y="1676400"/>
          <a:ext cx="51816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988" name="Title 1"/>
          <p:cNvSpPr>
            <a:spLocks noGrp="1"/>
          </p:cNvSpPr>
          <p:nvPr>
            <p:ph type="title"/>
          </p:nvPr>
        </p:nvSpPr>
        <p:spPr>
          <a:xfrm>
            <a:off x="1117600" y="558801"/>
            <a:ext cx="10058400" cy="919164"/>
          </a:xfrm>
        </p:spPr>
        <p:txBody>
          <a:bodyPr>
            <a:noAutofit/>
          </a:bodyPr>
          <a:lstStyle/>
          <a:p>
            <a:pPr hangingPunct="1">
              <a:buSzPct val="45000"/>
            </a:pPr>
            <a:r>
              <a:rPr lang="en-US" altLang="en-US" dirty="0"/>
              <a:t>Who needs an FSA ID?</a:t>
            </a:r>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102853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erson holding a camera&#10;&#10;Description generated with high confidence">
            <a:extLst>
              <a:ext uri="{FF2B5EF4-FFF2-40B4-BE49-F238E27FC236}">
                <a16:creationId xmlns="" xmlns:a16="http://schemas.microsoft.com/office/drawing/2014/main" id="{557E8E11-6A6E-40D7-9E24-2425235ECDCA}"/>
              </a:ext>
            </a:extLst>
          </p:cNvPr>
          <p:cNvPicPr>
            <a:picLocks noChangeAspect="1"/>
          </p:cNvPicPr>
          <p:nvPr/>
        </p:nvPicPr>
        <p:blipFill>
          <a:blip r:embed="rId2"/>
          <a:stretch>
            <a:fillRect/>
          </a:stretch>
        </p:blipFill>
        <p:spPr>
          <a:xfrm>
            <a:off x="1353711" y="645106"/>
            <a:ext cx="4030589" cy="5247747"/>
          </a:xfrm>
          <a:prstGeom prst="rect">
            <a:avLst/>
          </a:prstGeom>
        </p:spPr>
      </p:pic>
      <p:sp>
        <p:nvSpPr>
          <p:cNvPr id="5" name="Title 4"/>
          <p:cNvSpPr>
            <a:spLocks noGrp="1"/>
          </p:cNvSpPr>
          <p:nvPr>
            <p:ph type="title"/>
          </p:nvPr>
        </p:nvSpPr>
        <p:spPr>
          <a:xfrm>
            <a:off x="6411685" y="634946"/>
            <a:ext cx="5127171" cy="1450757"/>
          </a:xfrm>
        </p:spPr>
        <p:txBody>
          <a:bodyPr>
            <a:normAutofit/>
          </a:bodyPr>
          <a:lstStyle/>
          <a:p>
            <a:r>
              <a:rPr lang="en-US"/>
              <a:t>Presented By</a:t>
            </a:r>
          </a:p>
        </p:txBody>
      </p:sp>
      <p:sp>
        <p:nvSpPr>
          <p:cNvPr id="6" name="Content Placeholder 5"/>
          <p:cNvSpPr>
            <a:spLocks noGrp="1"/>
          </p:cNvSpPr>
          <p:nvPr>
            <p:ph idx="1"/>
          </p:nvPr>
        </p:nvSpPr>
        <p:spPr>
          <a:xfrm>
            <a:off x="6411684" y="2198914"/>
            <a:ext cx="5127172" cy="3670180"/>
          </a:xfrm>
        </p:spPr>
        <p:txBody>
          <a:bodyPr>
            <a:normAutofit/>
          </a:bodyPr>
          <a:lstStyle/>
          <a:p>
            <a:pPr marL="0" indent="0">
              <a:buNone/>
            </a:pPr>
            <a:r>
              <a:rPr lang="en-US"/>
              <a:t>Cathy Mueller</a:t>
            </a:r>
          </a:p>
          <a:p>
            <a:pPr marL="0" indent="0">
              <a:buNone/>
            </a:pPr>
            <a:r>
              <a:rPr lang="en-US"/>
              <a:t>Executive Director</a:t>
            </a:r>
          </a:p>
          <a:p>
            <a:pPr marL="0" indent="0">
              <a:buNone/>
            </a:pPr>
            <a:r>
              <a:rPr lang="en-US"/>
              <a:t>Mapping Your Future</a:t>
            </a:r>
          </a:p>
        </p:txBody>
      </p:sp>
      <p:sp>
        <p:nvSpPr>
          <p:cNvPr id="3" name="Slide Number Placeholder 2"/>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2</a:t>
            </a:fld>
            <a:endParaRPr lang="en-US"/>
          </a:p>
        </p:txBody>
      </p:sp>
    </p:spTree>
    <p:extLst>
      <p:ext uri="{BB962C8B-B14F-4D97-AF65-F5344CB8AC3E}">
        <p14:creationId xmlns:p14="http://schemas.microsoft.com/office/powerpoint/2010/main" val="4104941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p:txBody>
          <a:bodyPr/>
          <a:lstStyle/>
          <a:p>
            <a:r>
              <a:rPr lang="en-US" dirty="0"/>
              <a:t>FAFSA </a:t>
            </a:r>
            <a:r>
              <a:rPr lang="en-US" dirty="0" smtClean="0"/>
              <a:t>on the Web Worksheet</a:t>
            </a:r>
            <a:endParaRPr lang="en-US" dirty="0"/>
          </a:p>
        </p:txBody>
      </p:sp>
      <p:pic>
        <p:nvPicPr>
          <p:cNvPr id="5" name="Content Placeholder 4">
            <a:extLst>
              <a:ext uri="{FF2B5EF4-FFF2-40B4-BE49-F238E27FC236}">
                <a16:creationId xmlns:a16="http://schemas.microsoft.com/office/drawing/2014/main" xmlns="" id="{B1580974-CC15-4A70-BD3A-46CB3EC49F53}"/>
              </a:ext>
            </a:extLst>
          </p:cNvPr>
          <p:cNvPicPr>
            <a:picLocks noGrp="1" noChangeAspect="1"/>
          </p:cNvPicPr>
          <p:nvPr>
            <p:ph idx="1"/>
          </p:nvPr>
        </p:nvPicPr>
        <p:blipFill>
          <a:blip r:embed="rId2"/>
          <a:stretch>
            <a:fillRect/>
          </a:stretch>
        </p:blipFill>
        <p:spPr>
          <a:xfrm>
            <a:off x="2900640" y="1846263"/>
            <a:ext cx="6451045" cy="402272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4612021" y="2792759"/>
            <a:ext cx="1312025" cy="365125"/>
          </a:xfrm>
        </p:spPr>
        <p:txBody>
          <a:bodyPr/>
          <a:lstStyle/>
          <a:p>
            <a:fld id="{D57F1E4F-1CFF-5643-939E-217C01CDF565}" type="slidenum">
              <a:rPr lang="en-US" smtClean="0"/>
              <a:pPr/>
              <a:t>20</a:t>
            </a:fld>
            <a:endParaRPr lang="en-US" dirty="0"/>
          </a:p>
        </p:txBody>
      </p:sp>
      <p:sp>
        <p:nvSpPr>
          <p:cNvPr id="6"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0752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p:txBody>
          <a:bodyPr/>
          <a:lstStyle/>
          <a:p>
            <a:r>
              <a:rPr lang="en-US" dirty="0"/>
              <a:t>Gathering </a:t>
            </a:r>
            <a:r>
              <a:rPr lang="en-US" dirty="0" smtClean="0"/>
              <a:t>documents </a:t>
            </a:r>
            <a:r>
              <a:rPr lang="en-US" dirty="0"/>
              <a:t>n</a:t>
            </a:r>
            <a:r>
              <a:rPr lang="en-US" dirty="0" smtClean="0"/>
              <a:t>eeded</a:t>
            </a:r>
            <a:endParaRPr lang="en-US" dirty="0"/>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p:txBody>
          <a:bodyPr>
            <a:normAutofit fontScale="85000" lnSpcReduction="20000"/>
          </a:bodyPr>
          <a:lstStyle/>
          <a:p>
            <a:pPr lvl="0" fontAlgn="base">
              <a:buFont typeface="Wingdings" panose="05000000000000000000" pitchFamily="2" charset="2"/>
              <a:buChar char="§"/>
            </a:pPr>
            <a:r>
              <a:rPr lang="en-US" sz="3200" dirty="0"/>
              <a:t>Your Social Security number </a:t>
            </a:r>
            <a:endParaRPr lang="en-US" sz="3200" dirty="0" smtClean="0"/>
          </a:p>
          <a:p>
            <a:pPr lvl="0" fontAlgn="base">
              <a:buFont typeface="Wingdings" panose="05000000000000000000" pitchFamily="2" charset="2"/>
              <a:buChar char="§"/>
            </a:pPr>
            <a:r>
              <a:rPr lang="en-US" sz="3200" dirty="0" smtClean="0"/>
              <a:t>Your </a:t>
            </a:r>
            <a:r>
              <a:rPr lang="en-US" sz="3200" dirty="0"/>
              <a:t>parents’ Social Security numbers </a:t>
            </a:r>
            <a:endParaRPr lang="en-US" sz="3200" dirty="0" smtClean="0"/>
          </a:p>
          <a:p>
            <a:pPr lvl="0" fontAlgn="base">
              <a:buFont typeface="Wingdings" panose="05000000000000000000" pitchFamily="2" charset="2"/>
              <a:buChar char="§"/>
            </a:pPr>
            <a:r>
              <a:rPr lang="en-US" sz="3200" dirty="0" smtClean="0"/>
              <a:t>Your </a:t>
            </a:r>
            <a:r>
              <a:rPr lang="en-US" sz="3200" dirty="0"/>
              <a:t>driver’s license number </a:t>
            </a:r>
            <a:endParaRPr lang="en-US" sz="3200" dirty="0" smtClean="0"/>
          </a:p>
          <a:p>
            <a:pPr lvl="0" fontAlgn="base">
              <a:buFont typeface="Wingdings" panose="05000000000000000000" pitchFamily="2" charset="2"/>
              <a:buChar char="§"/>
            </a:pPr>
            <a:r>
              <a:rPr lang="en-US" sz="3200" dirty="0" smtClean="0"/>
              <a:t>Your </a:t>
            </a:r>
            <a:r>
              <a:rPr lang="en-US" sz="3200" dirty="0"/>
              <a:t>Alien Registration number </a:t>
            </a:r>
            <a:r>
              <a:rPr lang="en-US" sz="3200" dirty="0" smtClean="0"/>
              <a:t>(if not </a:t>
            </a:r>
            <a:r>
              <a:rPr lang="en-US" sz="3200" dirty="0"/>
              <a:t>a U.S. </a:t>
            </a:r>
            <a:r>
              <a:rPr lang="en-US" sz="3200" dirty="0" smtClean="0"/>
              <a:t>citizen)</a:t>
            </a:r>
          </a:p>
          <a:p>
            <a:pPr fontAlgn="base">
              <a:buFont typeface="Wingdings" panose="05000000000000000000" pitchFamily="2" charset="2"/>
              <a:buChar char="§"/>
            </a:pPr>
            <a:r>
              <a:rPr lang="en-US" sz="3200" dirty="0"/>
              <a:t>Federal tax information or tax returns including IRS W-2 	information, </a:t>
            </a:r>
            <a:r>
              <a:rPr lang="en-US" sz="3200" dirty="0" smtClean="0"/>
              <a:t> for </a:t>
            </a:r>
            <a:r>
              <a:rPr lang="en-US" sz="3200" dirty="0"/>
              <a:t>you and for your parents</a:t>
            </a:r>
          </a:p>
          <a:p>
            <a:pPr fontAlgn="base">
              <a:buFont typeface="Wingdings" panose="05000000000000000000" pitchFamily="2" charset="2"/>
              <a:buChar char="§"/>
            </a:pPr>
            <a:r>
              <a:rPr lang="en-US" sz="3200" dirty="0"/>
              <a:t>Records of your untaxed income</a:t>
            </a:r>
          </a:p>
          <a:p>
            <a:pPr fontAlgn="base">
              <a:buFont typeface="Wingdings" panose="05000000000000000000" pitchFamily="2" charset="2"/>
              <a:buChar char="§"/>
            </a:pPr>
            <a:r>
              <a:rPr lang="en-US" sz="3200" dirty="0"/>
              <a:t>Information on cash, savings and checking account 	balances, investments</a:t>
            </a:r>
          </a:p>
          <a:p>
            <a:pPr lvl="0" fontAlgn="base">
              <a:buFont typeface="Wingdings" panose="05000000000000000000" pitchFamily="2" charset="2"/>
              <a:buChar char="§"/>
            </a:pPr>
            <a:endParaRPr lang="en-US" sz="3200" dirty="0"/>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4612021" y="2792759"/>
            <a:ext cx="1312025" cy="365125"/>
          </a:xfrm>
        </p:spPr>
        <p:txBody>
          <a:bodyPr/>
          <a:lstStyle/>
          <a:p>
            <a:fld id="{D57F1E4F-1CFF-5643-939E-217C01CDF565}" type="slidenum">
              <a:rPr lang="en-US" smtClean="0"/>
              <a:pPr/>
              <a:t>21</a:t>
            </a:fld>
            <a:endParaRPr lang="en-US" dirty="0"/>
          </a:p>
        </p:txBody>
      </p:sp>
      <p:sp>
        <p:nvSpPr>
          <p:cNvPr id="5"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4736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prstGeom prst="rect">
            <a:avLst/>
          </a:prstGeom>
        </p:spPr>
        <p:txBody>
          <a:bodyPr rtlCol="0">
            <a:normAutofit/>
          </a:bodyPr>
          <a:lstStyle/>
          <a:p>
            <a:pPr algn="l" fontAlgn="auto">
              <a:spcAft>
                <a:spcPts val="0"/>
              </a:spcAft>
              <a:defRPr/>
            </a:pPr>
            <a:r>
              <a:rPr lang="en-US" dirty="0" smtClean="0"/>
              <a:t>What are the FAFSA sections?</a:t>
            </a:r>
          </a:p>
        </p:txBody>
      </p:sp>
      <p:graphicFrame>
        <p:nvGraphicFramePr>
          <p:cNvPr id="5" name="Diagram 4"/>
          <p:cNvGraphicFramePr/>
          <p:nvPr>
            <p:extLst>
              <p:ext uri="{D42A27DB-BD31-4B8C-83A1-F6EECF244321}">
                <p14:modId xmlns:p14="http://schemas.microsoft.com/office/powerpoint/2010/main" val="474424840"/>
              </p:ext>
            </p:extLst>
          </p:nvPr>
        </p:nvGraphicFramePr>
        <p:xfrm>
          <a:off x="1828800" y="1892300"/>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p:cNvSpPr txBox="1">
            <a:spLocks/>
          </p:cNvSpPr>
          <p:nvPr/>
        </p:nvSpPr>
        <p:spPr>
          <a:xfrm>
            <a:off x="0" y="6008689"/>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81780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06500"/>
            <a:ext cx="26924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Title 1"/>
          <p:cNvSpPr>
            <a:spLocks noGrp="1"/>
          </p:cNvSpPr>
          <p:nvPr>
            <p:ph type="title"/>
          </p:nvPr>
        </p:nvSpPr>
        <p:spPr>
          <a:xfrm>
            <a:off x="508000" y="304800"/>
            <a:ext cx="11652504" cy="889000"/>
          </a:xfrm>
          <a:prstGeom prst="rect">
            <a:avLst/>
          </a:prstGeom>
        </p:spPr>
        <p:txBody>
          <a:bodyPr rtlCol="0" anchor="ctr">
            <a:noAutofit/>
          </a:bodyPr>
          <a:lstStyle/>
          <a:p>
            <a:pPr algn="l" fontAlgn="auto">
              <a:spcAft>
                <a:spcPts val="0"/>
              </a:spcAft>
              <a:defRPr/>
            </a:pPr>
            <a:r>
              <a:rPr lang="en-US" dirty="0" smtClean="0"/>
              <a:t>What does the FAFSA ask about the student?</a:t>
            </a:r>
          </a:p>
        </p:txBody>
      </p:sp>
      <p:sp>
        <p:nvSpPr>
          <p:cNvPr id="41988" name="Text Placeholder 5"/>
          <p:cNvSpPr>
            <a:spLocks noGrp="1"/>
          </p:cNvSpPr>
          <p:nvPr>
            <p:ph idx="1"/>
          </p:nvPr>
        </p:nvSpPr>
        <p:spPr>
          <a:xfrm>
            <a:off x="609600" y="1092200"/>
            <a:ext cx="4368800" cy="4891089"/>
          </a:xfrm>
          <a:prstGeom prst="rect">
            <a:avLst/>
          </a:prstGeom>
        </p:spPr>
        <p:txBody>
          <a:bodyPr>
            <a:normAutofit/>
          </a:bodyPr>
          <a:lstStyle/>
          <a:p>
            <a:pPr>
              <a:buClr>
                <a:schemeClr val="accent2">
                  <a:lumMod val="75000"/>
                </a:schemeClr>
              </a:buClr>
              <a:buFont typeface="Wingdings" panose="05000000000000000000" pitchFamily="2" charset="2"/>
              <a:buChar char="q"/>
            </a:pPr>
            <a:r>
              <a:rPr lang="en-US" sz="1800" dirty="0"/>
              <a:t>Student information</a:t>
            </a:r>
          </a:p>
          <a:p>
            <a:pPr>
              <a:buClr>
                <a:schemeClr val="accent2">
                  <a:lumMod val="75000"/>
                </a:schemeClr>
              </a:buClr>
              <a:buFont typeface="Wingdings" panose="05000000000000000000" pitchFamily="2" charset="2"/>
              <a:buChar char="q"/>
            </a:pPr>
            <a:r>
              <a:rPr lang="en-US" sz="1800" dirty="0"/>
              <a:t>Enrollment plans</a:t>
            </a:r>
          </a:p>
          <a:p>
            <a:pPr>
              <a:buClr>
                <a:schemeClr val="accent2">
                  <a:lumMod val="75000"/>
                </a:schemeClr>
              </a:buClr>
              <a:buFont typeface="Wingdings" panose="05000000000000000000" pitchFamily="2" charset="2"/>
              <a:buChar char="q"/>
            </a:pPr>
            <a:r>
              <a:rPr lang="en-US" sz="1800" dirty="0"/>
              <a:t>High school informatio</a:t>
            </a:r>
            <a:r>
              <a:rPr lang="en-US" sz="1800" dirty="0" smtClean="0"/>
              <a:t>n</a:t>
            </a:r>
          </a:p>
          <a:p>
            <a:pPr>
              <a:buFont typeface="Wingdings" panose="05000000000000000000" pitchFamily="2" charset="2"/>
              <a:buChar char="q"/>
            </a:pPr>
            <a:r>
              <a:rPr lang="en-US" sz="1800" dirty="0"/>
              <a:t>Citizenship status</a:t>
            </a:r>
          </a:p>
          <a:p>
            <a:pPr>
              <a:buFont typeface="Wingdings" panose="05000000000000000000" pitchFamily="2" charset="2"/>
              <a:buChar char="q"/>
            </a:pPr>
            <a:r>
              <a:rPr lang="en-US" sz="1800" dirty="0" smtClean="0"/>
              <a:t>Selective </a:t>
            </a:r>
            <a:r>
              <a:rPr lang="en-US" sz="1800" dirty="0"/>
              <a:t>Service </a:t>
            </a:r>
            <a:r>
              <a:rPr lang="en-US" sz="1800" dirty="0" smtClean="0"/>
              <a:t>registration (if </a:t>
            </a:r>
            <a:r>
              <a:rPr lang="en-US" sz="1800" dirty="0"/>
              <a:t>applicable</a:t>
            </a:r>
            <a:r>
              <a:rPr lang="en-US" sz="1800" dirty="0" smtClean="0"/>
              <a:t>)</a:t>
            </a:r>
          </a:p>
          <a:p>
            <a:pPr>
              <a:buFont typeface="Wingdings" panose="05000000000000000000" pitchFamily="2" charset="2"/>
              <a:buChar char="q"/>
            </a:pPr>
            <a:r>
              <a:rPr lang="en-US" sz="1800" dirty="0" smtClean="0"/>
              <a:t>Drug conviction questions(only if received </a:t>
            </a:r>
            <a:br>
              <a:rPr lang="en-US" sz="1800" dirty="0" smtClean="0"/>
            </a:br>
            <a:r>
              <a:rPr lang="en-US" sz="1800" dirty="0" smtClean="0"/>
              <a:t>federal student aid before)</a:t>
            </a:r>
            <a:endParaRPr lang="en-US" sz="1800" dirty="0"/>
          </a:p>
          <a:p>
            <a:pPr>
              <a:buFont typeface="Wingdings" panose="05000000000000000000" pitchFamily="2" charset="2"/>
              <a:buChar char="q"/>
            </a:pPr>
            <a:r>
              <a:rPr lang="en-US" sz="1800" dirty="0" smtClean="0"/>
              <a:t>Degree </a:t>
            </a:r>
            <a:r>
              <a:rPr lang="en-US" sz="1800" dirty="0"/>
              <a:t>plans</a:t>
            </a:r>
          </a:p>
          <a:p>
            <a:pPr>
              <a:buFont typeface="Wingdings" panose="05000000000000000000" pitchFamily="2" charset="2"/>
              <a:buChar char="q"/>
            </a:pPr>
            <a:r>
              <a:rPr lang="en-US" sz="1800" dirty="0" smtClean="0"/>
              <a:t>Parents</a:t>
            </a:r>
            <a:r>
              <a:rPr lang="en-US" sz="1800" dirty="0"/>
              <a:t>’ educational </a:t>
            </a:r>
            <a:r>
              <a:rPr lang="en-US" sz="1800" dirty="0" smtClean="0"/>
              <a:t>level</a:t>
            </a:r>
          </a:p>
          <a:p>
            <a:pPr>
              <a:buFont typeface="Wingdings" panose="05000000000000000000" pitchFamily="2" charset="2"/>
              <a:buChar char="q"/>
            </a:pPr>
            <a:r>
              <a:rPr lang="en-US" sz="1800" dirty="0" smtClean="0"/>
              <a:t>Colleges to receive FAFSA information</a:t>
            </a:r>
          </a:p>
          <a:p>
            <a:pPr>
              <a:buFont typeface="Wingdings" panose="05000000000000000000" pitchFamily="2" charset="2"/>
              <a:buChar char="q"/>
            </a:pPr>
            <a:r>
              <a:rPr lang="en-US" sz="1800" dirty="0" smtClean="0"/>
              <a:t>Housing plans</a:t>
            </a:r>
          </a:p>
          <a:p>
            <a:endParaRPr lang="en-US" sz="2400" dirty="0" smtClean="0">
              <a:solidFill>
                <a:srgbClr val="080CBC"/>
              </a:solidFill>
            </a:endParaRPr>
          </a:p>
        </p:txBody>
      </p:sp>
      <p:sp>
        <p:nvSpPr>
          <p:cNvPr id="12"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6" name="Slide Number Placeholder 5"/>
          <p:cNvSpPr txBox="1">
            <a:spLocks/>
          </p:cNvSpPr>
          <p:nvPr/>
        </p:nvSpPr>
        <p:spPr>
          <a:xfrm>
            <a:off x="0" y="5983289"/>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100" dirty="0"/>
          </a:p>
        </p:txBody>
      </p:sp>
      <p:sp>
        <p:nvSpPr>
          <p:cNvPr id="8"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88" t="17579" r="19270" b="16146"/>
          <a:stretch/>
        </p:blipFill>
        <p:spPr bwMode="auto">
          <a:xfrm>
            <a:off x="5219704" y="983130"/>
            <a:ext cx="6177060" cy="5365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37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8" name="Title 1"/>
          <p:cNvSpPr txBox="1">
            <a:spLocks/>
          </p:cNvSpPr>
          <p:nvPr/>
        </p:nvSpPr>
        <p:spPr>
          <a:xfrm>
            <a:off x="609600" y="1752600"/>
            <a:ext cx="4673600" cy="2971800"/>
          </a:xfrm>
          <a:prstGeom prst="rect">
            <a:avLst/>
          </a:prstGeom>
        </p:spPr>
        <p:txBody>
          <a:bodyPr rtlCol="0" anchor="ctr">
            <a:noAutofit/>
          </a:bodyPr>
          <a:lstStyle>
            <a:lvl1pPr algn="l" defTabSz="914400" rtl="0" eaLnBrk="1" latinLnBrk="0" hangingPunct="1">
              <a:spcBef>
                <a:spcPct val="0"/>
              </a:spcBef>
              <a:buClr>
                <a:schemeClr val="accent1">
                  <a:lumMod val="75000"/>
                </a:schemeClr>
              </a:buClr>
              <a:buFont typeface="Arial" pitchFamily="34" charset="0"/>
              <a:buNone/>
              <a:defRPr sz="3600" b="1" kern="1200" baseline="0">
                <a:solidFill>
                  <a:schemeClr val="accent2">
                    <a:lumMod val="75000"/>
                  </a:schemeClr>
                </a:solidFill>
                <a:latin typeface="+mj-lt"/>
                <a:ea typeface="+mj-ea"/>
                <a:cs typeface="Segoe UI" pitchFamily="34" charset="0"/>
              </a:defRPr>
            </a:lvl1pPr>
          </a:lstStyle>
          <a:p>
            <a:pPr>
              <a:defRPr/>
            </a:pPr>
            <a:r>
              <a:rPr lang="en-US" sz="4800" b="0" dirty="0" smtClean="0">
                <a:solidFill>
                  <a:schemeClr val="tx1">
                    <a:lumMod val="75000"/>
                    <a:lumOff val="25000"/>
                  </a:schemeClr>
                </a:solidFill>
              </a:rPr>
              <a:t>Are you a dependent or an independent student?</a:t>
            </a:r>
            <a:endParaRPr lang="en-US" sz="4800" b="0" dirty="0">
              <a:solidFill>
                <a:schemeClr val="tx1">
                  <a:lumMod val="75000"/>
                  <a:lumOff val="25000"/>
                </a:schemeClr>
              </a:solidFill>
            </a:endParaRPr>
          </a:p>
        </p:txBody>
      </p:sp>
      <p:sp>
        <p:nvSpPr>
          <p:cNvPr id="5" name="Slide Number Placeholder 5"/>
          <p:cNvSpPr txBox="1">
            <a:spLocks/>
          </p:cNvSpPr>
          <p:nvPr/>
        </p:nvSpPr>
        <p:spPr>
          <a:xfrm>
            <a:off x="0" y="5995989"/>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fld id="{9B4DF3C0-EF5A-43E4-ACFC-1C906CED663A}" type="slidenum">
              <a:rPr lang="en-US" sz="1200" smtClean="0"/>
              <a:pPr algn="ctr">
                <a:defRPr/>
              </a:pPr>
              <a:t>24</a:t>
            </a:fld>
            <a:endParaRPr lang="en-US" sz="1200" dirty="0"/>
          </a:p>
        </p:txBody>
      </p:sp>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24</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00" t="9114" r="20000" b="23177"/>
          <a:stretch/>
        </p:blipFill>
        <p:spPr bwMode="auto">
          <a:xfrm>
            <a:off x="5054600" y="351415"/>
            <a:ext cx="6379464" cy="6009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36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68301"/>
            <a:ext cx="11074400" cy="1272382"/>
          </a:xfrm>
        </p:spPr>
        <p:txBody>
          <a:bodyPr>
            <a:noAutofit/>
          </a:bodyPr>
          <a:lstStyle/>
          <a:p>
            <a:pPr algn="l"/>
            <a:r>
              <a:rPr lang="en-US" dirty="0" smtClean="0"/>
              <a:t>Who is the parent for FAFSA purposes?</a:t>
            </a:r>
            <a:endParaRPr lang="en-US" dirty="0"/>
          </a:p>
        </p:txBody>
      </p:sp>
      <p:sp>
        <p:nvSpPr>
          <p:cNvPr id="3" name="Content Placeholder 2"/>
          <p:cNvSpPr>
            <a:spLocks noGrp="1"/>
          </p:cNvSpPr>
          <p:nvPr>
            <p:ph sz="half" idx="4294967295"/>
          </p:nvPr>
        </p:nvSpPr>
        <p:spPr>
          <a:xfrm>
            <a:off x="1016000" y="1844675"/>
            <a:ext cx="10058400" cy="4525963"/>
          </a:xfrm>
          <a:prstGeom prst="rect">
            <a:avLst/>
          </a:prstGeom>
        </p:spPr>
        <p:txBody>
          <a:bodyPr>
            <a:normAutofit/>
          </a:bodyPr>
          <a:lstStyle/>
          <a:p>
            <a:r>
              <a:rPr lang="en-US" sz="2400" dirty="0">
                <a:solidFill>
                  <a:schemeClr val="tx2"/>
                </a:solidFill>
              </a:rPr>
              <a:t>Your </a:t>
            </a:r>
            <a:r>
              <a:rPr lang="en-US" sz="2400" b="1" dirty="0">
                <a:solidFill>
                  <a:schemeClr val="tx2"/>
                </a:solidFill>
              </a:rPr>
              <a:t>biological </a:t>
            </a:r>
            <a:r>
              <a:rPr lang="en-US" sz="2400" dirty="0">
                <a:solidFill>
                  <a:schemeClr val="tx2"/>
                </a:solidFill>
              </a:rPr>
              <a:t>and/or</a:t>
            </a:r>
            <a:r>
              <a:rPr lang="en-US" sz="2400" b="1" dirty="0">
                <a:solidFill>
                  <a:schemeClr val="tx2"/>
                </a:solidFill>
              </a:rPr>
              <a:t> adoptive </a:t>
            </a:r>
            <a:r>
              <a:rPr lang="en-US" sz="2400" dirty="0">
                <a:solidFill>
                  <a:schemeClr val="tx2"/>
                </a:solidFill>
              </a:rPr>
              <a:t>parents are considered your legal parents. </a:t>
            </a:r>
            <a:endParaRPr lang="en-US" sz="2400" dirty="0" smtClean="0">
              <a:solidFill>
                <a:schemeClr val="tx2"/>
              </a:solidFill>
            </a:endParaRPr>
          </a:p>
          <a:p>
            <a:pPr lvl="1"/>
            <a:r>
              <a:rPr lang="en-US" sz="2000" dirty="0">
                <a:solidFill>
                  <a:schemeClr val="tx2"/>
                </a:solidFill>
              </a:rPr>
              <a:t>Student must report information for </a:t>
            </a:r>
            <a:r>
              <a:rPr lang="en-US" sz="2000" b="1" dirty="0">
                <a:solidFill>
                  <a:schemeClr val="tx2"/>
                </a:solidFill>
              </a:rPr>
              <a:t>both</a:t>
            </a:r>
            <a:r>
              <a:rPr lang="en-US" sz="2000" dirty="0">
                <a:solidFill>
                  <a:schemeClr val="tx2"/>
                </a:solidFill>
              </a:rPr>
              <a:t> biological or adoptive parents if they </a:t>
            </a:r>
            <a:r>
              <a:rPr lang="en-US" sz="2000" dirty="0" smtClean="0">
                <a:solidFill>
                  <a:schemeClr val="tx2"/>
                </a:solidFill>
              </a:rPr>
              <a:t>are married or </a:t>
            </a:r>
            <a:r>
              <a:rPr lang="en-US" sz="2000" dirty="0">
                <a:solidFill>
                  <a:schemeClr val="tx2"/>
                </a:solidFill>
              </a:rPr>
              <a:t>unmarried </a:t>
            </a:r>
            <a:r>
              <a:rPr lang="en-US" sz="2000" dirty="0" smtClean="0">
                <a:solidFill>
                  <a:schemeClr val="tx2"/>
                </a:solidFill>
              </a:rPr>
              <a:t>and </a:t>
            </a:r>
            <a:r>
              <a:rPr lang="en-US" sz="2000" dirty="0">
                <a:solidFill>
                  <a:schemeClr val="tx2"/>
                </a:solidFill>
              </a:rPr>
              <a:t>living </a:t>
            </a:r>
            <a:r>
              <a:rPr lang="en-US" sz="2000" dirty="0" smtClean="0">
                <a:solidFill>
                  <a:schemeClr val="tx2"/>
                </a:solidFill>
              </a:rPr>
              <a:t>together</a:t>
            </a:r>
          </a:p>
          <a:p>
            <a:r>
              <a:rPr lang="en-US" sz="2400" dirty="0" smtClean="0">
                <a:solidFill>
                  <a:schemeClr val="tx2"/>
                </a:solidFill>
              </a:rPr>
              <a:t>Grandparents</a:t>
            </a:r>
            <a:r>
              <a:rPr lang="en-US" sz="2400" dirty="0">
                <a:solidFill>
                  <a:schemeClr val="tx2"/>
                </a:solidFill>
              </a:rPr>
              <a:t>, foster parents, legal guardians, older brothers or sisters, and aunts and uncles are </a:t>
            </a:r>
            <a:r>
              <a:rPr lang="en-US" sz="2400" b="1" dirty="0">
                <a:solidFill>
                  <a:schemeClr val="tx2"/>
                </a:solidFill>
              </a:rPr>
              <a:t>not </a:t>
            </a:r>
            <a:r>
              <a:rPr lang="en-US" sz="2400" dirty="0">
                <a:solidFill>
                  <a:schemeClr val="tx2"/>
                </a:solidFill>
              </a:rPr>
              <a:t>considered parents unless they have </a:t>
            </a:r>
            <a:r>
              <a:rPr lang="en-US" sz="2400" b="1" dirty="0">
                <a:solidFill>
                  <a:schemeClr val="tx2"/>
                </a:solidFill>
              </a:rPr>
              <a:t>legally adopted </a:t>
            </a:r>
            <a:r>
              <a:rPr lang="en-US" sz="2400" dirty="0">
                <a:solidFill>
                  <a:schemeClr val="tx2"/>
                </a:solidFill>
              </a:rPr>
              <a:t>you.</a:t>
            </a:r>
          </a:p>
          <a:p>
            <a:pPr marL="0" indent="0">
              <a:buNone/>
            </a:pPr>
            <a:endParaRPr lang="en-US" dirty="0">
              <a:solidFill>
                <a:srgbClr val="080CBC"/>
              </a:solidFill>
            </a:endParaRPr>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25299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200" y="1651000"/>
            <a:ext cx="102362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7" name="Title 1"/>
          <p:cNvSpPr>
            <a:spLocks noGrp="1"/>
          </p:cNvSpPr>
          <p:nvPr>
            <p:ph type="title" idx="4294967295"/>
          </p:nvPr>
        </p:nvSpPr>
        <p:spPr>
          <a:xfrm>
            <a:off x="1117600" y="304800"/>
            <a:ext cx="9956800" cy="762000"/>
          </a:xfrm>
          <a:prstGeom prst="rect">
            <a:avLst/>
          </a:prstGeom>
        </p:spPr>
        <p:txBody>
          <a:bodyPr rtlCol="0">
            <a:normAutofit/>
          </a:bodyPr>
          <a:lstStyle/>
          <a:p>
            <a:pPr algn="l" fontAlgn="auto">
              <a:spcAft>
                <a:spcPts val="0"/>
              </a:spcAft>
              <a:defRPr/>
            </a:pPr>
            <a:r>
              <a:rPr lang="en-US" dirty="0" smtClean="0"/>
              <a:t>Who is the parent?</a:t>
            </a:r>
          </a:p>
        </p:txBody>
      </p:sp>
      <p:graphicFrame>
        <p:nvGraphicFramePr>
          <p:cNvPr id="8" name="Table 7"/>
          <p:cNvGraphicFramePr>
            <a:graphicFrameLocks noGrp="1"/>
          </p:cNvGraphicFramePr>
          <p:nvPr>
            <p:extLst>
              <p:ext uri="{D42A27DB-BD31-4B8C-83A1-F6EECF244321}">
                <p14:modId xmlns:p14="http://schemas.microsoft.com/office/powerpoint/2010/main" val="3336386534"/>
              </p:ext>
            </p:extLst>
          </p:nvPr>
        </p:nvGraphicFramePr>
        <p:xfrm>
          <a:off x="609600" y="1168401"/>
          <a:ext cx="10871200" cy="4864100"/>
        </p:xfrm>
        <a:graphic>
          <a:graphicData uri="http://schemas.openxmlformats.org/drawingml/2006/table">
            <a:tbl>
              <a:tblPr>
                <a:tableStyleId>{BC89EF96-8CEA-46FF-86C4-4CE0E7609802}</a:tableStyleId>
              </a:tblPr>
              <a:tblGrid>
                <a:gridCol w="4470400"/>
                <a:gridCol w="6400800"/>
              </a:tblGrid>
              <a:tr h="415045">
                <a:tc>
                  <a:txBody>
                    <a:bodyPr/>
                    <a:lstStyle/>
                    <a:p>
                      <a:pPr algn="ctr"/>
                      <a:r>
                        <a:rPr lang="en-US" sz="1800" dirty="0">
                          <a:solidFill>
                            <a:schemeClr val="tx2"/>
                          </a:solidFill>
                        </a:rPr>
                        <a:t>Parents' </a:t>
                      </a:r>
                      <a:r>
                        <a:rPr lang="en-US" sz="1800" dirty="0" smtClean="0">
                          <a:solidFill>
                            <a:schemeClr val="tx2"/>
                          </a:solidFill>
                        </a:rPr>
                        <a:t>marital status</a:t>
                      </a:r>
                      <a:r>
                        <a:rPr lang="en-US" sz="1800" dirty="0">
                          <a:solidFill>
                            <a:schemeClr val="tx2"/>
                          </a:solidFill>
                        </a:rPr>
                        <a:t>:</a:t>
                      </a:r>
                      <a:endParaRPr lang="en-US" sz="1800" b="1" dirty="0">
                        <a:solidFill>
                          <a:schemeClr val="tx2"/>
                        </a:solidFill>
                      </a:endParaRPr>
                    </a:p>
                  </a:txBody>
                  <a:tcPr marL="20392" marR="20392" marT="15294" marB="15294">
                    <a:solidFill>
                      <a:schemeClr val="accent2"/>
                    </a:solidFill>
                  </a:tcPr>
                </a:tc>
                <a:tc>
                  <a:txBody>
                    <a:bodyPr/>
                    <a:lstStyle/>
                    <a:p>
                      <a:pPr algn="ctr"/>
                      <a:r>
                        <a:rPr lang="en-US" sz="1800" dirty="0">
                          <a:solidFill>
                            <a:schemeClr val="tx2"/>
                          </a:solidFill>
                        </a:rPr>
                        <a:t>Provide </a:t>
                      </a:r>
                      <a:r>
                        <a:rPr lang="en-US" sz="1800" dirty="0" smtClean="0">
                          <a:solidFill>
                            <a:schemeClr val="tx2"/>
                          </a:solidFill>
                        </a:rPr>
                        <a:t>information </a:t>
                      </a:r>
                      <a:r>
                        <a:rPr lang="en-US" sz="1800" dirty="0">
                          <a:solidFill>
                            <a:schemeClr val="tx2"/>
                          </a:solidFill>
                        </a:rPr>
                        <a:t>for:</a:t>
                      </a:r>
                      <a:endParaRPr lang="en-US" sz="1800" b="1" dirty="0">
                        <a:solidFill>
                          <a:schemeClr val="tx2"/>
                        </a:solidFill>
                      </a:endParaRPr>
                    </a:p>
                  </a:txBody>
                  <a:tcPr marL="20392" marR="20392" marT="15294" marB="15294">
                    <a:solidFill>
                      <a:schemeClr val="accent2"/>
                    </a:solidFill>
                  </a:tcPr>
                </a:tc>
              </a:tr>
              <a:tr h="384302">
                <a:tc>
                  <a:txBody>
                    <a:bodyPr/>
                    <a:lstStyle/>
                    <a:p>
                      <a:pPr algn="ctr"/>
                      <a:r>
                        <a:rPr lang="en-US" sz="1600" dirty="0">
                          <a:solidFill>
                            <a:schemeClr val="tx2"/>
                          </a:solidFill>
                        </a:rPr>
                        <a:t>Married</a:t>
                      </a:r>
                    </a:p>
                  </a:txBody>
                  <a:tcPr marL="20392" marR="20392" marT="15294" marB="15294"/>
                </a:tc>
                <a:tc>
                  <a:txBody>
                    <a:bodyPr/>
                    <a:lstStyle/>
                    <a:p>
                      <a:pPr algn="ctr"/>
                      <a:r>
                        <a:rPr lang="en-US" sz="1600" dirty="0">
                          <a:solidFill>
                            <a:schemeClr val="tx2"/>
                          </a:solidFill>
                        </a:rPr>
                        <a:t>Both of your parents</a:t>
                      </a:r>
                    </a:p>
                  </a:txBody>
                  <a:tcPr marL="20392" marR="20392" marT="15294" marB="15294"/>
                </a:tc>
              </a:tr>
              <a:tr h="399674">
                <a:tc>
                  <a:txBody>
                    <a:bodyPr/>
                    <a:lstStyle/>
                    <a:p>
                      <a:pPr algn="ctr"/>
                      <a:r>
                        <a:rPr lang="en-US" sz="1600" dirty="0">
                          <a:solidFill>
                            <a:schemeClr val="tx2"/>
                          </a:solidFill>
                        </a:rPr>
                        <a:t>Unmarried and both parents living together</a:t>
                      </a:r>
                    </a:p>
                  </a:txBody>
                  <a:tcPr marL="20392" marR="20392" marT="15294" marB="15294"/>
                </a:tc>
                <a:tc>
                  <a:txBody>
                    <a:bodyPr/>
                    <a:lstStyle/>
                    <a:p>
                      <a:pPr algn="ctr"/>
                      <a:r>
                        <a:rPr lang="en-US" sz="1600" dirty="0">
                          <a:solidFill>
                            <a:schemeClr val="tx2"/>
                          </a:solidFill>
                        </a:rPr>
                        <a:t>Both of your parents</a:t>
                      </a:r>
                    </a:p>
                  </a:txBody>
                  <a:tcPr marL="20392" marR="20392" marT="15294" marB="15294"/>
                </a:tc>
              </a:tr>
              <a:tr h="691743">
                <a:tc>
                  <a:txBody>
                    <a:bodyPr/>
                    <a:lstStyle/>
                    <a:p>
                      <a:pPr algn="ctr"/>
                      <a:r>
                        <a:rPr lang="en-US" sz="1600" dirty="0">
                          <a:solidFill>
                            <a:schemeClr val="tx2"/>
                          </a:solidFill>
                        </a:rPr>
                        <a:t>Remarried </a:t>
                      </a:r>
                      <a:r>
                        <a:rPr lang="en-US" sz="1600" dirty="0" smtClean="0">
                          <a:solidFill>
                            <a:schemeClr val="tx2"/>
                          </a:solidFill>
                        </a:rPr>
                        <a:t/>
                      </a:r>
                      <a:br>
                        <a:rPr lang="en-US" sz="1600" dirty="0" smtClean="0">
                          <a:solidFill>
                            <a:schemeClr val="tx2"/>
                          </a:solidFill>
                        </a:rPr>
                      </a:br>
                      <a:r>
                        <a:rPr lang="en-US" sz="1600" dirty="0" smtClean="0">
                          <a:solidFill>
                            <a:schemeClr val="tx2"/>
                          </a:solidFill>
                        </a:rPr>
                        <a:t>(</a:t>
                      </a:r>
                      <a:r>
                        <a:rPr lang="en-US" sz="1600" dirty="0">
                          <a:solidFill>
                            <a:schemeClr val="tx2"/>
                          </a:solidFill>
                        </a:rPr>
                        <a:t>after being widowed or divorced)</a:t>
                      </a:r>
                    </a:p>
                  </a:txBody>
                  <a:tcPr marL="20392" marR="20392" marT="15294" marB="15294"/>
                </a:tc>
                <a:tc>
                  <a:txBody>
                    <a:bodyPr/>
                    <a:lstStyle/>
                    <a:p>
                      <a:pPr algn="ctr"/>
                      <a:r>
                        <a:rPr lang="en-US" sz="1600" dirty="0">
                          <a:solidFill>
                            <a:schemeClr val="tx2"/>
                          </a:solidFill>
                        </a:rPr>
                        <a:t>Parent and Stepparent</a:t>
                      </a:r>
                    </a:p>
                  </a:txBody>
                  <a:tcPr marL="20392" marR="20392" marT="15294" marB="15294"/>
                </a:tc>
              </a:tr>
              <a:tr h="1291254">
                <a:tc>
                  <a:txBody>
                    <a:bodyPr/>
                    <a:lstStyle/>
                    <a:p>
                      <a:pPr algn="ctr"/>
                      <a:r>
                        <a:rPr lang="en-US" sz="1600" dirty="0">
                          <a:solidFill>
                            <a:schemeClr val="tx2"/>
                          </a:solidFill>
                        </a:rPr>
                        <a:t>Never </a:t>
                      </a:r>
                      <a:r>
                        <a:rPr lang="en-US" sz="1600" dirty="0" smtClean="0">
                          <a:solidFill>
                            <a:schemeClr val="tx2"/>
                          </a:solidFill>
                        </a:rPr>
                        <a:t>married and not living together</a:t>
                      </a:r>
                      <a:endParaRPr lang="en-US" sz="1600" dirty="0">
                        <a:solidFill>
                          <a:schemeClr val="tx2"/>
                        </a:solidFill>
                      </a:endParaRPr>
                    </a:p>
                  </a:txBody>
                  <a:tcPr marL="20392" marR="20392" marT="15294" marB="15294"/>
                </a:tc>
                <a:tc>
                  <a:txBody>
                    <a:bodyPr/>
                    <a:lstStyle/>
                    <a:p>
                      <a:pPr algn="ctr"/>
                      <a:r>
                        <a:rPr lang="en-US" sz="1600" dirty="0">
                          <a:solidFill>
                            <a:schemeClr val="tx2"/>
                          </a:solidFill>
                        </a:rPr>
                        <a:t>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txBody>
                  <a:tcPr marL="20392" marR="20392" marT="15294" marB="15294"/>
                </a:tc>
              </a:tr>
              <a:tr h="1321998">
                <a:tc>
                  <a:txBody>
                    <a:bodyPr/>
                    <a:lstStyle/>
                    <a:p>
                      <a:pPr algn="ctr"/>
                      <a:r>
                        <a:rPr lang="en-US" sz="1600" dirty="0">
                          <a:solidFill>
                            <a:schemeClr val="tx2"/>
                          </a:solidFill>
                        </a:rPr>
                        <a:t>Divorced or Separated</a:t>
                      </a:r>
                    </a:p>
                  </a:txBody>
                  <a:tcPr marL="20392" marR="20392" marT="15294" marB="15294"/>
                </a:tc>
                <a:tc>
                  <a:txBody>
                    <a:bodyPr/>
                    <a:lstStyle/>
                    <a:p>
                      <a:pPr algn="ctr"/>
                      <a:r>
                        <a:rPr lang="en-US" sz="1600" dirty="0">
                          <a:solidFill>
                            <a:schemeClr val="tx2"/>
                          </a:solidFill>
                        </a:rPr>
                        <a:t>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txBody>
                  <a:tcPr marL="20392" marR="20392" marT="15294" marB="15294"/>
                </a:tc>
              </a:tr>
              <a:tr h="360084">
                <a:tc>
                  <a:txBody>
                    <a:bodyPr/>
                    <a:lstStyle/>
                    <a:p>
                      <a:pPr algn="ctr"/>
                      <a:r>
                        <a:rPr lang="en-US" sz="1600" dirty="0">
                          <a:solidFill>
                            <a:schemeClr val="tx2"/>
                          </a:solidFill>
                        </a:rPr>
                        <a:t>Widowed</a:t>
                      </a:r>
                    </a:p>
                  </a:txBody>
                  <a:tcPr marL="20392" marR="20392" marT="15294" marB="15294"/>
                </a:tc>
                <a:tc>
                  <a:txBody>
                    <a:bodyPr/>
                    <a:lstStyle/>
                    <a:p>
                      <a:pPr algn="ctr"/>
                      <a:r>
                        <a:rPr lang="en-US" sz="1600" dirty="0">
                          <a:solidFill>
                            <a:schemeClr val="tx2"/>
                          </a:solidFill>
                        </a:rPr>
                        <a:t>Your parent</a:t>
                      </a:r>
                    </a:p>
                  </a:txBody>
                  <a:tcPr marL="20392" marR="20392" marT="15294" marB="15294"/>
                </a:tc>
              </a:tr>
            </a:tbl>
          </a:graphicData>
        </a:graphic>
      </p:graphicFrame>
      <p:sp>
        <p:nvSpPr>
          <p:cNvPr id="5" name="Slide Number Placeholder 5"/>
          <p:cNvSpPr txBox="1">
            <a:spLocks/>
          </p:cNvSpPr>
          <p:nvPr/>
        </p:nvSpPr>
        <p:spPr>
          <a:xfrm>
            <a:off x="0" y="6376988"/>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9"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151929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100" y="1447801"/>
            <a:ext cx="3302000" cy="83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9900" y="304800"/>
            <a:ext cx="11607800" cy="863600"/>
          </a:xfrm>
          <a:prstGeom prst="rect">
            <a:avLst/>
          </a:prstGeom>
        </p:spPr>
        <p:txBody>
          <a:bodyPr rtlCol="0">
            <a:normAutofit/>
          </a:bodyPr>
          <a:lstStyle/>
          <a:p>
            <a:pPr algn="l" fontAlgn="auto">
              <a:spcAft>
                <a:spcPts val="0"/>
              </a:spcAft>
              <a:defRPr/>
            </a:pPr>
            <a:r>
              <a:rPr lang="en-US" dirty="0" smtClean="0"/>
              <a:t>What information is asked about the parent(s)?</a:t>
            </a:r>
            <a:endParaRPr lang="en-US" dirty="0"/>
          </a:p>
        </p:txBody>
      </p:sp>
      <p:sp>
        <p:nvSpPr>
          <p:cNvPr id="5" name="Text Placeholder 5"/>
          <p:cNvSpPr txBox="1">
            <a:spLocks/>
          </p:cNvSpPr>
          <p:nvPr/>
        </p:nvSpPr>
        <p:spPr>
          <a:xfrm>
            <a:off x="469900" y="1447801"/>
            <a:ext cx="11176000" cy="42973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400" dirty="0" smtClean="0">
                <a:solidFill>
                  <a:schemeClr val="tx1">
                    <a:lumMod val="75000"/>
                    <a:lumOff val="25000"/>
                  </a:schemeClr>
                </a:solidFill>
              </a:rPr>
              <a:t>Marital status</a:t>
            </a:r>
            <a:r>
              <a:rPr lang="en-US" sz="2400" dirty="0">
                <a:solidFill>
                  <a:schemeClr val="tx1">
                    <a:lumMod val="75000"/>
                    <a:lumOff val="25000"/>
                  </a:schemeClr>
                </a:solidFill>
              </a:rPr>
              <a:t> </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smtClean="0">
                <a:solidFill>
                  <a:schemeClr val="tx1">
                    <a:lumMod val="75000"/>
                    <a:lumOff val="25000"/>
                  </a:schemeClr>
                </a:solidFill>
              </a:rPr>
              <a:t>and date</a:t>
            </a:r>
          </a:p>
          <a:p>
            <a:pPr>
              <a:buFont typeface="Wingdings" panose="05000000000000000000" pitchFamily="2" charset="2"/>
              <a:buChar char="q"/>
            </a:pPr>
            <a:r>
              <a:rPr lang="en-US" sz="2400" dirty="0" smtClean="0">
                <a:solidFill>
                  <a:schemeClr val="tx1">
                    <a:lumMod val="75000"/>
                    <a:lumOff val="25000"/>
                  </a:schemeClr>
                </a:solidFill>
              </a:rPr>
              <a:t>Social security numbers</a:t>
            </a:r>
          </a:p>
          <a:p>
            <a:pPr>
              <a:buFont typeface="Wingdings" panose="05000000000000000000" pitchFamily="2" charset="2"/>
              <a:buChar char="q"/>
            </a:pPr>
            <a:r>
              <a:rPr lang="en-US" sz="2400" dirty="0" smtClean="0">
                <a:solidFill>
                  <a:schemeClr val="tx1">
                    <a:lumMod val="75000"/>
                    <a:lumOff val="25000"/>
                  </a:schemeClr>
                </a:solidFill>
              </a:rPr>
              <a:t>First initial, last name</a:t>
            </a:r>
          </a:p>
          <a:p>
            <a:pPr>
              <a:buFont typeface="Wingdings" panose="05000000000000000000" pitchFamily="2" charset="2"/>
              <a:buChar char="q"/>
            </a:pPr>
            <a:r>
              <a:rPr lang="en-US" sz="2400" dirty="0" smtClean="0">
                <a:solidFill>
                  <a:schemeClr val="tx1">
                    <a:lumMod val="75000"/>
                    <a:lumOff val="25000"/>
                  </a:schemeClr>
                </a:solidFill>
              </a:rPr>
              <a:t>Date of birth</a:t>
            </a:r>
          </a:p>
          <a:p>
            <a:pPr>
              <a:buFont typeface="Wingdings" panose="05000000000000000000" pitchFamily="2" charset="2"/>
              <a:buChar char="q"/>
            </a:pPr>
            <a:r>
              <a:rPr lang="en-US" sz="2400" dirty="0" smtClean="0">
                <a:solidFill>
                  <a:schemeClr val="tx1">
                    <a:lumMod val="75000"/>
                    <a:lumOff val="25000"/>
                  </a:schemeClr>
                </a:solidFill>
              </a:rPr>
              <a:t>E-mail address</a:t>
            </a:r>
          </a:p>
          <a:p>
            <a:pPr>
              <a:buFont typeface="Wingdings" panose="05000000000000000000" pitchFamily="2" charset="2"/>
              <a:buChar char="q"/>
            </a:pPr>
            <a:r>
              <a:rPr lang="en-US" sz="2400" dirty="0" smtClean="0">
                <a:solidFill>
                  <a:schemeClr val="tx1">
                    <a:lumMod val="75000"/>
                    <a:lumOff val="25000"/>
                  </a:schemeClr>
                </a:solidFill>
              </a:rPr>
              <a:t>Lived in state at least </a:t>
            </a:r>
            <a:br>
              <a:rPr lang="en-US" sz="2400" dirty="0" smtClean="0">
                <a:solidFill>
                  <a:schemeClr val="tx1">
                    <a:lumMod val="75000"/>
                    <a:lumOff val="25000"/>
                  </a:schemeClr>
                </a:solidFill>
              </a:rPr>
            </a:br>
            <a:r>
              <a:rPr lang="en-US" sz="2400" dirty="0" smtClean="0">
                <a:solidFill>
                  <a:schemeClr val="tx1">
                    <a:lumMod val="75000"/>
                    <a:lumOff val="25000"/>
                  </a:schemeClr>
                </a:solidFill>
              </a:rPr>
              <a:t>5 years?</a:t>
            </a:r>
          </a:p>
          <a:p>
            <a:pPr>
              <a:buFont typeface="Wingdings" panose="05000000000000000000" pitchFamily="2" charset="2"/>
              <a:buChar char="q"/>
            </a:pPr>
            <a:r>
              <a:rPr lang="en-US" sz="2400" dirty="0" smtClean="0">
                <a:solidFill>
                  <a:schemeClr val="tx1">
                    <a:lumMod val="75000"/>
                    <a:lumOff val="25000"/>
                  </a:schemeClr>
                </a:solidFill>
              </a:rPr>
              <a:t>Household size</a:t>
            </a:r>
          </a:p>
          <a:p>
            <a:pPr>
              <a:buFont typeface="Wingdings" panose="05000000000000000000" pitchFamily="2" charset="2"/>
              <a:buChar char="q"/>
            </a:pPr>
            <a:r>
              <a:rPr lang="en-US" sz="2400" dirty="0" smtClean="0">
                <a:solidFill>
                  <a:schemeClr val="tx1">
                    <a:lumMod val="75000"/>
                    <a:lumOff val="25000"/>
                  </a:schemeClr>
                </a:solidFill>
              </a:rPr>
              <a:t>Number in college</a:t>
            </a:r>
          </a:p>
        </p:txBody>
      </p:sp>
      <p:sp>
        <p:nvSpPr>
          <p:cNvPr id="6"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27</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62" t="20052" r="20833" b="5599"/>
          <a:stretch/>
        </p:blipFill>
        <p:spPr bwMode="auto">
          <a:xfrm>
            <a:off x="4953000" y="1079511"/>
            <a:ext cx="5642562" cy="5583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590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prstGeom prst="rect">
            <a:avLst/>
          </a:prstGeom>
        </p:spPr>
        <p:txBody>
          <a:bodyPr rtlCol="0">
            <a:normAutofit/>
          </a:bodyPr>
          <a:lstStyle/>
          <a:p>
            <a:pPr algn="l" fontAlgn="auto">
              <a:spcAft>
                <a:spcPts val="0"/>
              </a:spcAft>
              <a:defRPr/>
            </a:pPr>
            <a:r>
              <a:rPr lang="en-US" dirty="0" smtClean="0"/>
              <a:t>Who is included in the household?</a:t>
            </a:r>
          </a:p>
        </p:txBody>
      </p:sp>
      <p:sp>
        <p:nvSpPr>
          <p:cNvPr id="5" name="Content Placeholder 4"/>
          <p:cNvSpPr>
            <a:spLocks noGrp="1"/>
          </p:cNvSpPr>
          <p:nvPr>
            <p:ph idx="1"/>
          </p:nvPr>
        </p:nvSpPr>
        <p:spPr>
          <a:prstGeom prst="rect">
            <a:avLst/>
          </a:prstGeom>
        </p:spPr>
        <p:txBody>
          <a:bodyPr rtlCol="0">
            <a:normAutofit/>
          </a:bodyPr>
          <a:lstStyle/>
          <a:p>
            <a:pPr marL="438912" indent="-320040" fontAlgn="auto">
              <a:spcBef>
                <a:spcPts val="0"/>
              </a:spcBef>
              <a:spcAft>
                <a:spcPts val="0"/>
              </a:spcAft>
              <a:buFont typeface="Wingdings 2"/>
              <a:buChar char=""/>
              <a:defRPr/>
            </a:pPr>
            <a:r>
              <a:rPr lang="en-US" dirty="0" smtClean="0"/>
              <a:t>Student</a:t>
            </a:r>
          </a:p>
          <a:p>
            <a:pPr marL="438912" indent="-320040" fontAlgn="auto">
              <a:spcBef>
                <a:spcPts val="0"/>
              </a:spcBef>
              <a:spcAft>
                <a:spcPts val="0"/>
              </a:spcAft>
              <a:buFont typeface="Wingdings 2"/>
              <a:buChar char=""/>
              <a:defRPr/>
            </a:pPr>
            <a:r>
              <a:rPr lang="en-US" dirty="0" smtClean="0"/>
              <a:t>Parent(s)</a:t>
            </a:r>
          </a:p>
          <a:p>
            <a:pPr marL="438912" indent="-320040" fontAlgn="auto">
              <a:spcBef>
                <a:spcPts val="0"/>
              </a:spcBef>
              <a:spcAft>
                <a:spcPts val="0"/>
              </a:spcAft>
              <a:buFont typeface="Wingdings 2"/>
              <a:buChar char=""/>
              <a:defRPr/>
            </a:pPr>
            <a:r>
              <a:rPr lang="en-US" dirty="0" smtClean="0"/>
              <a:t>Children: </a:t>
            </a:r>
            <a:r>
              <a:rPr lang="en-US" dirty="0"/>
              <a:t>O</a:t>
            </a:r>
            <a:r>
              <a:rPr lang="en-US" dirty="0" smtClean="0"/>
              <a:t>ther than the student, regardless if they live in the household*</a:t>
            </a:r>
          </a:p>
          <a:p>
            <a:pPr marL="438912" indent="-320040" fontAlgn="auto">
              <a:spcBef>
                <a:spcPts val="0"/>
              </a:spcBef>
              <a:spcAft>
                <a:spcPts val="0"/>
              </a:spcAft>
              <a:buFont typeface="Wingdings 2"/>
              <a:buChar char=""/>
              <a:defRPr/>
            </a:pPr>
            <a:r>
              <a:rPr lang="en-US" dirty="0" smtClean="0"/>
              <a:t>Other people: Such as a grandparent, who live with the parents*</a:t>
            </a:r>
          </a:p>
          <a:p>
            <a:pPr marL="438912" indent="-320040" fontAlgn="auto">
              <a:spcBef>
                <a:spcPts val="0"/>
              </a:spcBef>
              <a:spcAft>
                <a:spcPts val="0"/>
              </a:spcAft>
              <a:buFont typeface="Wingdings 2"/>
              <a:buChar char=""/>
              <a:defRPr/>
            </a:pPr>
            <a:endParaRPr lang="en-US" dirty="0"/>
          </a:p>
          <a:p>
            <a:pPr marL="457200" indent="-55563" fontAlgn="auto">
              <a:spcBef>
                <a:spcPts val="0"/>
              </a:spcBef>
              <a:spcAft>
                <a:spcPts val="0"/>
              </a:spcAft>
              <a:buNone/>
              <a:defRPr/>
            </a:pPr>
            <a:r>
              <a:rPr lang="en-US" sz="2000" dirty="0" smtClean="0"/>
              <a:t>*</a:t>
            </a:r>
            <a:r>
              <a:rPr lang="en-US" sz="2000" i="1" dirty="0" smtClean="0"/>
              <a:t>Must receive more than half of their support from the parent(s), and will continue to receive more than half of their support from the parent(s) between July 1, 2018 and June 30, 2019 </a:t>
            </a:r>
          </a:p>
          <a:p>
            <a:pPr marL="438912" indent="-320040" fontAlgn="auto">
              <a:spcBef>
                <a:spcPts val="0"/>
              </a:spcBef>
              <a:spcAft>
                <a:spcPts val="0"/>
              </a:spcAft>
              <a:buFont typeface="Wingdings 2"/>
              <a:buChar char=""/>
              <a:defRPr/>
            </a:pPr>
            <a:endParaRPr lang="en-US" dirty="0">
              <a:solidFill>
                <a:srgbClr val="080CBC"/>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100" y="3759201"/>
            <a:ext cx="3911600" cy="2933700"/>
          </a:xfrm>
          <a:prstGeom prst="rect">
            <a:avLst/>
          </a:prstGeom>
        </p:spPr>
      </p:pic>
      <p:sp>
        <p:nvSpPr>
          <p:cNvPr id="8"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819093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5600" y="1736725"/>
            <a:ext cx="11785600" cy="647698"/>
          </a:xfrm>
          <a:prstGeom prst="rect">
            <a:avLst/>
          </a:prstGeom>
        </p:spPr>
        <p:txBody>
          <a:bodyPr rtlCol="0">
            <a:normAutofit fontScale="90000"/>
          </a:bodyPr>
          <a:lstStyle/>
          <a:p>
            <a:pPr algn="l" fontAlgn="auto">
              <a:spcAft>
                <a:spcPts val="0"/>
              </a:spcAft>
              <a:defRPr/>
            </a:pPr>
            <a:r>
              <a:rPr lang="en-US" sz="5300" dirty="0" smtClean="0"/>
              <a:t>Who is included in the number </a:t>
            </a:r>
            <a:r>
              <a:rPr lang="en-US" sz="5300" dirty="0"/>
              <a:t>in </a:t>
            </a:r>
            <a:r>
              <a:rPr lang="en-US" sz="5300" dirty="0" smtClean="0"/>
              <a:t>college? </a:t>
            </a:r>
            <a:br>
              <a:rPr lang="en-US" sz="5300" dirty="0" smtClean="0"/>
            </a:br>
            <a:r>
              <a:rPr lang="en-US" sz="5300" dirty="0" smtClean="0"/>
              <a:t/>
            </a:r>
            <a:br>
              <a:rPr lang="en-US" sz="5300" dirty="0" smtClean="0"/>
            </a:br>
            <a:r>
              <a:rPr lang="en-US" sz="3600" dirty="0" smtClean="0">
                <a:solidFill>
                  <a:schemeClr val="accent3"/>
                </a:solidFill>
              </a:rPr>
              <a:t>Dependent student</a:t>
            </a:r>
            <a:endParaRPr lang="en-US" sz="3600" dirty="0">
              <a:solidFill>
                <a:schemeClr val="accent3"/>
              </a:solidFill>
            </a:endParaRPr>
          </a:p>
        </p:txBody>
      </p:sp>
      <p:sp>
        <p:nvSpPr>
          <p:cNvPr id="5" name="Content Placeholder 4"/>
          <p:cNvSpPr>
            <a:spLocks noGrp="1"/>
          </p:cNvSpPr>
          <p:nvPr>
            <p:ph idx="1"/>
          </p:nvPr>
        </p:nvSpPr>
        <p:spPr>
          <a:xfrm>
            <a:off x="476068" y="2324101"/>
            <a:ext cx="10972800" cy="2095500"/>
          </a:xfrm>
          <a:prstGeom prst="rect">
            <a:avLst/>
          </a:prstGeom>
        </p:spPr>
        <p:txBody>
          <a:bodyPr rtlCol="0">
            <a:normAutofit/>
          </a:bodyPr>
          <a:lstStyle/>
          <a:p>
            <a:pPr marL="438912" indent="-320040" fontAlgn="auto">
              <a:spcBef>
                <a:spcPts val="0"/>
              </a:spcBef>
              <a:spcAft>
                <a:spcPts val="0"/>
              </a:spcAft>
              <a:buFont typeface="Wingdings 2"/>
              <a:buChar char=""/>
              <a:defRPr/>
            </a:pPr>
            <a:r>
              <a:rPr lang="en-US" dirty="0" smtClean="0"/>
              <a:t>Student</a:t>
            </a:r>
          </a:p>
          <a:p>
            <a:pPr marL="438912" indent="-320040" fontAlgn="auto">
              <a:spcBef>
                <a:spcPts val="0"/>
              </a:spcBef>
              <a:spcAft>
                <a:spcPts val="0"/>
              </a:spcAft>
              <a:buFont typeface="Wingdings 2"/>
              <a:buChar char=""/>
              <a:defRPr/>
            </a:pPr>
            <a:r>
              <a:rPr lang="en-US" dirty="0" smtClean="0"/>
              <a:t>NOT the parent(s)</a:t>
            </a:r>
          </a:p>
          <a:p>
            <a:pPr marL="438912" indent="-320040" fontAlgn="auto">
              <a:spcBef>
                <a:spcPts val="0"/>
              </a:spcBef>
              <a:spcAft>
                <a:spcPts val="0"/>
              </a:spcAft>
              <a:buFont typeface="Wingdings 2"/>
              <a:buChar char=""/>
              <a:defRPr/>
            </a:pPr>
            <a:r>
              <a:rPr lang="en-US" dirty="0"/>
              <a:t>O</a:t>
            </a:r>
            <a:r>
              <a:rPr lang="en-US" dirty="0" smtClean="0"/>
              <a:t>thers attending </a:t>
            </a:r>
            <a:r>
              <a:rPr lang="en-US" dirty="0"/>
              <a:t>at least half time in an approved program during </a:t>
            </a:r>
            <a:r>
              <a:rPr lang="en-US" dirty="0" smtClean="0">
                <a:solidFill>
                  <a:schemeClr val="accent6"/>
                </a:solidFill>
              </a:rPr>
              <a:t>2018-19 </a:t>
            </a:r>
            <a:r>
              <a:rPr lang="en-US" dirty="0"/>
              <a:t>that leads to a degree or certificate at a postsecondary school eligible to participate in any of the federal </a:t>
            </a:r>
            <a:r>
              <a:rPr lang="en-US" dirty="0" smtClean="0"/>
              <a:t>student </a:t>
            </a:r>
            <a:r>
              <a:rPr lang="en-US" dirty="0"/>
              <a:t>aid </a:t>
            </a:r>
            <a:r>
              <a:rPr lang="en-US" dirty="0" smtClean="0"/>
              <a:t>programs</a:t>
            </a:r>
          </a:p>
          <a:p>
            <a:pPr marL="438912" indent="-320040" fontAlgn="auto">
              <a:spcBef>
                <a:spcPts val="0"/>
              </a:spcBef>
              <a:spcAft>
                <a:spcPts val="0"/>
              </a:spcAft>
              <a:buFont typeface="Wingdings 2"/>
              <a:buChar char=""/>
              <a:defRPr/>
            </a:pPr>
            <a:r>
              <a:rPr lang="en-US" dirty="0" smtClean="0"/>
              <a:t>Do not include students enrolled at military academies</a:t>
            </a:r>
            <a:endParaRPr lang="en-US" dirty="0"/>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8"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77571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5" name="Diagram 4"/>
          <p:cNvGraphicFramePr/>
          <p:nvPr>
            <p:extLst>
              <p:ext uri="{D42A27DB-BD31-4B8C-83A1-F6EECF244321}">
                <p14:modId xmlns:p14="http://schemas.microsoft.com/office/powerpoint/2010/main" val="1306839298"/>
              </p:ext>
            </p:extLst>
          </p:nvPr>
        </p:nvGraphicFramePr>
        <p:xfrm>
          <a:off x="1152769" y="1817076"/>
          <a:ext cx="8975969" cy="358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679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61948"/>
            <a:ext cx="11071056" cy="831851"/>
          </a:xfrm>
        </p:spPr>
        <p:txBody>
          <a:bodyPr>
            <a:normAutofit/>
          </a:bodyPr>
          <a:lstStyle/>
          <a:p>
            <a:r>
              <a:rPr lang="en-US" dirty="0"/>
              <a:t>What financial information </a:t>
            </a:r>
            <a:r>
              <a:rPr lang="en-US" dirty="0" smtClean="0"/>
              <a:t>is needed?</a:t>
            </a:r>
            <a:endParaRPr lang="en-US" dirty="0"/>
          </a:p>
        </p:txBody>
      </p:sp>
      <p:graphicFrame>
        <p:nvGraphicFramePr>
          <p:cNvPr id="3" name="Diagram 2"/>
          <p:cNvGraphicFramePr/>
          <p:nvPr>
            <p:extLst>
              <p:ext uri="{D42A27DB-BD31-4B8C-83A1-F6EECF244321}">
                <p14:modId xmlns:p14="http://schemas.microsoft.com/office/powerpoint/2010/main" val="3700846719"/>
              </p:ext>
            </p:extLst>
          </p:nvPr>
        </p:nvGraphicFramePr>
        <p:xfrm>
          <a:off x="1104900" y="1117600"/>
          <a:ext cx="90551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txBox="1">
            <a:spLocks/>
          </p:cNvSpPr>
          <p:nvPr/>
        </p:nvSpPr>
        <p:spPr>
          <a:xfrm>
            <a:off x="0" y="6061078"/>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99337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asset questions?</a:t>
            </a:r>
            <a:endParaRPr lang="en-US" dirty="0"/>
          </a:p>
        </p:txBody>
      </p:sp>
      <p:sp>
        <p:nvSpPr>
          <p:cNvPr id="5" name="Slide Number Placeholder 5"/>
          <p:cNvSpPr>
            <a:spLocks noGrp="1"/>
          </p:cNvSpPr>
          <p:nvPr>
            <p:ph type="sldNum" sz="quarter" idx="12"/>
          </p:nvPr>
        </p:nvSpPr>
        <p:spPr/>
        <p:txBody>
          <a:bodyPr/>
          <a:lstStyle>
            <a:lvl1pPr>
              <a:defRPr/>
            </a:lvl1pPr>
          </a:lstStyle>
          <a:p>
            <a:pPr algn="ctr">
              <a:defRPr/>
            </a:pPr>
            <a:fld id="{9B4DF3C0-EF5A-43E4-ACFC-1C906CED663A}" type="slidenum">
              <a:rPr lang="en-US"/>
              <a:pPr algn="ctr">
                <a:defRPr/>
              </a:pPr>
              <a:t>31</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08" t="54839" r="36563" b="17339"/>
          <a:stretch/>
        </p:blipFill>
        <p:spPr bwMode="auto">
          <a:xfrm>
            <a:off x="457190" y="1943094"/>
            <a:ext cx="6207100" cy="3286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708" t="4973" r="19896" b="48337"/>
          <a:stretch/>
        </p:blipFill>
        <p:spPr bwMode="auto">
          <a:xfrm>
            <a:off x="9042395" y="817525"/>
            <a:ext cx="2396640" cy="4985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130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the value of assets</a:t>
            </a:r>
            <a:endParaRPr lang="en-US" dirty="0"/>
          </a:p>
        </p:txBody>
      </p:sp>
      <p:sp>
        <p:nvSpPr>
          <p:cNvPr id="5"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graphicFrame>
        <p:nvGraphicFramePr>
          <p:cNvPr id="6" name="Diagram 5"/>
          <p:cNvGraphicFramePr/>
          <p:nvPr>
            <p:extLst>
              <p:ext uri="{D42A27DB-BD31-4B8C-83A1-F6EECF244321}">
                <p14:modId xmlns:p14="http://schemas.microsoft.com/office/powerpoint/2010/main" val="387741581"/>
              </p:ext>
            </p:extLst>
          </p:nvPr>
        </p:nvGraphicFramePr>
        <p:xfrm>
          <a:off x="1905000" y="1654176"/>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108231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What is untaxed income?</a:t>
            </a:r>
            <a:endParaRPr lang="en-US" dirty="0"/>
          </a:p>
        </p:txBody>
      </p:sp>
      <p:sp>
        <p:nvSpPr>
          <p:cNvPr id="4" name="Content Placeholder 3"/>
          <p:cNvSpPr>
            <a:spLocks noGrp="1"/>
          </p:cNvSpPr>
          <p:nvPr>
            <p:ph idx="1"/>
          </p:nvPr>
        </p:nvSpPr>
        <p:spPr>
          <a:prstGeom prst="rect">
            <a:avLst/>
          </a:prstGeom>
        </p:spPr>
        <p:txBody>
          <a:bodyPr>
            <a:normAutofit fontScale="92500" lnSpcReduction="20000"/>
          </a:bodyPr>
          <a:lstStyle/>
          <a:p>
            <a:r>
              <a:rPr lang="en-US" dirty="0" smtClean="0"/>
              <a:t>Payments to tax-deferred pension and savings plans</a:t>
            </a:r>
          </a:p>
          <a:p>
            <a:r>
              <a:rPr lang="en-US" dirty="0" smtClean="0"/>
              <a:t>IRA deductions and payments to self-employed SEP, SIMPLE, Keogh</a:t>
            </a:r>
          </a:p>
          <a:p>
            <a:r>
              <a:rPr lang="en-US" dirty="0" smtClean="0"/>
              <a:t>Child support received</a:t>
            </a:r>
          </a:p>
          <a:p>
            <a:r>
              <a:rPr lang="en-US" dirty="0" smtClean="0"/>
              <a:t>Tax exempt interest income</a:t>
            </a:r>
          </a:p>
          <a:p>
            <a:r>
              <a:rPr lang="en-US" dirty="0" smtClean="0"/>
              <a:t>Untaxed portions of IRA distributions</a:t>
            </a:r>
          </a:p>
          <a:p>
            <a:r>
              <a:rPr lang="en-US" dirty="0" smtClean="0"/>
              <a:t>Untaxed portions of pensions</a:t>
            </a:r>
          </a:p>
          <a:p>
            <a:r>
              <a:rPr lang="en-US" dirty="0" smtClean="0"/>
              <a:t>Housing, food or other living allowances to military, </a:t>
            </a:r>
            <a:br>
              <a:rPr lang="en-US" dirty="0" smtClean="0"/>
            </a:br>
            <a:r>
              <a:rPr lang="en-US" dirty="0" smtClean="0"/>
              <a:t>clergy, others</a:t>
            </a:r>
          </a:p>
          <a:p>
            <a:r>
              <a:rPr lang="en-US" dirty="0" smtClean="0"/>
              <a:t>Veterans non-education benefits</a:t>
            </a:r>
          </a:p>
          <a:p>
            <a:r>
              <a:rPr lang="en-US" dirty="0" smtClean="0"/>
              <a:t>Other untaxed income </a:t>
            </a:r>
          </a:p>
          <a:p>
            <a:r>
              <a:rPr lang="en-US" dirty="0" smtClean="0"/>
              <a:t>Exclusions are also listed</a:t>
            </a:r>
            <a:endParaRPr lang="en-US" dirty="0"/>
          </a:p>
        </p:txBody>
      </p:sp>
      <p:sp>
        <p:nvSpPr>
          <p:cNvPr id="6"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5"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79084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2624" y="152400"/>
            <a:ext cx="11071056" cy="1511300"/>
          </a:xfrm>
        </p:spPr>
        <p:txBody>
          <a:bodyPr>
            <a:normAutofit/>
          </a:bodyPr>
          <a:lstStyle/>
          <a:p>
            <a:r>
              <a:rPr lang="en-US" dirty="0" smtClean="0"/>
              <a:t>What is the IRS Data Retrieval Tool?</a:t>
            </a:r>
            <a:endParaRPr lang="en-US" dirty="0"/>
          </a:p>
        </p:txBody>
      </p:sp>
      <p:sp>
        <p:nvSpPr>
          <p:cNvPr id="4" name="Content Placeholder 3"/>
          <p:cNvSpPr>
            <a:spLocks noGrp="1"/>
          </p:cNvSpPr>
          <p:nvPr>
            <p:ph idx="1"/>
          </p:nvPr>
        </p:nvSpPr>
        <p:spPr/>
        <p:txBody>
          <a:bodyPr/>
          <a:lstStyle/>
          <a:p>
            <a:r>
              <a:rPr lang="en-US" dirty="0"/>
              <a:t>Must have a valid Social Security Number </a:t>
            </a:r>
          </a:p>
          <a:p>
            <a:r>
              <a:rPr lang="en-US" dirty="0"/>
              <a:t>Must have filed a </a:t>
            </a:r>
            <a:r>
              <a:rPr lang="en-US" dirty="0" smtClean="0"/>
              <a:t>2016 federal </a:t>
            </a:r>
            <a:r>
              <a:rPr lang="en-US" dirty="0"/>
              <a:t>tax return </a:t>
            </a:r>
          </a:p>
          <a:p>
            <a:r>
              <a:rPr lang="en-US" dirty="0"/>
              <a:t>Must have unchanged marital status since 12/31/2015 </a:t>
            </a:r>
          </a:p>
          <a:p>
            <a:pPr marL="0"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3433763"/>
            <a:ext cx="4572000" cy="2571750"/>
          </a:xfrm>
          <a:prstGeom prst="rect">
            <a:avLst/>
          </a:prstGeom>
        </p:spPr>
      </p:pic>
      <p:sp>
        <p:nvSpPr>
          <p:cNvPr id="6" name="Slide Number Placeholder 5"/>
          <p:cNvSpPr txBox="1">
            <a:spLocks/>
          </p:cNvSpPr>
          <p:nvPr/>
        </p:nvSpPr>
        <p:spPr>
          <a:xfrm>
            <a:off x="0" y="6005513"/>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276107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Warning text generated when the 2016-2017 IRS Data Retrieval Tool (DRT) site is access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2541646"/>
            <a:ext cx="5579533" cy="3587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6" name="Title 8"/>
          <p:cNvSpPr>
            <a:spLocks noGrp="1"/>
          </p:cNvSpPr>
          <p:nvPr>
            <p:ph type="title"/>
          </p:nvPr>
        </p:nvSpPr>
        <p:spPr/>
        <p:txBody>
          <a:bodyPr>
            <a:noAutofit/>
          </a:bodyPr>
          <a:lstStyle/>
          <a:p>
            <a:pPr algn="l"/>
            <a:r>
              <a:rPr lang="en-US" dirty="0" smtClean="0"/>
              <a:t>How do I use the Data Retrieval Tool?</a:t>
            </a:r>
          </a:p>
        </p:txBody>
      </p:sp>
      <p:sp>
        <p:nvSpPr>
          <p:cNvPr id="62468" name="Content Placeholder 2"/>
          <p:cNvSpPr>
            <a:spLocks noGrp="1"/>
          </p:cNvSpPr>
          <p:nvPr>
            <p:ph idx="1"/>
          </p:nvPr>
        </p:nvSpPr>
        <p:spPr>
          <a:prstGeom prst="rect">
            <a:avLst/>
          </a:prstGeom>
        </p:spPr>
        <p:txBody>
          <a:bodyPr>
            <a:normAutofit/>
          </a:bodyPr>
          <a:lstStyle/>
          <a:p>
            <a:r>
              <a:rPr lang="en-US" dirty="0" smtClean="0"/>
              <a:t>Authorized user OK</a:t>
            </a:r>
          </a:p>
          <a:p>
            <a:r>
              <a:rPr lang="en-US" dirty="0" smtClean="0"/>
              <a:t>Enter tax return filing status</a:t>
            </a:r>
          </a:p>
          <a:p>
            <a:r>
              <a:rPr lang="en-US" dirty="0" smtClean="0"/>
              <a:t>Enter address information </a:t>
            </a:r>
            <a:r>
              <a:rPr lang="en-US" b="1" dirty="0" smtClean="0"/>
              <a:t>exactly </a:t>
            </a:r>
            <a:r>
              <a:rPr lang="en-US" dirty="0" smtClean="0"/>
              <a:t>as it </a:t>
            </a:r>
            <a:br>
              <a:rPr lang="en-US" dirty="0" smtClean="0"/>
            </a:br>
            <a:r>
              <a:rPr lang="en-US" dirty="0" smtClean="0"/>
              <a:t>appears on tax return</a:t>
            </a:r>
          </a:p>
        </p:txBody>
      </p:sp>
      <p:sp>
        <p:nvSpPr>
          <p:cNvPr id="3" name="Rectangle 2"/>
          <p:cNvSpPr/>
          <p:nvPr/>
        </p:nvSpPr>
        <p:spPr>
          <a:xfrm>
            <a:off x="9186537" y="4002297"/>
            <a:ext cx="446259" cy="9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86536" y="3885054"/>
            <a:ext cx="446259" cy="9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104867" y="3810292"/>
            <a:ext cx="304800" cy="80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p:nvSpPr>
        <p:spPr>
          <a:xfrm>
            <a:off x="0" y="6008689"/>
            <a:ext cx="28448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endParaRPr lang="en-US" sz="1200" dirty="0"/>
          </a:p>
        </p:txBody>
      </p:sp>
      <p:sp>
        <p:nvSpPr>
          <p:cNvPr id="12"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98808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609600" y="274638"/>
            <a:ext cx="10972800" cy="1143000"/>
          </a:xfrm>
          <a:prstGeom prst="rect">
            <a:avLst/>
          </a:prstGeom>
        </p:spPr>
        <p:txBody>
          <a:bodyPr/>
          <a:lstStyle/>
          <a:p>
            <a:r>
              <a:rPr lang="en-US" dirty="0" smtClean="0"/>
              <a:t>IRS DRT (Parent) Data Transfer Options</a:t>
            </a:r>
            <a:endParaRPr lang="en-US" dirty="0"/>
          </a:p>
        </p:txBody>
      </p:sp>
      <p:pic>
        <p:nvPicPr>
          <p:cNvPr id="5" name="Picture 4" descr="2018-2019 IRS Data Retrieval Tool, page 2, containing user-specific IRS data. &#10;&#10;The IRS has revised this page to provide information about how IRS data is protected and not displayed to the user. &#10;&#10;The user can select the “Transfer My Tax Information into the FAFSA&quot; checkbox and click “Transfer Now” to carry this data back into FOTW.&#10;&#10;The user can select the “Do Not Transfer My Tax Information and Return to the FAFSA&quot; checkbox and click “Do Not Transfer” to discontinue use of the IRS DRT and return to FOTW.&#10;&#10;The user can click the “Print this page” icon in order to print the data that is displayed on this page.&#10;&#10;The applicant or parent is also notified on the IRS page that the information will not display on the IRS page or on the fafsa.gov site."/>
          <p:cNvPicPr>
            <a:picLocks noChangeAspect="1"/>
          </p:cNvPicPr>
          <p:nvPr/>
        </p:nvPicPr>
        <p:blipFill>
          <a:blip r:embed="rId3"/>
          <a:stretch>
            <a:fillRect/>
          </a:stretch>
        </p:blipFill>
        <p:spPr>
          <a:xfrm>
            <a:off x="1955801" y="228600"/>
            <a:ext cx="7775818" cy="6528468"/>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36</a:t>
            </a:fld>
            <a:endParaRPr lang="en-US" dirty="0"/>
          </a:p>
        </p:txBody>
      </p:sp>
    </p:spTree>
    <p:extLst>
      <p:ext uri="{BB962C8B-B14F-4D97-AF65-F5344CB8AC3E}">
        <p14:creationId xmlns:p14="http://schemas.microsoft.com/office/powerpoint/2010/main" val="1037929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609600" y="274638"/>
            <a:ext cx="10972800" cy="1143000"/>
          </a:xfrm>
          <a:prstGeom prst="rect">
            <a:avLst/>
          </a:prstGeom>
        </p:spPr>
        <p:txBody>
          <a:bodyPr/>
          <a:lstStyle/>
          <a:p>
            <a:r>
              <a:rPr lang="en-US" dirty="0" smtClean="0"/>
              <a:t>Parent Financial Information</a:t>
            </a:r>
            <a:endParaRPr lang="en-US" dirty="0"/>
          </a:p>
        </p:txBody>
      </p:sp>
      <p:grpSp>
        <p:nvGrpSpPr>
          <p:cNvPr id="8" name="Group 7" descr="2018-2019 FOTW “Parent Financial Information” page (after transferring data from IRS DRT).&#10;&#10;A new alert message has been added to indicate that the IRS Data was successfully transferred and will be identified as “Transferred from the IRS”. &#10; &#10;The entry boxes that contain IRS Data have been replaced with the “Transferred from the IRS” label. This data cannot be changed. &#10;&#10;Married parents are required to manually enter their income earned from work."/>
          <p:cNvGrpSpPr>
            <a:grpSpLocks noChangeAspect="1"/>
          </p:cNvGrpSpPr>
          <p:nvPr/>
        </p:nvGrpSpPr>
        <p:grpSpPr>
          <a:xfrm>
            <a:off x="1288480" y="514350"/>
            <a:ext cx="9164782" cy="5143500"/>
            <a:chOff x="-20782" y="0"/>
            <a:chExt cx="9164782" cy="6858000"/>
          </a:xfrm>
        </p:grpSpPr>
        <p:pic>
          <p:nvPicPr>
            <p:cNvPr id="5" name="Picture 4" descr="Screenshot of 2018-2019 FOTW “Parent Financial Information” page (after transferring data from IRS DRT)."/>
            <p:cNvPicPr/>
            <p:nvPr/>
          </p:nvPicPr>
          <p:blipFill>
            <a:blip r:embed="rId3"/>
            <a:stretch>
              <a:fillRect/>
            </a:stretch>
          </p:blipFill>
          <p:spPr>
            <a:xfrm>
              <a:off x="-20782" y="0"/>
              <a:ext cx="9164782" cy="6858000"/>
            </a:xfrm>
            <a:prstGeom prst="rect">
              <a:avLst/>
            </a:prstGeom>
          </p:spPr>
        </p:pic>
        <p:sp>
          <p:nvSpPr>
            <p:cNvPr id="4" name="Right Arrow 3" descr=" "/>
            <p:cNvSpPr/>
            <p:nvPr/>
          </p:nvSpPr>
          <p:spPr>
            <a:xfrm>
              <a:off x="228600" y="2628900"/>
              <a:ext cx="1066800" cy="381000"/>
            </a:xfrm>
            <a:prstGeom prst="rightArrow">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descr=" "/>
            <p:cNvSpPr/>
            <p:nvPr/>
          </p:nvSpPr>
          <p:spPr>
            <a:xfrm>
              <a:off x="762000" y="3505200"/>
              <a:ext cx="4114800" cy="6096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descr=" "/>
            <p:cNvSpPr/>
            <p:nvPr/>
          </p:nvSpPr>
          <p:spPr>
            <a:xfrm>
              <a:off x="152400" y="4419600"/>
              <a:ext cx="609600" cy="381000"/>
            </a:xfrm>
            <a:prstGeom prst="rightArrow">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37</a:t>
            </a:fld>
            <a:endParaRPr lang="en-US" dirty="0"/>
          </a:p>
        </p:txBody>
      </p:sp>
    </p:spTree>
    <p:extLst>
      <p:ext uri="{BB962C8B-B14F-4D97-AF65-F5344CB8AC3E}">
        <p14:creationId xmlns:p14="http://schemas.microsoft.com/office/powerpoint/2010/main" val="1502709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4AA41-E975-45E8-AC05-1B11AB9459EB}" type="slidenum">
              <a:rPr lang="en-US" smtClean="0"/>
              <a:pPr>
                <a:defRPr/>
              </a:pPr>
              <a:t>38</a:t>
            </a:fld>
            <a:endParaRPr lang="en-US" dirty="0"/>
          </a:p>
        </p:txBody>
      </p:sp>
      <p:sp>
        <p:nvSpPr>
          <p:cNvPr id="3" name="Title 2" hidden="1"/>
          <p:cNvSpPr>
            <a:spLocks noGrp="1"/>
          </p:cNvSpPr>
          <p:nvPr>
            <p:ph type="title" idx="4294967295"/>
          </p:nvPr>
        </p:nvSpPr>
        <p:spPr>
          <a:xfrm>
            <a:off x="785813" y="414338"/>
            <a:ext cx="11406187" cy="647700"/>
          </a:xfrm>
        </p:spPr>
        <p:txBody>
          <a:bodyPr>
            <a:normAutofit fontScale="90000"/>
          </a:bodyPr>
          <a:lstStyle/>
          <a:p>
            <a:r>
              <a:rPr lang="en-US" dirty="0" smtClean="0"/>
              <a:t>Independent Student, Student Tax Information</a:t>
            </a:r>
            <a:endParaRPr lang="en-US" dirty="0"/>
          </a:p>
        </p:txBody>
      </p:sp>
      <p:pic>
        <p:nvPicPr>
          <p:cNvPr id="5" name="Picture 4" descr="2018-2019 FOTW “Student Tax information” page.&#10;&#10;The amended tax return filtering question was removed from this page.  In addition, parents who filed amended tax returns will now be eligible to use the IRS DRT.  However, because the IRS is unable to transmit amended tax information, data transferred from the IRS into fafsa.gov will be the original tax information.&#10;&#10;The IRS is unable to transmit amended tax information into FOTW, therefore the data transferred will be original tax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2" y="342901"/>
            <a:ext cx="6984335" cy="6382608"/>
          </a:xfrm>
          <a:prstGeom prst="rect">
            <a:avLst/>
          </a:prstGeom>
        </p:spPr>
      </p:pic>
    </p:spTree>
    <p:extLst>
      <p:ext uri="{BB962C8B-B14F-4D97-AF65-F5344CB8AC3E}">
        <p14:creationId xmlns:p14="http://schemas.microsoft.com/office/powerpoint/2010/main" val="3321102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1" y="457201"/>
            <a:ext cx="10426619" cy="758825"/>
          </a:xfrm>
          <a:prstGeom prst="rect">
            <a:avLst/>
          </a:prstGeom>
        </p:spPr>
        <p:txBody>
          <a:bodyPr rtlCol="0">
            <a:normAutofit/>
          </a:bodyPr>
          <a:lstStyle/>
          <a:p>
            <a:pPr algn="l" fontAlgn="auto">
              <a:spcAft>
                <a:spcPts val="0"/>
              </a:spcAft>
              <a:defRPr/>
            </a:pPr>
            <a:r>
              <a:rPr lang="en-US" dirty="0" smtClean="0"/>
              <a:t>Signing the FAFSA</a:t>
            </a:r>
            <a:endParaRPr lang="en-US" dirty="0"/>
          </a:p>
        </p:txBody>
      </p:sp>
      <p:sp>
        <p:nvSpPr>
          <p:cNvPr id="11" name="Slide Number Placeholder 3"/>
          <p:cNvSpPr txBox="1">
            <a:spLocks/>
          </p:cNvSpPr>
          <p:nvPr/>
        </p:nvSpPr>
        <p:spPr>
          <a:xfrm>
            <a:off x="101600" y="60325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6"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39</a:t>
            </a:fld>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00" t="8594" r="36250" b="17578"/>
          <a:stretch/>
        </p:blipFill>
        <p:spPr bwMode="auto">
          <a:xfrm>
            <a:off x="1270000" y="1160463"/>
            <a:ext cx="3822192" cy="547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604" t="31989" r="37083" b="14919"/>
          <a:stretch/>
        </p:blipFill>
        <p:spPr bwMode="auto">
          <a:xfrm>
            <a:off x="6350000" y="1160463"/>
            <a:ext cx="4914900" cy="501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98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enerational Earnings and Education"/>
          <p:cNvPicPr>
            <a:picLocks noChangeAspect="1" noChangeArrowheads="1"/>
          </p:cNvPicPr>
          <p:nvPr/>
        </p:nvPicPr>
        <p:blipFill>
          <a:blip r:embed="rId2"/>
          <a:srcRect/>
          <a:stretch>
            <a:fillRect/>
          </a:stretch>
        </p:blipFill>
        <p:spPr bwMode="auto">
          <a:xfrm>
            <a:off x="2448560" y="248920"/>
            <a:ext cx="7437120" cy="5905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459" name="Rectangle 3"/>
          <p:cNvSpPr>
            <a:spLocks noChangeArrowheads="1"/>
          </p:cNvSpPr>
          <p:nvPr/>
        </p:nvSpPr>
        <p:spPr bwMode="auto">
          <a:xfrm>
            <a:off x="609600" y="6400801"/>
            <a:ext cx="1127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r>
              <a:rPr lang="en-US" altLang="en-US" sz="1400" b="1" dirty="0">
                <a:latin typeface="Arial" pitchFamily="34" charset="0"/>
              </a:rPr>
              <a:t>https://www.census.gov/library/visualizations/2016/comm/cb16-203_earnings_education.html </a:t>
            </a:r>
          </a:p>
        </p:txBody>
      </p:sp>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138639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50" t="22396" r="20521" b="4036"/>
          <a:stretch/>
        </p:blipFill>
        <p:spPr bwMode="auto">
          <a:xfrm>
            <a:off x="4711710" y="1230961"/>
            <a:ext cx="5553060" cy="5381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2"/>
          <p:cNvSpPr>
            <a:spLocks noGrp="1"/>
          </p:cNvSpPr>
          <p:nvPr>
            <p:ph type="title" idx="4294967295"/>
          </p:nvPr>
        </p:nvSpPr>
        <p:spPr>
          <a:xfrm>
            <a:off x="674624" y="-626269"/>
            <a:ext cx="10261600" cy="1252538"/>
          </a:xfrm>
          <a:prstGeom prst="rect">
            <a:avLst/>
          </a:prstGeom>
        </p:spPr>
        <p:txBody>
          <a:bodyPr rtlCol="0">
            <a:normAutofit/>
          </a:bodyPr>
          <a:lstStyle/>
          <a:p>
            <a:pPr fontAlgn="auto">
              <a:spcAft>
                <a:spcPts val="0"/>
              </a:spcAft>
              <a:defRPr/>
            </a:pPr>
            <a:r>
              <a:rPr lang="en-US" dirty="0" smtClean="0">
                <a:solidFill>
                  <a:schemeClr val="accent1">
                    <a:satMod val="150000"/>
                  </a:schemeClr>
                </a:solidFill>
              </a:rPr>
              <a:t> </a:t>
            </a:r>
          </a:p>
        </p:txBody>
      </p:sp>
      <p:sp>
        <p:nvSpPr>
          <p:cNvPr id="12" name="Slide Number Placeholder 3"/>
          <p:cNvSpPr txBox="1">
            <a:spLocks/>
          </p:cNvSpPr>
          <p:nvPr/>
        </p:nvSpPr>
        <p:spPr>
          <a:xfrm>
            <a:off x="101600" y="6072910"/>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2" name="TextBox 1"/>
          <p:cNvSpPr txBox="1"/>
          <p:nvPr/>
        </p:nvSpPr>
        <p:spPr>
          <a:xfrm>
            <a:off x="609600" y="552192"/>
            <a:ext cx="7924800" cy="830997"/>
          </a:xfrm>
          <a:prstGeom prst="rect">
            <a:avLst/>
          </a:prstGeom>
          <a:noFill/>
        </p:spPr>
        <p:txBody>
          <a:bodyPr wrap="square" rtlCol="0">
            <a:spAutoFit/>
          </a:bodyPr>
          <a:lstStyle/>
          <a:p>
            <a:r>
              <a:rPr lang="en-US" sz="4800" dirty="0" smtClean="0">
                <a:solidFill>
                  <a:schemeClr val="tx1">
                    <a:lumMod val="75000"/>
                    <a:lumOff val="25000"/>
                  </a:schemeClr>
                </a:solidFill>
                <a:latin typeface="+mj-lt"/>
              </a:rPr>
              <a:t>Confirmation</a:t>
            </a:r>
            <a:r>
              <a:rPr lang="en-US" sz="3600" dirty="0" smtClean="0">
                <a:solidFill>
                  <a:schemeClr val="tx1">
                    <a:lumMod val="75000"/>
                    <a:lumOff val="25000"/>
                  </a:schemeClr>
                </a:solidFill>
                <a:latin typeface="+mj-lt"/>
              </a:rPr>
              <a:t> </a:t>
            </a:r>
            <a:r>
              <a:rPr lang="en-US" sz="4800" dirty="0" smtClean="0">
                <a:solidFill>
                  <a:schemeClr val="tx1">
                    <a:lumMod val="75000"/>
                    <a:lumOff val="25000"/>
                  </a:schemeClr>
                </a:solidFill>
                <a:latin typeface="+mj-lt"/>
              </a:rPr>
              <a:t>page</a:t>
            </a:r>
            <a:endParaRPr lang="en-US" sz="3600" dirty="0">
              <a:solidFill>
                <a:schemeClr val="tx1">
                  <a:lumMod val="75000"/>
                  <a:lumOff val="25000"/>
                </a:schemeClr>
              </a:solidFill>
              <a:latin typeface="+mj-lt"/>
            </a:endParaRPr>
          </a:p>
        </p:txBody>
      </p:sp>
      <p:cxnSp>
        <p:nvCxnSpPr>
          <p:cNvPr id="4" name="Straight Arrow Connector 3"/>
          <p:cNvCxnSpPr/>
          <p:nvPr/>
        </p:nvCxnSpPr>
        <p:spPr>
          <a:xfrm flipH="1">
            <a:off x="9042400" y="678039"/>
            <a:ext cx="1016000" cy="11058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7385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p:txBody>
          <a:bodyPr/>
          <a:lstStyle/>
          <a:p>
            <a:r>
              <a:rPr lang="en-US" dirty="0"/>
              <a:t>What is Expected Family Contribution?</a:t>
            </a:r>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p:txBody>
          <a:bodyPr>
            <a:normAutofit/>
          </a:bodyPr>
          <a:lstStyle/>
          <a:p>
            <a:pPr fontAlgn="base">
              <a:buFont typeface="Wingdings" panose="05000000000000000000" pitchFamily="2" charset="2"/>
              <a:buChar char="§"/>
            </a:pPr>
            <a:r>
              <a:rPr lang="en-US" sz="3200" dirty="0"/>
              <a:t>Calculated using data from the FAFSA and federal formula</a:t>
            </a:r>
          </a:p>
          <a:p>
            <a:pPr lvl="0" fontAlgn="base">
              <a:buFont typeface="Wingdings" panose="05000000000000000000" pitchFamily="2" charset="2"/>
              <a:buChar char="§"/>
            </a:pPr>
            <a:r>
              <a:rPr lang="en-US" sz="3200" dirty="0" smtClean="0"/>
              <a:t>The </a:t>
            </a:r>
            <a:r>
              <a:rPr lang="en-US" sz="3200" dirty="0"/>
              <a:t>amount a family can reasonably be expected to contribute.</a:t>
            </a:r>
          </a:p>
          <a:p>
            <a:pPr lvl="0" fontAlgn="base">
              <a:buFont typeface="Wingdings" panose="05000000000000000000" pitchFamily="2" charset="2"/>
              <a:buChar char="§"/>
            </a:pPr>
            <a:r>
              <a:rPr lang="en-US" sz="3200" dirty="0"/>
              <a:t>Stays the same regardless of college</a:t>
            </a:r>
          </a:p>
          <a:p>
            <a:pPr lvl="0" fontAlgn="base">
              <a:buFont typeface="Wingdings" panose="05000000000000000000" pitchFamily="2" charset="2"/>
              <a:buChar char="§"/>
            </a:pPr>
            <a:r>
              <a:rPr lang="en-US" sz="3200" dirty="0"/>
              <a:t>Two components</a:t>
            </a:r>
          </a:p>
          <a:p>
            <a:pPr lvl="1" fontAlgn="base">
              <a:buFont typeface="Wingdings" panose="05000000000000000000" pitchFamily="2" charset="2"/>
              <a:buChar char="§"/>
            </a:pPr>
            <a:r>
              <a:rPr lang="en-US" sz="3000" dirty="0"/>
              <a:t>Parent contribution</a:t>
            </a:r>
          </a:p>
          <a:p>
            <a:pPr lvl="1" fontAlgn="base">
              <a:buFont typeface="Wingdings" panose="05000000000000000000" pitchFamily="2" charset="2"/>
              <a:buChar char="§"/>
            </a:pPr>
            <a:r>
              <a:rPr lang="en-US" sz="3000" dirty="0"/>
              <a:t>Student </a:t>
            </a:r>
            <a:r>
              <a:rPr lang="en-US" sz="3000" dirty="0" smtClean="0"/>
              <a:t>contribution</a:t>
            </a:r>
            <a:endParaRPr lang="en-US" sz="3000" dirty="0"/>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4612021" y="2792759"/>
            <a:ext cx="1312025" cy="365125"/>
          </a:xfrm>
        </p:spPr>
        <p:txBody>
          <a:bodyPr/>
          <a:lstStyle/>
          <a:p>
            <a:fld id="{D57F1E4F-1CFF-5643-939E-217C01CDF565}" type="slidenum">
              <a:rPr lang="en-US" smtClean="0"/>
              <a:pPr/>
              <a:t>41</a:t>
            </a:fld>
            <a:endParaRPr lang="en-US" dirty="0"/>
          </a:p>
        </p:txBody>
      </p:sp>
      <p:sp>
        <p:nvSpPr>
          <p:cNvPr id="5"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200227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1257300" y="612776"/>
            <a:ext cx="10020300" cy="835025"/>
          </a:xfrm>
        </p:spPr>
        <p:txBody>
          <a:bodyPr>
            <a:normAutofit/>
          </a:bodyPr>
          <a:lstStyle/>
          <a:p>
            <a:r>
              <a:rPr lang="en-US" altLang="en-US" dirty="0"/>
              <a:t>Student Aid Report (SAR)</a:t>
            </a:r>
          </a:p>
        </p:txBody>
      </p:sp>
      <p:sp>
        <p:nvSpPr>
          <p:cNvPr id="9" name="Slide Number Placeholder 3"/>
          <p:cNvSpPr txBox="1">
            <a:spLocks/>
          </p:cNvSpPr>
          <p:nvPr/>
        </p:nvSpPr>
        <p:spPr>
          <a:xfrm>
            <a:off x="101600" y="6477001"/>
            <a:ext cx="508000" cy="288925"/>
          </a:xfrm>
          <a:prstGeom prst="rect">
            <a:avLst/>
          </a:prstGeom>
        </p:spPr>
        <p:txBody>
          <a:bodyPr>
            <a:normAutofit/>
          </a:bodyPr>
          <a:lstStyle>
            <a:defPPr>
              <a:defRPr lang="en-US"/>
            </a:defPPr>
            <a:lvl1pPr marL="0" algn="l" defTabSz="914400" rtl="0" eaLnBrk="1" latinLnBrk="0" hangingPunct="1">
              <a:defRPr sz="1200" b="1" kern="1200">
                <a:solidFill>
                  <a:schemeClr val="tx2"/>
                </a:solidFill>
                <a:latin typeface="Segoe UI" pitchFamily="34" charset="0"/>
                <a:ea typeface="+mn-ea"/>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0" dirty="0">
              <a:solidFill>
                <a:schemeClr val="tx1"/>
              </a:solidFill>
              <a:latin typeface="+mj-lt"/>
            </a:endParaRPr>
          </a:p>
        </p:txBody>
      </p:sp>
      <p:sp>
        <p:nvSpPr>
          <p:cNvPr id="7" name="Slide Number Placeholder 3"/>
          <p:cNvSpPr>
            <a:spLocks noGrp="1"/>
          </p:cNvSpPr>
          <p:nvPr>
            <p:ph type="sldNum" sz="quarter" idx="4294967295"/>
          </p:nvPr>
        </p:nvSpPr>
        <p:spPr>
          <a:xfrm>
            <a:off x="9901238" y="6459538"/>
            <a:ext cx="1311275" cy="365125"/>
          </a:xfrm>
        </p:spPr>
        <p:txBody>
          <a:bodyPr/>
          <a:lstStyle/>
          <a:p>
            <a:fld id="{D57F1E4F-1CFF-5643-939E-217C01CDF565}" type="slidenum">
              <a:rPr lang="en-US" smtClean="0"/>
              <a:pPr/>
              <a:t>42</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7" t="13802" r="4687" b="11849"/>
          <a:stretch/>
        </p:blipFill>
        <p:spPr bwMode="auto">
          <a:xfrm>
            <a:off x="2362212" y="1400808"/>
            <a:ext cx="7885444" cy="5076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20844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i="1" dirty="0">
                <a:latin typeface="Arial" charset="0"/>
              </a:rPr>
              <a:t>My FAFSA </a:t>
            </a:r>
            <a:r>
              <a:rPr lang="en-US" altLang="en-US" dirty="0">
                <a:latin typeface="Arial" charset="0"/>
              </a:rPr>
              <a:t>p</a:t>
            </a:r>
            <a:r>
              <a:rPr lang="en-US" altLang="en-US" dirty="0" smtClean="0">
                <a:latin typeface="Arial" charset="0"/>
              </a:rPr>
              <a:t>age</a:t>
            </a:r>
            <a:endParaRPr lang="en-US" altLang="en-US" dirty="0">
              <a:latin typeface="Arial" charset="0"/>
            </a:endParaRPr>
          </a:p>
        </p:txBody>
      </p:sp>
      <p:sp>
        <p:nvSpPr>
          <p:cNvPr id="78851" name="Content Placeholder 2"/>
          <p:cNvSpPr>
            <a:spLocks noGrp="1"/>
          </p:cNvSpPr>
          <p:nvPr>
            <p:ph idx="1"/>
          </p:nvPr>
        </p:nvSpPr>
        <p:spPr>
          <a:xfrm>
            <a:off x="736600" y="1841500"/>
            <a:ext cx="10972800" cy="4525963"/>
          </a:xfrm>
        </p:spPr>
        <p:txBody>
          <a:bodyPr/>
          <a:lstStyle/>
          <a:p>
            <a:r>
              <a:rPr lang="en-US" altLang="en-US" dirty="0">
                <a:hlinkClick r:id="rId3"/>
              </a:rPr>
              <a:t>http://fafsa.ed.gov</a:t>
            </a:r>
            <a:endParaRPr lang="en-US" altLang="en-US" dirty="0"/>
          </a:p>
          <a:p>
            <a:r>
              <a:rPr lang="en-US" altLang="en-US" dirty="0" smtClean="0"/>
              <a:t>The My FAFSA® page is a navigation tool for the applicant when accessing the FAFSA on the Web site.</a:t>
            </a:r>
          </a:p>
          <a:p>
            <a:r>
              <a:rPr lang="en-US" altLang="en-US" dirty="0" smtClean="0"/>
              <a:t>The page provides options and messaging based on the status of the student’s FAFSA:</a:t>
            </a:r>
          </a:p>
          <a:p>
            <a:pPr lvl="1"/>
            <a:r>
              <a:rPr lang="en-US" altLang="en-US" dirty="0" smtClean="0"/>
              <a:t>Start a 2018-19 FAFSA</a:t>
            </a:r>
          </a:p>
          <a:p>
            <a:pPr lvl="1"/>
            <a:r>
              <a:rPr lang="en-US" altLang="en-US" dirty="0" smtClean="0"/>
              <a:t>Complete and submit a Renewal FAFSA</a:t>
            </a:r>
          </a:p>
          <a:p>
            <a:pPr lvl="1"/>
            <a:r>
              <a:rPr lang="en-US" altLang="en-US" dirty="0" smtClean="0"/>
              <a:t>Make FAFSA corrections</a:t>
            </a:r>
          </a:p>
          <a:p>
            <a:pPr lvl="1"/>
            <a:r>
              <a:rPr lang="en-US" altLang="en-US" dirty="0" smtClean="0"/>
              <a:t>View the Student Aid Report</a:t>
            </a:r>
          </a:p>
          <a:p>
            <a:pPr lvl="1"/>
            <a:r>
              <a:rPr lang="en-US" altLang="en-US" dirty="0" smtClean="0"/>
              <a:t>View correction </a:t>
            </a:r>
            <a:r>
              <a:rPr lang="en-US" altLang="en-US" dirty="0"/>
              <a:t>h</a:t>
            </a:r>
            <a:r>
              <a:rPr lang="en-US" altLang="en-US" dirty="0" smtClean="0"/>
              <a:t>istory</a:t>
            </a:r>
          </a:p>
          <a:p>
            <a:pPr lvl="1"/>
            <a:r>
              <a:rPr lang="en-US" altLang="en-US" dirty="0" smtClean="0"/>
              <a:t>Provide missing signatures</a:t>
            </a:r>
          </a:p>
          <a:p>
            <a:r>
              <a:rPr lang="en-US" altLang="en-US" dirty="0" smtClean="0"/>
              <a:t>	</a:t>
            </a:r>
          </a:p>
        </p:txBody>
      </p:sp>
      <p:sp>
        <p:nvSpPr>
          <p:cNvPr id="5" name="Slide Number Placeholder 4"/>
          <p:cNvSpPr>
            <a:spLocks noGrp="1"/>
          </p:cNvSpPr>
          <p:nvPr>
            <p:ph type="sldNum" sz="quarter" idx="10"/>
          </p:nvPr>
        </p:nvSpPr>
        <p:spPr/>
        <p:txBody>
          <a:bodyPr/>
          <a:lstStyle/>
          <a:p>
            <a:fld id="{2A90D3A1-C0AB-4529-B550-46CAE4FFA477}" type="slidenum">
              <a:rPr lang="en-US" smtClean="0">
                <a:solidFill>
                  <a:prstClr val="white">
                    <a:lumMod val="95000"/>
                  </a:prstClr>
                </a:solidFill>
              </a:rPr>
              <a:pPr/>
              <a:t>43</a:t>
            </a:fld>
            <a:endParaRPr lang="en-US" dirty="0">
              <a:solidFill>
                <a:prstClr val="white">
                  <a:lumMod val="95000"/>
                </a:prstClr>
              </a:solidFill>
            </a:endParaRPr>
          </a:p>
        </p:txBody>
      </p:sp>
    </p:spTree>
    <p:extLst>
      <p:ext uri="{BB962C8B-B14F-4D97-AF65-F5344CB8AC3E}">
        <p14:creationId xmlns:p14="http://schemas.microsoft.com/office/powerpoint/2010/main" val="1640788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Dakota scholarship programs*</a:t>
            </a:r>
          </a:p>
        </p:txBody>
      </p:sp>
      <p:graphicFrame>
        <p:nvGraphicFramePr>
          <p:cNvPr id="7" name="Content Placeholder 6">
            <a:extLst>
              <a:ext uri="{FF2B5EF4-FFF2-40B4-BE49-F238E27FC236}">
                <a16:creationId xmlns:a16="http://schemas.microsoft.com/office/drawing/2014/main" xmlns="" id="{31A56AA0-ACFB-4875-9956-4C32AFD11BB6}"/>
              </a:ext>
            </a:extLst>
          </p:cNvPr>
          <p:cNvGraphicFramePr>
            <a:graphicFrameLocks noGrp="1"/>
          </p:cNvGraphicFramePr>
          <p:nvPr>
            <p:ph idx="1"/>
            <p:extLst>
              <p:ext uri="{D42A27DB-BD31-4B8C-83A1-F6EECF244321}">
                <p14:modId xmlns:p14="http://schemas.microsoft.com/office/powerpoint/2010/main" val="349850855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837316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Dakota scholarship programs*</a:t>
            </a:r>
          </a:p>
        </p:txBody>
      </p:sp>
      <p:graphicFrame>
        <p:nvGraphicFramePr>
          <p:cNvPr id="7" name="Content Placeholder 6">
            <a:extLst>
              <a:ext uri="{FF2B5EF4-FFF2-40B4-BE49-F238E27FC236}">
                <a16:creationId xmlns:a16="http://schemas.microsoft.com/office/drawing/2014/main" xmlns="" id="{31A56AA0-ACFB-4875-9956-4C32AFD11BB6}"/>
              </a:ext>
            </a:extLst>
          </p:cNvPr>
          <p:cNvGraphicFramePr>
            <a:graphicFrameLocks noGrp="1"/>
          </p:cNvGraphicFramePr>
          <p:nvPr>
            <p:ph idx="1"/>
            <p:extLst>
              <p:ext uri="{D42A27DB-BD31-4B8C-83A1-F6EECF244321}">
                <p14:modId xmlns:p14="http://schemas.microsoft.com/office/powerpoint/2010/main" val="4292472591"/>
              </p:ext>
            </p:extLst>
          </p:nvPr>
        </p:nvGraphicFramePr>
        <p:xfrm>
          <a:off x="1096963" y="1587501"/>
          <a:ext cx="1005840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846467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Dakota scholarship programs*</a:t>
            </a:r>
          </a:p>
        </p:txBody>
      </p:sp>
      <p:graphicFrame>
        <p:nvGraphicFramePr>
          <p:cNvPr id="7" name="Content Placeholder 6">
            <a:extLst>
              <a:ext uri="{FF2B5EF4-FFF2-40B4-BE49-F238E27FC236}">
                <a16:creationId xmlns:a16="http://schemas.microsoft.com/office/drawing/2014/main" xmlns="" id="{31A56AA0-ACFB-4875-9956-4C32AFD11BB6}"/>
              </a:ext>
            </a:extLst>
          </p:cNvPr>
          <p:cNvGraphicFramePr>
            <a:graphicFrameLocks noGrp="1"/>
          </p:cNvGraphicFramePr>
          <p:nvPr>
            <p:ph idx="1"/>
            <p:extLst>
              <p:ext uri="{D42A27DB-BD31-4B8C-83A1-F6EECF244321}">
                <p14:modId xmlns:p14="http://schemas.microsoft.com/office/powerpoint/2010/main" val="34109652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4381594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eaLnBrk="1" hangingPunct="1"/>
            <a:r>
              <a:rPr lang="en-US" altLang="en-US" dirty="0"/>
              <a:t>Scholarship searches	</a:t>
            </a:r>
          </a:p>
        </p:txBody>
      </p:sp>
      <p:sp>
        <p:nvSpPr>
          <p:cNvPr id="39939" name="Content Placeholder 1"/>
          <p:cNvSpPr>
            <a:spLocks noGrp="1"/>
          </p:cNvSpPr>
          <p:nvPr>
            <p:ph idx="1"/>
          </p:nvPr>
        </p:nvSpPr>
        <p:spPr>
          <a:xfrm>
            <a:off x="1117600" y="2119314"/>
            <a:ext cx="10363200" cy="3603625"/>
          </a:xfrm>
        </p:spPr>
        <p:txBody>
          <a:bodyPr>
            <a:noAutofit/>
          </a:bodyPr>
          <a:lstStyle/>
          <a:p>
            <a:pPr eaLnBrk="1" hangingPunct="1"/>
            <a:r>
              <a:rPr lang="en-US" altLang="en-US" sz="2800" dirty="0"/>
              <a:t>The sooner you search, the better</a:t>
            </a:r>
          </a:p>
          <a:p>
            <a:pPr lvl="1">
              <a:buFont typeface="Wingdings" panose="05000000000000000000" pitchFamily="2" charset="2"/>
              <a:buChar char="§"/>
            </a:pPr>
            <a:r>
              <a:rPr lang="en-US" altLang="en-US" sz="2600" dirty="0"/>
              <a:t>Meet deadlines</a:t>
            </a:r>
          </a:p>
          <a:p>
            <a:pPr lvl="1">
              <a:buFont typeface="Wingdings" panose="05000000000000000000" pitchFamily="2" charset="2"/>
              <a:buChar char="§"/>
            </a:pPr>
            <a:r>
              <a:rPr lang="en-US" altLang="en-US" sz="2600" dirty="0"/>
              <a:t>Follow directions</a:t>
            </a:r>
          </a:p>
          <a:p>
            <a:pPr lvl="1">
              <a:buFont typeface="Wingdings" panose="05000000000000000000" pitchFamily="2" charset="2"/>
              <a:buChar char="§"/>
            </a:pPr>
            <a:r>
              <a:rPr lang="en-US" altLang="en-US" sz="2600" dirty="0"/>
              <a:t>Beware of scams</a:t>
            </a:r>
          </a:p>
          <a:p>
            <a:pPr eaLnBrk="1" hangingPunct="1">
              <a:buFont typeface="Wingdings" pitchFamily="2" charset="2"/>
              <a:buNone/>
            </a:pPr>
            <a:endParaRPr lang="en-US" altLang="en-US" sz="2800" dirty="0"/>
          </a:p>
          <a:p>
            <a:pPr eaLnBrk="1" hangingPunct="1">
              <a:buFont typeface="Wingdings" pitchFamily="2" charset="2"/>
              <a:buNone/>
            </a:pPr>
            <a:r>
              <a:rPr lang="en-US" altLang="en-US" sz="2800" dirty="0"/>
              <a:t>More information at:</a:t>
            </a:r>
          </a:p>
          <a:p>
            <a:pPr eaLnBrk="1" hangingPunct="1">
              <a:buFont typeface="Wingdings" pitchFamily="2" charset="2"/>
              <a:buNone/>
            </a:pPr>
            <a:r>
              <a:rPr lang="en-US" altLang="en-US" sz="2800" dirty="0">
                <a:hlinkClick r:id="rId3"/>
              </a:rPr>
              <a:t>http://mappingyourfuture.org/paying/scholarshipsearch.cfm</a:t>
            </a:r>
            <a:r>
              <a:rPr lang="en-US" altLang="en-US" sz="2800" dirty="0"/>
              <a:t> </a:t>
            </a:r>
          </a:p>
        </p:txBody>
      </p:sp>
      <p:pic>
        <p:nvPicPr>
          <p:cNvPr id="3994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2057400"/>
            <a:ext cx="308186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11058712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pPr eaLnBrk="1" hangingPunct="1"/>
            <a:r>
              <a:rPr lang="en-US" altLang="en-US" dirty="0"/>
              <a:t>Education tax benefits</a:t>
            </a:r>
          </a:p>
        </p:txBody>
      </p:sp>
      <p:sp>
        <p:nvSpPr>
          <p:cNvPr id="46083" name="Content Placeholder 1"/>
          <p:cNvSpPr>
            <a:spLocks noGrp="1"/>
          </p:cNvSpPr>
          <p:nvPr>
            <p:ph idx="1"/>
          </p:nvPr>
        </p:nvSpPr>
        <p:spPr>
          <a:xfrm>
            <a:off x="1219200" y="2119314"/>
            <a:ext cx="8993717" cy="3603625"/>
          </a:xfrm>
        </p:spPr>
        <p:txBody>
          <a:bodyPr/>
          <a:lstStyle/>
          <a:p>
            <a:pPr eaLnBrk="1" hangingPunct="1"/>
            <a:r>
              <a:rPr lang="en-US" altLang="en-US" sz="2400" dirty="0"/>
              <a:t>Tax credits </a:t>
            </a:r>
          </a:p>
          <a:p>
            <a:pPr lvl="1" eaLnBrk="1" hangingPunct="1"/>
            <a:r>
              <a:rPr lang="en-US" altLang="en-US" sz="2000" dirty="0"/>
              <a:t>American Opportunity Credit</a:t>
            </a:r>
          </a:p>
          <a:p>
            <a:pPr lvl="1" eaLnBrk="1" hangingPunct="1"/>
            <a:r>
              <a:rPr lang="en-US" altLang="en-US" sz="2000" dirty="0"/>
              <a:t>Lifetime Learning Tax Credit </a:t>
            </a:r>
          </a:p>
          <a:p>
            <a:pPr eaLnBrk="1" hangingPunct="1"/>
            <a:r>
              <a:rPr lang="en-US" altLang="en-US" sz="2400" dirty="0"/>
              <a:t>Tax deductions </a:t>
            </a:r>
          </a:p>
          <a:p>
            <a:pPr lvl="1" eaLnBrk="1" hangingPunct="1"/>
            <a:r>
              <a:rPr lang="en-US" altLang="en-US" sz="2000" dirty="0"/>
              <a:t>College Tuition and Fees Deduction</a:t>
            </a:r>
          </a:p>
          <a:p>
            <a:pPr lvl="1" eaLnBrk="1" hangingPunct="1"/>
            <a:r>
              <a:rPr lang="en-US" altLang="en-US" sz="2000" dirty="0"/>
              <a:t>Student Loan Interest Deduction</a:t>
            </a:r>
          </a:p>
          <a:p>
            <a:pPr eaLnBrk="1" hangingPunct="1"/>
            <a:endParaRPr lang="en-US" altLang="en-US" dirty="0"/>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057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34895715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899B89C2-65CC-45BF-AB03-9B6A9C506AA2}"/>
              </a:ext>
            </a:extLst>
          </p:cNvPr>
          <p:cNvSpPr>
            <a:spLocks noGrp="1"/>
          </p:cNvSpPr>
          <p:nvPr>
            <p:ph type="title"/>
          </p:nvPr>
        </p:nvSpPr>
        <p:spPr bwMode="auto">
          <a:xfrm>
            <a:off x="1196976" y="9906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dirty="0">
                <a:cs typeface="Arial" panose="020B0604020202020204" pitchFamily="34" charset="0"/>
              </a:rPr>
              <a:t>South Dakota </a:t>
            </a:r>
            <a:r>
              <a:rPr lang="en-US" altLang="en-US" dirty="0" smtClean="0">
                <a:cs typeface="Arial" panose="020B0604020202020204" pitchFamily="34" charset="0"/>
              </a:rPr>
              <a:t>website</a:t>
            </a:r>
            <a:endParaRPr lang="en-US" altLang="en-US" dirty="0">
              <a:cs typeface="Arial" panose="020B0604020202020204" pitchFamily="34" charset="0"/>
            </a:endParaRPr>
          </a:p>
        </p:txBody>
      </p:sp>
      <p:sp>
        <p:nvSpPr>
          <p:cNvPr id="3" name="Content Placeholder 2">
            <a:extLst>
              <a:ext uri="{FF2B5EF4-FFF2-40B4-BE49-F238E27FC236}">
                <a16:creationId xmlns:a16="http://schemas.microsoft.com/office/drawing/2014/main" xmlns="" id="{88F3F7AB-8449-45CF-8E91-34E69B06C1A3}"/>
              </a:ext>
            </a:extLst>
          </p:cNvPr>
          <p:cNvSpPr>
            <a:spLocks noGrp="1"/>
          </p:cNvSpPr>
          <p:nvPr>
            <p:ph idx="1"/>
          </p:nvPr>
        </p:nvSpPr>
        <p:spPr/>
        <p:txBody>
          <a:bodyPr/>
          <a:lstStyle/>
          <a:p>
            <a:pPr marL="0" indent="0" algn="ctr">
              <a:buNone/>
              <a:defRPr/>
            </a:pPr>
            <a:r>
              <a:rPr lang="en-US" dirty="0"/>
              <a:t>Comprehensive website for students, parents, counselors, and other professionals at </a:t>
            </a:r>
            <a:r>
              <a:rPr lang="en-US" dirty="0">
                <a:hlinkClick r:id="rId2"/>
              </a:rPr>
              <a:t>https://SouthDakota.MappingYourFuture.org</a:t>
            </a:r>
            <a:endParaRPr lang="en-US" dirty="0"/>
          </a:p>
          <a:p>
            <a:pPr marL="0" indent="0">
              <a:buNone/>
              <a:defRPr/>
            </a:pPr>
            <a:endParaRPr lang="en-US" dirty="0"/>
          </a:p>
          <a:p>
            <a:pPr marL="0" indent="0">
              <a:buNone/>
              <a:defRPr/>
            </a:pPr>
            <a:endParaRPr lang="en-US" dirty="0"/>
          </a:p>
          <a:p>
            <a:pPr marL="0" indent="0">
              <a:buNone/>
              <a:defRPr/>
            </a:pPr>
            <a:endParaRPr lang="en-US" dirty="0"/>
          </a:p>
          <a:p>
            <a:pPr>
              <a:defRPr/>
            </a:pPr>
            <a:endParaRPr lang="en-US" dirty="0"/>
          </a:p>
        </p:txBody>
      </p:sp>
      <p:pic>
        <p:nvPicPr>
          <p:cNvPr id="24580" name="Picture 3">
            <a:extLst>
              <a:ext uri="{FF2B5EF4-FFF2-40B4-BE49-F238E27FC236}">
                <a16:creationId xmlns:a16="http://schemas.microsoft.com/office/drawing/2014/main" xmlns="" id="{2FB962A5-EF65-4809-9F2F-D655393736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9176" y="2590800"/>
            <a:ext cx="77692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84497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xmlns="" id="{C8A681C5-15A1-4DB0-B75C-9284CC8095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192" y="1224619"/>
            <a:ext cx="5451627" cy="4088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F717F532-8421-4EEB-926C-1C8DCE2B5A1F}"/>
              </a:ext>
            </a:extLst>
          </p:cNvPr>
          <p:cNvSpPr>
            <a:spLocks noGrp="1"/>
          </p:cNvSpPr>
          <p:nvPr>
            <p:ph type="title"/>
          </p:nvPr>
        </p:nvSpPr>
        <p:spPr>
          <a:xfrm>
            <a:off x="6411685" y="634946"/>
            <a:ext cx="5127171" cy="1450757"/>
          </a:xfrm>
        </p:spPr>
        <p:txBody>
          <a:bodyPr>
            <a:normAutofit/>
          </a:bodyPr>
          <a:lstStyle/>
          <a:p>
            <a:r>
              <a:rPr lang="en-US" dirty="0"/>
              <a:t>Three </a:t>
            </a:r>
            <a:r>
              <a:rPr lang="en-US" dirty="0" smtClean="0"/>
              <a:t>major </a:t>
            </a:r>
            <a:r>
              <a:rPr lang="en-US" dirty="0"/>
              <a:t>d</a:t>
            </a:r>
            <a:r>
              <a:rPr lang="en-US" dirty="0" smtClean="0"/>
              <a:t>ecisions </a:t>
            </a:r>
            <a:endParaRPr lang="en-US" dirty="0"/>
          </a:p>
        </p:txBody>
      </p:sp>
      <p:sp>
        <p:nvSpPr>
          <p:cNvPr id="3" name="Content Placeholder 2">
            <a:extLst>
              <a:ext uri="{FF2B5EF4-FFF2-40B4-BE49-F238E27FC236}">
                <a16:creationId xmlns:a16="http://schemas.microsoft.com/office/drawing/2014/main" xmlns="" id="{64AD73EE-3193-40C7-AAA1-CA75393C4119}"/>
              </a:ext>
            </a:extLst>
          </p:cNvPr>
          <p:cNvSpPr>
            <a:spLocks noGrp="1"/>
          </p:cNvSpPr>
          <p:nvPr>
            <p:ph idx="1"/>
          </p:nvPr>
        </p:nvSpPr>
        <p:spPr>
          <a:xfrm>
            <a:off x="6411684" y="2198914"/>
            <a:ext cx="5127172" cy="3670180"/>
          </a:xfrm>
        </p:spPr>
        <p:txBody>
          <a:bodyPr>
            <a:normAutofit/>
          </a:bodyPr>
          <a:lstStyle/>
          <a:p>
            <a:pPr>
              <a:buFont typeface="Wingdings" panose="05000000000000000000" pitchFamily="2" charset="2"/>
              <a:buChar char="§"/>
            </a:pPr>
            <a:r>
              <a:rPr lang="en-US" dirty="0"/>
              <a:t> Choosing a career </a:t>
            </a:r>
          </a:p>
          <a:p>
            <a:pPr>
              <a:buFont typeface="Wingdings" panose="05000000000000000000" pitchFamily="2" charset="2"/>
              <a:buChar char="§"/>
            </a:pPr>
            <a:r>
              <a:rPr lang="en-US" dirty="0"/>
              <a:t> Selecting a school </a:t>
            </a:r>
          </a:p>
          <a:p>
            <a:pPr>
              <a:buFont typeface="Wingdings" panose="05000000000000000000" pitchFamily="2" charset="2"/>
              <a:buChar char="§"/>
            </a:pPr>
            <a:r>
              <a:rPr lang="en-US" dirty="0"/>
              <a:t> Paying for </a:t>
            </a:r>
            <a:r>
              <a:rPr lang="en-US" dirty="0" smtClean="0"/>
              <a:t>education</a:t>
            </a:r>
            <a:endParaRPr lang="en-US" dirty="0"/>
          </a:p>
        </p:txBody>
      </p:sp>
      <p:sp>
        <p:nvSpPr>
          <p:cNvPr id="4" name="Slide Number Placeholder 3">
            <a:extLst>
              <a:ext uri="{FF2B5EF4-FFF2-40B4-BE49-F238E27FC236}">
                <a16:creationId xmlns:a16="http://schemas.microsoft.com/office/drawing/2014/main" xmlns="" id="{AFA51FF9-333D-4CA4-A931-6852677F52FB}"/>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5</a:t>
            </a:fld>
            <a:endParaRPr lang="en-US" dirty="0"/>
          </a:p>
        </p:txBody>
      </p:sp>
    </p:spTree>
    <p:extLst>
      <p:ext uri="{BB962C8B-B14F-4D97-AF65-F5344CB8AC3E}">
        <p14:creationId xmlns:p14="http://schemas.microsoft.com/office/powerpoint/2010/main" val="2642174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t>Resources</a:t>
            </a:r>
          </a:p>
        </p:txBody>
      </p:sp>
      <p:sp>
        <p:nvSpPr>
          <p:cNvPr id="53251" name="Rectangle 3"/>
          <p:cNvSpPr>
            <a:spLocks noGrp="1" noChangeArrowheads="1"/>
          </p:cNvSpPr>
          <p:nvPr>
            <p:ph idx="1"/>
          </p:nvPr>
        </p:nvSpPr>
        <p:spPr>
          <a:xfrm>
            <a:off x="1092200" y="1524000"/>
            <a:ext cx="10160000" cy="4940300"/>
          </a:xfrm>
        </p:spPr>
        <p:txBody>
          <a:bodyPr>
            <a:normAutofit fontScale="47500" lnSpcReduction="20000"/>
          </a:bodyPr>
          <a:lstStyle/>
          <a:p>
            <a:pPr eaLnBrk="1" hangingPunct="1">
              <a:lnSpc>
                <a:spcPct val="90000"/>
              </a:lnSpc>
              <a:buClr>
                <a:schemeClr val="tx1"/>
              </a:buClr>
              <a:buFont typeface="Courier New" pitchFamily="49" charset="0"/>
              <a:buChar char="o"/>
            </a:pPr>
            <a:endParaRPr lang="en-US" altLang="en-US" sz="3600" dirty="0" smtClean="0">
              <a:solidFill>
                <a:schemeClr val="accent1"/>
              </a:solidFill>
            </a:endParaRPr>
          </a:p>
          <a:p>
            <a:pPr>
              <a:lnSpc>
                <a:spcPct val="110000"/>
              </a:lnSpc>
              <a:buFont typeface="Wingdings" panose="05000000000000000000" pitchFamily="2" charset="2"/>
              <a:buChar char="§"/>
            </a:pPr>
            <a:r>
              <a:rPr lang="en-US" altLang="en-US" sz="5200" dirty="0">
                <a:hlinkClick r:id="rId3"/>
              </a:rPr>
              <a:t>SouthDakota.MappingYourFuture.org</a:t>
            </a:r>
          </a:p>
          <a:p>
            <a:pPr>
              <a:lnSpc>
                <a:spcPct val="110000"/>
              </a:lnSpc>
              <a:buFont typeface="Wingdings" panose="05000000000000000000" pitchFamily="2" charset="2"/>
              <a:buChar char="§"/>
            </a:pPr>
            <a:r>
              <a:rPr lang="en-US" altLang="en-US" sz="5300" dirty="0">
                <a:hlinkClick r:id="rId3"/>
              </a:rPr>
              <a:t>MappingYourFuture.org</a:t>
            </a:r>
            <a:endParaRPr lang="en-US" altLang="en-US" sz="5300" dirty="0"/>
          </a:p>
          <a:p>
            <a:pPr marL="274320" lvl="2" indent="-91440">
              <a:lnSpc>
                <a:spcPct val="110000"/>
              </a:lnSpc>
              <a:spcBef>
                <a:spcPts val="1200"/>
              </a:spcBef>
              <a:spcAft>
                <a:spcPts val="200"/>
              </a:spcAft>
              <a:buSzPct val="100000"/>
              <a:buFont typeface="Wingdings" panose="05000000000000000000" pitchFamily="2" charset="2"/>
              <a:buChar char="§"/>
            </a:pPr>
            <a:r>
              <a:rPr lang="en-US" altLang="en-US" sz="4900" dirty="0" smtClean="0">
                <a:hlinkClick r:id="rId4"/>
              </a:rPr>
              <a:t>mappingyourfuture.org/services/webinararchive.cfm</a:t>
            </a:r>
            <a:r>
              <a:rPr lang="en-US" altLang="en-US" sz="5300" dirty="0" smtClean="0"/>
              <a:t> </a:t>
            </a:r>
            <a:endParaRPr lang="en-US" altLang="en-US" sz="5300" dirty="0"/>
          </a:p>
          <a:p>
            <a:pPr>
              <a:lnSpc>
                <a:spcPct val="110000"/>
              </a:lnSpc>
              <a:buFont typeface="Wingdings" panose="05000000000000000000" pitchFamily="2" charset="2"/>
              <a:buChar char="§"/>
            </a:pPr>
            <a:r>
              <a:rPr lang="en-US" sz="5300" dirty="0" smtClean="0">
                <a:hlinkClick r:id="rId5"/>
              </a:rPr>
              <a:t>fafsa.gov</a:t>
            </a:r>
            <a:r>
              <a:rPr lang="en-US" sz="5300" dirty="0" smtClean="0"/>
              <a:t> </a:t>
            </a:r>
            <a:endParaRPr lang="en-US" sz="5300" dirty="0"/>
          </a:p>
          <a:p>
            <a:pPr marL="274320" lvl="2" indent="-91440">
              <a:lnSpc>
                <a:spcPct val="110000"/>
              </a:lnSpc>
              <a:spcBef>
                <a:spcPts val="1200"/>
              </a:spcBef>
              <a:spcAft>
                <a:spcPts val="200"/>
              </a:spcAft>
              <a:buSzPct val="100000"/>
              <a:buFont typeface="Wingdings" panose="05000000000000000000" pitchFamily="2" charset="2"/>
              <a:buChar char="§"/>
            </a:pPr>
            <a:r>
              <a:rPr lang="en-US" sz="4900" dirty="0">
                <a:hlinkClick r:id="rId6"/>
              </a:rPr>
              <a:t>FAFSA on the Web worksheet</a:t>
            </a:r>
            <a:endParaRPr lang="en-US" sz="4900" dirty="0"/>
          </a:p>
          <a:p>
            <a:pPr marL="274320" lvl="2" indent="-91440">
              <a:lnSpc>
                <a:spcPct val="110000"/>
              </a:lnSpc>
              <a:spcBef>
                <a:spcPts val="1200"/>
              </a:spcBef>
              <a:spcAft>
                <a:spcPts val="200"/>
              </a:spcAft>
              <a:buSzPct val="100000"/>
              <a:buFont typeface="Wingdings" panose="05000000000000000000" pitchFamily="2" charset="2"/>
              <a:buChar char="§"/>
            </a:pPr>
            <a:r>
              <a:rPr lang="en-US" sz="4900" dirty="0">
                <a:hlinkClick r:id="rId7"/>
              </a:rPr>
              <a:t>Frequently asked questions</a:t>
            </a:r>
            <a:endParaRPr lang="en-US" sz="4900" dirty="0"/>
          </a:p>
          <a:p>
            <a:pPr>
              <a:lnSpc>
                <a:spcPct val="110000"/>
              </a:lnSpc>
              <a:buFont typeface="Wingdings" panose="05000000000000000000" pitchFamily="2" charset="2"/>
              <a:buChar char="§"/>
            </a:pPr>
            <a:r>
              <a:rPr lang="en-US" sz="5300" dirty="0">
                <a:hlinkClick r:id="rId8"/>
              </a:rPr>
              <a:t>studentaid.ed.gov/sa/</a:t>
            </a:r>
            <a:endParaRPr lang="en-US" sz="5300" dirty="0"/>
          </a:p>
          <a:p>
            <a:pPr lvl="1">
              <a:lnSpc>
                <a:spcPct val="110000"/>
              </a:lnSpc>
              <a:buFont typeface="Wingdings" panose="05000000000000000000" pitchFamily="2" charset="2"/>
              <a:buChar char="§"/>
            </a:pPr>
            <a:r>
              <a:rPr lang="en-US" sz="5100" dirty="0"/>
              <a:t>Filling out the FAFSA</a:t>
            </a:r>
          </a:p>
          <a:p>
            <a:pPr lvl="1">
              <a:lnSpc>
                <a:spcPct val="110000"/>
              </a:lnSpc>
              <a:buFont typeface="Wingdings" panose="05000000000000000000" pitchFamily="2" charset="2"/>
              <a:buChar char="§"/>
            </a:pPr>
            <a:r>
              <a:rPr lang="en-US" sz="5100" dirty="0"/>
              <a:t>Estimate your aid</a:t>
            </a:r>
            <a:endParaRPr lang="en-US" sz="5100" dirty="0">
              <a:hlinkClick r:id="rId9"/>
            </a:endParaRPr>
          </a:p>
          <a:p>
            <a:pPr>
              <a:buClr>
                <a:schemeClr val="tx1"/>
              </a:buClr>
              <a:buFont typeface="Courier New" pitchFamily="49" charset="0"/>
              <a:buChar char="o"/>
            </a:pPr>
            <a:endParaRPr lang="en-US" altLang="en-US" sz="3000" dirty="0">
              <a:solidFill>
                <a:schemeClr val="tx2"/>
              </a:solidFill>
            </a:endParaRPr>
          </a:p>
          <a:p>
            <a:pPr eaLnBrk="1" hangingPunct="1">
              <a:lnSpc>
                <a:spcPct val="90000"/>
              </a:lnSpc>
              <a:buClr>
                <a:schemeClr val="tx1"/>
              </a:buClr>
              <a:buFont typeface="Courier New" pitchFamily="49" charset="0"/>
              <a:buChar char="o"/>
            </a:pPr>
            <a:endParaRPr lang="en-US" altLang="en-US" sz="3600" dirty="0">
              <a:solidFill>
                <a:schemeClr val="accent1"/>
              </a:solidFill>
            </a:endParaRPr>
          </a:p>
          <a:p>
            <a:pPr eaLnBrk="1" hangingPunct="1">
              <a:lnSpc>
                <a:spcPct val="90000"/>
              </a:lnSpc>
              <a:buFont typeface="Courier New" pitchFamily="49" charset="0"/>
              <a:buChar char="o"/>
            </a:pPr>
            <a:endParaRPr lang="en-US" altLang="en-US" sz="2800" dirty="0"/>
          </a:p>
        </p:txBody>
      </p:sp>
      <p:pic>
        <p:nvPicPr>
          <p:cNvPr id="5325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15400" y="3276600"/>
            <a:ext cx="2336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409156123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6E5AC38A-1E58-4B36-A934-B63EB17E8B0B}"/>
              </a:ext>
            </a:extLst>
          </p:cNvPr>
          <p:cNvSpPr>
            <a:spLocks noGrp="1"/>
          </p:cNvSpPr>
          <p:nvPr>
            <p:ph type="title"/>
          </p:nvPr>
        </p:nvSpPr>
        <p:spPr bwMode="auto">
          <a:xfrm>
            <a:off x="1041400" y="939800"/>
            <a:ext cx="9093201"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dirty="0">
                <a:cs typeface="Arial" panose="020B0604020202020204" pitchFamily="34" charset="0"/>
              </a:rPr>
              <a:t>Counseling and </a:t>
            </a:r>
            <a:r>
              <a:rPr lang="en-US" altLang="en-US" dirty="0" smtClean="0">
                <a:cs typeface="Arial" panose="020B0604020202020204" pitchFamily="34" charset="0"/>
              </a:rPr>
              <a:t>customer </a:t>
            </a:r>
            <a:r>
              <a:rPr lang="en-US" altLang="en-US" dirty="0">
                <a:cs typeface="Arial" panose="020B0604020202020204" pitchFamily="34" charset="0"/>
              </a:rPr>
              <a:t>s</a:t>
            </a:r>
            <a:r>
              <a:rPr lang="en-US" altLang="en-US" dirty="0" smtClean="0">
                <a:cs typeface="Arial" panose="020B0604020202020204" pitchFamily="34" charset="0"/>
              </a:rPr>
              <a:t>ervice</a:t>
            </a:r>
            <a:endParaRPr lang="en-US" altLang="en-US" dirty="0">
              <a:cs typeface="Arial" panose="020B0604020202020204" pitchFamily="34" charset="0"/>
            </a:endParaRPr>
          </a:p>
        </p:txBody>
      </p:sp>
      <p:graphicFrame>
        <p:nvGraphicFramePr>
          <p:cNvPr id="4" name="Diagram 3">
            <a:extLst>
              <a:ext uri="{FF2B5EF4-FFF2-40B4-BE49-F238E27FC236}">
                <a16:creationId xmlns:a16="http://schemas.microsoft.com/office/drawing/2014/main" xmlns="" id="{880D0B3D-BB18-4882-9605-D627C22D640D}"/>
              </a:ext>
            </a:extLst>
          </p:cNvPr>
          <p:cNvGraphicFramePr/>
          <p:nvPr>
            <p:extLst>
              <p:ext uri="{D42A27DB-BD31-4B8C-83A1-F6EECF244321}">
                <p14:modId xmlns:p14="http://schemas.microsoft.com/office/powerpoint/2010/main" val="677985035"/>
              </p:ext>
            </p:extLst>
          </p:nvPr>
        </p:nvGraphicFramePr>
        <p:xfrm>
          <a:off x="2321560" y="1623059"/>
          <a:ext cx="7315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510209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046" y="937846"/>
            <a:ext cx="3413760" cy="4876800"/>
          </a:xfrm>
          <a:prstGeom prst="rect">
            <a:avLst/>
          </a:prstGeom>
        </p:spPr>
      </p:pic>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628519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7600" y="1152526"/>
            <a:ext cx="4777317" cy="4625975"/>
          </a:xfrm>
        </p:spPr>
        <p:txBody>
          <a:bodyPr>
            <a:normAutofit/>
          </a:bodyPr>
          <a:lstStyle/>
          <a:p>
            <a:pPr marL="0" indent="0">
              <a:buFont typeface="Brush Script MT" pitchFamily="66" charset="0"/>
              <a:buNone/>
              <a:defRPr/>
            </a:pPr>
            <a:r>
              <a:rPr lang="en-US" sz="2400" b="1" dirty="0">
                <a:solidFill>
                  <a:schemeClr val="tx2"/>
                </a:solidFill>
                <a:latin typeface="+mj-lt"/>
              </a:rPr>
              <a:t>Cathy Mueller</a:t>
            </a:r>
            <a:r>
              <a:rPr lang="en-US" sz="2400" dirty="0">
                <a:latin typeface="+mj-lt"/>
              </a:rPr>
              <a:t/>
            </a:r>
            <a:br>
              <a:rPr lang="en-US" sz="2400" dirty="0">
                <a:latin typeface="+mj-lt"/>
              </a:rPr>
            </a:br>
            <a:r>
              <a:rPr lang="en-US" sz="2400" dirty="0">
                <a:latin typeface="+mj-lt"/>
                <a:hlinkClick r:id="rId3"/>
              </a:rPr>
              <a:t>cathy@mappingyourfuture.org</a:t>
            </a:r>
            <a:endParaRPr lang="en-US" sz="2400" dirty="0">
              <a:latin typeface="+mj-lt"/>
            </a:endParaRPr>
          </a:p>
          <a:p>
            <a:pPr marL="0" indent="0">
              <a:buFont typeface="Brush Script MT" pitchFamily="66" charset="0"/>
              <a:buNone/>
              <a:defRPr/>
            </a:pPr>
            <a:r>
              <a:rPr lang="en-US" sz="2400" b="1" dirty="0">
                <a:latin typeface="+mj-lt"/>
              </a:rPr>
              <a:t>Beth Ziehmer</a:t>
            </a:r>
            <a:r>
              <a:rPr lang="en-US" sz="2400" dirty="0">
                <a:latin typeface="+mj-lt"/>
              </a:rPr>
              <a:t/>
            </a:r>
            <a:br>
              <a:rPr lang="en-US" sz="2400" dirty="0">
                <a:latin typeface="+mj-lt"/>
              </a:rPr>
            </a:br>
            <a:r>
              <a:rPr lang="en-US" sz="2400" dirty="0">
                <a:latin typeface="+mj-lt"/>
                <a:hlinkClick r:id="rId4"/>
              </a:rPr>
              <a:t>beth@mappingyourfuture.org</a:t>
            </a:r>
            <a:r>
              <a:rPr lang="en-US" sz="2400" dirty="0">
                <a:latin typeface="+mj-lt"/>
              </a:rPr>
              <a:t> </a:t>
            </a:r>
          </a:p>
          <a:p>
            <a:pPr marL="0" indent="0">
              <a:buFont typeface="Brush Script MT" pitchFamily="66" charset="0"/>
              <a:buNone/>
              <a:defRPr/>
            </a:pPr>
            <a:r>
              <a:rPr lang="en-US" sz="2400" dirty="0">
                <a:latin typeface="+mj-lt"/>
              </a:rPr>
              <a:t>(800) 374-4072</a:t>
            </a:r>
          </a:p>
          <a:p>
            <a:pPr marL="0" indent="0">
              <a:buFont typeface="Brush Script MT" pitchFamily="66" charset="0"/>
              <a:buNone/>
              <a:defRPr/>
            </a:pPr>
            <a:r>
              <a:rPr lang="en-US" sz="2400" dirty="0">
                <a:latin typeface="+mj-lt"/>
                <a:hlinkClick r:id="rId5"/>
              </a:rPr>
              <a:t>feedback@mappingyourfuture.org</a:t>
            </a:r>
            <a:r>
              <a:rPr lang="en-US" sz="2400" dirty="0">
                <a:latin typeface="+mj-lt"/>
              </a:rPr>
              <a:t/>
            </a:r>
            <a:br>
              <a:rPr lang="en-US" sz="2400" dirty="0">
                <a:latin typeface="+mj-lt"/>
              </a:rPr>
            </a:br>
            <a:r>
              <a:rPr lang="en-US" sz="2400" dirty="0">
                <a:latin typeface="+mj-lt"/>
                <a:hlinkClick r:id="rId6"/>
              </a:rPr>
              <a:t>MappingYourFuture.org</a:t>
            </a:r>
            <a:r>
              <a:rPr lang="en-US" sz="2400" dirty="0">
                <a:latin typeface="+mj-lt"/>
              </a:rPr>
              <a:t>  </a:t>
            </a:r>
          </a:p>
          <a:p>
            <a:pPr marL="0" indent="0">
              <a:buFont typeface="Brush Script MT" pitchFamily="66" charset="0"/>
              <a:buNone/>
              <a:defRPr/>
            </a:pPr>
            <a:endParaRPr lang="en-US" dirty="0"/>
          </a:p>
        </p:txBody>
      </p:sp>
      <p:pic>
        <p:nvPicPr>
          <p:cNvPr id="5427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8032" y="1230923"/>
            <a:ext cx="3924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61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11EB1-71AE-468D-B32B-79A341627D91}"/>
              </a:ext>
            </a:extLst>
          </p:cNvPr>
          <p:cNvSpPr>
            <a:spLocks noGrp="1"/>
          </p:cNvSpPr>
          <p:nvPr>
            <p:ph type="title"/>
          </p:nvPr>
        </p:nvSpPr>
        <p:spPr/>
        <p:txBody>
          <a:bodyPr/>
          <a:lstStyle/>
          <a:p>
            <a:r>
              <a:rPr lang="en-US" dirty="0"/>
              <a:t>Choosing a Career</a:t>
            </a:r>
          </a:p>
        </p:txBody>
      </p:sp>
      <p:sp>
        <p:nvSpPr>
          <p:cNvPr id="3" name="Content Placeholder 2">
            <a:extLst>
              <a:ext uri="{FF2B5EF4-FFF2-40B4-BE49-F238E27FC236}">
                <a16:creationId xmlns:a16="http://schemas.microsoft.com/office/drawing/2014/main" xmlns="" id="{818EAAA7-962F-4D8D-B5C0-0C67BA947BE0}"/>
              </a:ext>
            </a:extLst>
          </p:cNvPr>
          <p:cNvSpPr>
            <a:spLocks noGrp="1"/>
          </p:cNvSpPr>
          <p:nvPr>
            <p:ph idx="1"/>
          </p:nvPr>
        </p:nvSpPr>
        <p:spPr/>
        <p:txBody>
          <a:bodyPr>
            <a:normAutofit/>
          </a:bodyPr>
          <a:lstStyle/>
          <a:p>
            <a:pPr>
              <a:buFont typeface="Wingdings" panose="05000000000000000000" pitchFamily="2" charset="2"/>
              <a:buChar char="§"/>
            </a:pPr>
            <a:r>
              <a:rPr lang="en-US" sz="3600" dirty="0" smtClean="0"/>
              <a:t>Develop </a:t>
            </a:r>
            <a:r>
              <a:rPr lang="en-US" sz="3600" dirty="0"/>
              <a:t>a career plan</a:t>
            </a:r>
          </a:p>
          <a:p>
            <a:pPr lvl="1">
              <a:buFont typeface="Wingdings" panose="05000000000000000000" pitchFamily="2" charset="2"/>
              <a:buChar char="§"/>
            </a:pPr>
            <a:r>
              <a:rPr lang="en-US" sz="3200" dirty="0"/>
              <a:t>Assess your skills and interests</a:t>
            </a:r>
          </a:p>
          <a:p>
            <a:pPr lvl="1">
              <a:buFont typeface="Wingdings" panose="05000000000000000000" pitchFamily="2" charset="2"/>
              <a:buChar char="§"/>
            </a:pPr>
            <a:r>
              <a:rPr lang="en-US" sz="3200" dirty="0" smtClean="0"/>
              <a:t>Research careers and </a:t>
            </a:r>
            <a:r>
              <a:rPr lang="en-US" sz="3200" dirty="0"/>
              <a:t>requirements</a:t>
            </a:r>
          </a:p>
          <a:p>
            <a:pPr lvl="1">
              <a:buFont typeface="Wingdings" panose="05000000000000000000" pitchFamily="2" charset="2"/>
              <a:buChar char="§"/>
            </a:pPr>
            <a:r>
              <a:rPr lang="en-US" sz="3200" dirty="0" smtClean="0"/>
              <a:t>Determine </a:t>
            </a:r>
            <a:r>
              <a:rPr lang="en-US" sz="3200" dirty="0"/>
              <a:t>which schools </a:t>
            </a:r>
            <a:r>
              <a:rPr lang="en-US" sz="3200" dirty="0" smtClean="0"/>
              <a:t>have the needed programs</a:t>
            </a:r>
          </a:p>
          <a:p>
            <a:pPr lvl="1">
              <a:buFont typeface="Wingdings" panose="05000000000000000000" pitchFamily="2" charset="2"/>
              <a:buChar char="§"/>
            </a:pPr>
            <a:r>
              <a:rPr lang="en-US" sz="3200" dirty="0" smtClean="0"/>
              <a:t>Decide which school </a:t>
            </a:r>
            <a:r>
              <a:rPr lang="en-US" sz="3200" dirty="0" smtClean="0"/>
              <a:t>to </a:t>
            </a:r>
            <a:r>
              <a:rPr lang="en-US" sz="3200" dirty="0"/>
              <a:t>attend</a:t>
            </a:r>
          </a:p>
          <a:p>
            <a:endParaRPr lang="en-US" dirty="0"/>
          </a:p>
        </p:txBody>
      </p:sp>
      <p:sp>
        <p:nvSpPr>
          <p:cNvPr id="4" name="Slide Number Placeholder 3">
            <a:extLst>
              <a:ext uri="{FF2B5EF4-FFF2-40B4-BE49-F238E27FC236}">
                <a16:creationId xmlns:a16="http://schemas.microsoft.com/office/drawing/2014/main" xmlns="" id="{83C59FD7-7ED5-4709-969A-C1953B15D45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8567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Image may contain: sky, mountain, nature and outdoor">
            <a:extLst>
              <a:ext uri="{FF2B5EF4-FFF2-40B4-BE49-F238E27FC236}">
                <a16:creationId xmlns:a16="http://schemas.microsoft.com/office/drawing/2014/main" xmlns="" id="{F382EA54-C843-486F-B733-6F3A2D941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3192" y="1326837"/>
            <a:ext cx="5451627" cy="3884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DA21AFC-AE0F-422B-B50F-CAF194E3D467}"/>
              </a:ext>
            </a:extLst>
          </p:cNvPr>
          <p:cNvSpPr>
            <a:spLocks noGrp="1"/>
          </p:cNvSpPr>
          <p:nvPr>
            <p:ph type="title"/>
          </p:nvPr>
        </p:nvSpPr>
        <p:spPr>
          <a:xfrm>
            <a:off x="6411685" y="634946"/>
            <a:ext cx="5127171" cy="1450757"/>
          </a:xfrm>
        </p:spPr>
        <p:txBody>
          <a:bodyPr>
            <a:normAutofit/>
          </a:bodyPr>
          <a:lstStyle/>
          <a:p>
            <a:r>
              <a:rPr lang="en-US" dirty="0"/>
              <a:t>Selecting a School</a:t>
            </a:r>
          </a:p>
        </p:txBody>
      </p:sp>
      <p:sp>
        <p:nvSpPr>
          <p:cNvPr id="3" name="Content Placeholder 2">
            <a:extLst>
              <a:ext uri="{FF2B5EF4-FFF2-40B4-BE49-F238E27FC236}">
                <a16:creationId xmlns:a16="http://schemas.microsoft.com/office/drawing/2014/main" xmlns="" id="{708A5B42-8755-4EC4-9F8F-8952F36C909C}"/>
              </a:ext>
            </a:extLst>
          </p:cNvPr>
          <p:cNvSpPr>
            <a:spLocks noGrp="1"/>
          </p:cNvSpPr>
          <p:nvPr>
            <p:ph idx="1"/>
          </p:nvPr>
        </p:nvSpPr>
        <p:spPr>
          <a:xfrm>
            <a:off x="6411684" y="2198914"/>
            <a:ext cx="5127172" cy="3670180"/>
          </a:xfrm>
        </p:spPr>
        <p:txBody>
          <a:bodyPr>
            <a:normAutofit/>
          </a:bodyPr>
          <a:lstStyle/>
          <a:p>
            <a:pPr>
              <a:buFont typeface="Wingdings" panose="05000000000000000000" pitchFamily="2" charset="2"/>
              <a:buChar char="§"/>
            </a:pPr>
            <a:r>
              <a:rPr lang="en-US" sz="2800" dirty="0"/>
              <a:t> Program of study</a:t>
            </a:r>
          </a:p>
          <a:p>
            <a:pPr>
              <a:buFont typeface="Wingdings" panose="05000000000000000000" pitchFamily="2" charset="2"/>
              <a:buChar char="§"/>
            </a:pPr>
            <a:r>
              <a:rPr lang="en-US" sz="2800" dirty="0"/>
              <a:t> Type of school</a:t>
            </a:r>
          </a:p>
          <a:p>
            <a:pPr>
              <a:buFont typeface="Wingdings" panose="05000000000000000000" pitchFamily="2" charset="2"/>
              <a:buChar char="§"/>
            </a:pPr>
            <a:r>
              <a:rPr lang="en-US" sz="2800" dirty="0"/>
              <a:t> Cost of attendance</a:t>
            </a:r>
          </a:p>
          <a:p>
            <a:pPr>
              <a:buFont typeface="Wingdings" panose="05000000000000000000" pitchFamily="2" charset="2"/>
              <a:buChar char="§"/>
            </a:pPr>
            <a:r>
              <a:rPr lang="en-US" sz="2800" dirty="0" smtClean="0"/>
              <a:t> Other factors</a:t>
            </a:r>
          </a:p>
          <a:p>
            <a:pPr lvl="1">
              <a:buFont typeface="Wingdings" panose="05000000000000000000" pitchFamily="2" charset="2"/>
              <a:buChar char="§"/>
            </a:pPr>
            <a:r>
              <a:rPr lang="en-US" sz="2400" dirty="0" smtClean="0"/>
              <a:t>Size of school</a:t>
            </a:r>
          </a:p>
          <a:p>
            <a:pPr lvl="1">
              <a:buFont typeface="Wingdings" panose="05000000000000000000" pitchFamily="2" charset="2"/>
              <a:buChar char="§"/>
            </a:pPr>
            <a:r>
              <a:rPr lang="en-US" sz="2400" dirty="0" smtClean="0"/>
              <a:t>Location</a:t>
            </a:r>
          </a:p>
          <a:p>
            <a:pPr lvl="1">
              <a:buFont typeface="Wingdings" panose="05000000000000000000" pitchFamily="2" charset="2"/>
              <a:buChar char="§"/>
            </a:pPr>
            <a:r>
              <a:rPr lang="en-US" sz="2400" dirty="0" smtClean="0"/>
              <a:t>Activities</a:t>
            </a:r>
          </a:p>
          <a:p>
            <a:endParaRPr lang="en-US" dirty="0"/>
          </a:p>
        </p:txBody>
      </p:sp>
      <p:sp>
        <p:nvSpPr>
          <p:cNvPr id="4" name="Slide Number Placeholder 3">
            <a:extLst>
              <a:ext uri="{FF2B5EF4-FFF2-40B4-BE49-F238E27FC236}">
                <a16:creationId xmlns:a16="http://schemas.microsoft.com/office/drawing/2014/main" xmlns="" id="{BE2B26FA-C2E2-4594-88CF-FDC324FF3C14}"/>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7</a:t>
            </a:fld>
            <a:endParaRPr lang="en-US" dirty="0"/>
          </a:p>
        </p:txBody>
      </p:sp>
    </p:spTree>
    <p:extLst>
      <p:ext uri="{BB962C8B-B14F-4D97-AF65-F5344CB8AC3E}">
        <p14:creationId xmlns:p14="http://schemas.microsoft.com/office/powerpoint/2010/main" val="408227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0468" y="1110205"/>
            <a:ext cx="3872361" cy="1028700"/>
          </a:xfrm>
        </p:spPr>
        <p:txBody>
          <a:bodyPr>
            <a:noAutofit/>
          </a:bodyPr>
          <a:lstStyle/>
          <a:p>
            <a:r>
              <a:rPr lang="en-US" altLang="en-US" sz="4800" dirty="0"/>
              <a:t>Types of schools</a:t>
            </a:r>
          </a:p>
        </p:txBody>
      </p:sp>
      <p:sp>
        <p:nvSpPr>
          <p:cNvPr id="25603" name="Content Placeholder 2"/>
          <p:cNvSpPr>
            <a:spLocks noGrp="1"/>
          </p:cNvSpPr>
          <p:nvPr>
            <p:ph idx="1"/>
          </p:nvPr>
        </p:nvSpPr>
        <p:spPr>
          <a:xfrm>
            <a:off x="6472768" y="1150939"/>
            <a:ext cx="4028017" cy="4625975"/>
          </a:xfrm>
        </p:spPr>
        <p:txBody>
          <a:bodyPr/>
          <a:lstStyle/>
          <a:p>
            <a:r>
              <a:rPr lang="en-US" altLang="en-US" sz="3200" dirty="0"/>
              <a:t>Public vs. private</a:t>
            </a:r>
          </a:p>
          <a:p>
            <a:r>
              <a:rPr lang="en-US" altLang="en-US" sz="3200" dirty="0"/>
              <a:t>2-year vs. 4-year</a:t>
            </a:r>
          </a:p>
          <a:p>
            <a:r>
              <a:rPr lang="en-US" altLang="en-US" sz="3200" dirty="0"/>
              <a:t>Professional and technical</a:t>
            </a:r>
          </a:p>
          <a:p>
            <a:r>
              <a:rPr lang="en-US" altLang="en-US" sz="3200" dirty="0"/>
              <a:t>Theological</a:t>
            </a:r>
          </a:p>
          <a:p>
            <a:r>
              <a:rPr lang="en-US" altLang="en-US" sz="3200" dirty="0"/>
              <a:t>Proprietary</a:t>
            </a:r>
          </a:p>
          <a:p>
            <a:endParaRPr lang="en-US" altLang="en-US" dirty="0"/>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69" y="2831123"/>
            <a:ext cx="406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8927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8450" y="902616"/>
            <a:ext cx="9287933" cy="706438"/>
          </a:xfrm>
        </p:spPr>
        <p:txBody>
          <a:bodyPr rtlCol="0">
            <a:noAutofit/>
          </a:bodyPr>
          <a:lstStyle/>
          <a:p>
            <a:pPr eaLnBrk="1" fontAlgn="auto" hangingPunct="1">
              <a:spcAft>
                <a:spcPts val="0"/>
              </a:spcAft>
              <a:defRPr/>
            </a:pPr>
            <a:r>
              <a:rPr lang="en-US" dirty="0"/>
              <a:t>Paying for education	</a:t>
            </a:r>
          </a:p>
        </p:txBody>
      </p:sp>
      <p:graphicFrame>
        <p:nvGraphicFramePr>
          <p:cNvPr id="6" name="Diagram 5"/>
          <p:cNvGraphicFramePr/>
          <p:nvPr>
            <p:extLst>
              <p:ext uri="{D42A27DB-BD31-4B8C-83A1-F6EECF244321}">
                <p14:modId xmlns:p14="http://schemas.microsoft.com/office/powerpoint/2010/main" val="175138854"/>
              </p:ext>
            </p:extLst>
          </p:nvPr>
        </p:nvGraphicFramePr>
        <p:xfrm>
          <a:off x="1498862" y="1857080"/>
          <a:ext cx="9372338" cy="4238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9900458" y="6459785"/>
            <a:ext cx="1312025" cy="365125"/>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86420959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15780</TotalTime>
  <Words>6077</Words>
  <Application>Microsoft Office PowerPoint</Application>
  <PresentationFormat>Custom</PresentationFormat>
  <Paragraphs>627</Paragraphs>
  <Slides>53</Slides>
  <Notes>31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Retrospect</vt:lpstr>
      <vt:lpstr>2018-19 Financial Aid Night at (fill-in) High School</vt:lpstr>
      <vt:lpstr>Presented By</vt:lpstr>
      <vt:lpstr>Agenda</vt:lpstr>
      <vt:lpstr>PowerPoint Presentation</vt:lpstr>
      <vt:lpstr>Three major decisions </vt:lpstr>
      <vt:lpstr>Choosing a Career</vt:lpstr>
      <vt:lpstr>Selecting a School</vt:lpstr>
      <vt:lpstr>Types of schools</vt:lpstr>
      <vt:lpstr>Paying for education </vt:lpstr>
      <vt:lpstr>Saving money</vt:lpstr>
      <vt:lpstr>Sources and types of financial aid </vt:lpstr>
      <vt:lpstr>Types of financial aid </vt:lpstr>
      <vt:lpstr>Sample maximum financial aid amounts</vt:lpstr>
      <vt:lpstr>Financial aid process </vt:lpstr>
      <vt:lpstr>PowerPoint Presentation</vt:lpstr>
      <vt:lpstr>Completing the FAFSA</vt:lpstr>
      <vt:lpstr>Completing the FAFSA</vt:lpstr>
      <vt:lpstr>Obtain an FSA ID</vt:lpstr>
      <vt:lpstr>Who needs an FSA ID?</vt:lpstr>
      <vt:lpstr>FAFSA on the Web Worksheet</vt:lpstr>
      <vt:lpstr>Gathering documents needed</vt:lpstr>
      <vt:lpstr>What are the FAFSA sections?</vt:lpstr>
      <vt:lpstr>What does the FAFSA ask about the student?</vt:lpstr>
      <vt:lpstr>PowerPoint Presentation</vt:lpstr>
      <vt:lpstr>Who is the parent for FAFSA purposes?</vt:lpstr>
      <vt:lpstr>Who is the parent?</vt:lpstr>
      <vt:lpstr>What information is asked about the parent(s)?</vt:lpstr>
      <vt:lpstr>Who is included in the household?</vt:lpstr>
      <vt:lpstr>Who is included in the number in college?   Dependent student</vt:lpstr>
      <vt:lpstr>What financial information is needed?</vt:lpstr>
      <vt:lpstr>What are the asset questions?</vt:lpstr>
      <vt:lpstr>Determining the value of assets</vt:lpstr>
      <vt:lpstr>What is untaxed income?</vt:lpstr>
      <vt:lpstr>What is the IRS Data Retrieval Tool?</vt:lpstr>
      <vt:lpstr>How do I use the Data Retrieval Tool?</vt:lpstr>
      <vt:lpstr>IRS DRT (Parent) Data Transfer Options</vt:lpstr>
      <vt:lpstr>Parent Financial Information</vt:lpstr>
      <vt:lpstr>Independent Student, Student Tax Information</vt:lpstr>
      <vt:lpstr>Signing the FAFSA</vt:lpstr>
      <vt:lpstr> </vt:lpstr>
      <vt:lpstr>What is Expected Family Contribution?</vt:lpstr>
      <vt:lpstr>Student Aid Report (SAR)</vt:lpstr>
      <vt:lpstr>My FAFSA page</vt:lpstr>
      <vt:lpstr>South Dakota scholarship programs*</vt:lpstr>
      <vt:lpstr>South Dakota scholarship programs*</vt:lpstr>
      <vt:lpstr>South Dakota scholarship programs*</vt:lpstr>
      <vt:lpstr>Scholarship searches </vt:lpstr>
      <vt:lpstr>Education tax benefits</vt:lpstr>
      <vt:lpstr>South Dakota website</vt:lpstr>
      <vt:lpstr>Resources</vt:lpstr>
      <vt:lpstr>Counseling and customer service</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2015-16 FAFSA Line-by-Line Training</dc:title>
  <dc:creator>Jennifer Martin</dc:creator>
  <cp:lastModifiedBy>Ziehmer, Beth</cp:lastModifiedBy>
  <cp:revision>223</cp:revision>
  <cp:lastPrinted>2017-09-28T16:11:32Z</cp:lastPrinted>
  <dcterms:created xsi:type="dcterms:W3CDTF">2014-12-29T15:18:41Z</dcterms:created>
  <dcterms:modified xsi:type="dcterms:W3CDTF">2017-10-30T19:48:14Z</dcterms:modified>
</cp:coreProperties>
</file>