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56" r:id="rId5"/>
    <p:sldId id="472" r:id="rId6"/>
    <p:sldId id="456" r:id="rId7"/>
    <p:sldId id="457" r:id="rId8"/>
    <p:sldId id="434" r:id="rId9"/>
    <p:sldId id="728" r:id="rId10"/>
    <p:sldId id="473" r:id="rId11"/>
    <p:sldId id="323" r:id="rId12"/>
    <p:sldId id="432" r:id="rId13"/>
    <p:sldId id="653" r:id="rId14"/>
    <p:sldId id="476" r:id="rId15"/>
    <p:sldId id="462" r:id="rId16"/>
    <p:sldId id="345" r:id="rId17"/>
    <p:sldId id="455" r:id="rId18"/>
    <p:sldId id="349" r:id="rId19"/>
    <p:sldId id="444" r:id="rId20"/>
    <p:sldId id="681" r:id="rId21"/>
    <p:sldId id="385" r:id="rId22"/>
    <p:sldId id="684" r:id="rId23"/>
    <p:sldId id="685" r:id="rId24"/>
    <p:sldId id="697" r:id="rId25"/>
    <p:sldId id="686" r:id="rId26"/>
    <p:sldId id="399" r:id="rId27"/>
    <p:sldId id="398" r:id="rId28"/>
    <p:sldId id="688" r:id="rId29"/>
    <p:sldId id="698" r:id="rId30"/>
    <p:sldId id="689" r:id="rId31"/>
    <p:sldId id="690" r:id="rId32"/>
    <p:sldId id="699" r:id="rId33"/>
    <p:sldId id="391" r:id="rId34"/>
    <p:sldId id="691" r:id="rId35"/>
    <p:sldId id="692" r:id="rId36"/>
    <p:sldId id="396" r:id="rId37"/>
    <p:sldId id="693" r:id="rId38"/>
    <p:sldId id="700" r:id="rId39"/>
    <p:sldId id="701" r:id="rId40"/>
    <p:sldId id="702" r:id="rId41"/>
    <p:sldId id="703" r:id="rId42"/>
    <p:sldId id="705" r:id="rId43"/>
    <p:sldId id="704" r:id="rId44"/>
    <p:sldId id="694" r:id="rId45"/>
    <p:sldId id="695" r:id="rId46"/>
    <p:sldId id="706" r:id="rId47"/>
    <p:sldId id="402" r:id="rId48"/>
    <p:sldId id="405" r:id="rId49"/>
    <p:sldId id="477" r:id="rId50"/>
    <p:sldId id="367" r:id="rId51"/>
    <p:sldId id="707" r:id="rId52"/>
    <p:sldId id="446" r:id="rId53"/>
    <p:sldId id="447" r:id="rId54"/>
    <p:sldId id="696" r:id="rId55"/>
    <p:sldId id="425" r:id="rId56"/>
    <p:sldId id="675" r:id="rId57"/>
    <p:sldId id="636" r:id="rId58"/>
    <p:sldId id="463" r:id="rId59"/>
    <p:sldId id="383" r:id="rId60"/>
    <p:sldId id="730" r:id="rId61"/>
    <p:sldId id="436" r:id="rId62"/>
    <p:sldId id="442" r:id="rId63"/>
    <p:sldId id="481" r:id="rId64"/>
    <p:sldId id="438" r:id="rId65"/>
    <p:sldId id="439" r:id="rId66"/>
    <p:sldId id="482" r:id="rId67"/>
    <p:sldId id="676" r:id="rId68"/>
    <p:sldId id="677" r:id="rId69"/>
    <p:sldId id="440" r:id="rId70"/>
    <p:sldId id="464" r:id="rId71"/>
    <p:sldId id="729" r:id="rId72"/>
    <p:sldId id="330" r:id="rId73"/>
    <p:sldId id="264" r:id="rId74"/>
    <p:sldId id="331" r:id="rId75"/>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034A6-D76C-4818-9740-2EA0D6FBAACC}" v="7" dt="2024-08-22T19:19:24.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305" autoAdjust="0"/>
  </p:normalViewPr>
  <p:slideViewPr>
    <p:cSldViewPr snapToGrid="0" showGuides="1">
      <p:cViewPr varScale="1">
        <p:scale>
          <a:sx n="43" d="100"/>
          <a:sy n="43" d="100"/>
        </p:scale>
        <p:origin x="1540"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084"/>
    </p:cViewPr>
  </p:sorterViewPr>
  <p:notesViewPr>
    <p:cSldViewPr snapToGrid="0" showGuides="1">
      <p:cViewPr varScale="1">
        <p:scale>
          <a:sx n="71" d="100"/>
          <a:sy n="71" d="100"/>
        </p:scale>
        <p:origin x="3029"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ata8.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F85AE-EB0A-47F7-BCC7-CD181CCC6A9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1CB1580-7389-4925-9C8E-DFDC719E6A41}">
      <dgm:prSet custT="1"/>
      <dgm:spPr/>
      <dgm:t>
        <a:bodyPr/>
        <a:lstStyle/>
        <a:p>
          <a:r>
            <a:rPr lang="en-US" sz="2800" dirty="0">
              <a:latin typeface="Palatino Linotype" panose="02040502050505030304" pitchFamily="18" charset="0"/>
            </a:rPr>
            <a:t>Paying for college</a:t>
          </a:r>
        </a:p>
      </dgm:t>
    </dgm:pt>
    <dgm:pt modelId="{C6B987E5-2550-48CB-A016-74C3AE90BC80}" type="parTrans" cxnId="{0E2CAF4B-8027-422D-9615-5130690D1A3D}">
      <dgm:prSet/>
      <dgm:spPr/>
      <dgm:t>
        <a:bodyPr/>
        <a:lstStyle/>
        <a:p>
          <a:endParaRPr lang="en-US"/>
        </a:p>
      </dgm:t>
    </dgm:pt>
    <dgm:pt modelId="{25AE8C8D-CAEB-4CB3-AD23-A6A4A2D5D782}" type="sibTrans" cxnId="{0E2CAF4B-8027-422D-9615-5130690D1A3D}">
      <dgm:prSet/>
      <dgm:spPr/>
      <dgm:t>
        <a:bodyPr/>
        <a:lstStyle/>
        <a:p>
          <a:endParaRPr lang="en-US"/>
        </a:p>
      </dgm:t>
    </dgm:pt>
    <dgm:pt modelId="{07FD757B-1240-4045-AA4C-BAE0E3719AA4}">
      <dgm:prSet custT="1"/>
      <dgm:spPr/>
      <dgm:t>
        <a:bodyPr/>
        <a:lstStyle/>
        <a:p>
          <a:r>
            <a:rPr lang="en-US" sz="2400" dirty="0">
              <a:latin typeface="Palatino Linotype" panose="02040502050505030304" pitchFamily="18" charset="0"/>
            </a:rPr>
            <a:t>Free Application for Federal Student Aid (FAFSA)</a:t>
          </a:r>
        </a:p>
      </dgm:t>
    </dgm:pt>
    <dgm:pt modelId="{5645B9F5-FA66-46A7-B823-0676B5E4ED2F}" type="parTrans" cxnId="{4F1CD177-5A1C-404A-A231-773C19B3DC90}">
      <dgm:prSet/>
      <dgm:spPr/>
      <dgm:t>
        <a:bodyPr/>
        <a:lstStyle/>
        <a:p>
          <a:endParaRPr lang="en-US"/>
        </a:p>
      </dgm:t>
    </dgm:pt>
    <dgm:pt modelId="{957A604E-534D-453D-8A5C-972FDC21D304}" type="sibTrans" cxnId="{4F1CD177-5A1C-404A-A231-773C19B3DC90}">
      <dgm:prSet/>
      <dgm:spPr/>
      <dgm:t>
        <a:bodyPr/>
        <a:lstStyle/>
        <a:p>
          <a:endParaRPr lang="en-US"/>
        </a:p>
      </dgm:t>
    </dgm:pt>
    <dgm:pt modelId="{62BFC115-0DB5-49EE-B162-6DCC986A4FFB}">
      <dgm:prSet custT="1"/>
      <dgm:spPr/>
      <dgm:t>
        <a:bodyPr/>
        <a:lstStyle/>
        <a:p>
          <a:r>
            <a:rPr lang="en-US" sz="2400" dirty="0">
              <a:latin typeface="Palatino Linotype" panose="02040502050505030304" pitchFamily="18" charset="0"/>
            </a:rPr>
            <a:t>South Dakota programs</a:t>
          </a:r>
        </a:p>
      </dgm:t>
    </dgm:pt>
    <dgm:pt modelId="{B4EFF7F1-5A30-414C-BB24-618FB620EBD4}" type="parTrans" cxnId="{B0F5EBFC-066F-4922-BD78-572192C9F40C}">
      <dgm:prSet/>
      <dgm:spPr/>
      <dgm:t>
        <a:bodyPr/>
        <a:lstStyle/>
        <a:p>
          <a:endParaRPr lang="en-US"/>
        </a:p>
      </dgm:t>
    </dgm:pt>
    <dgm:pt modelId="{D5C0B5DA-A58F-4295-8255-5F92759A3AFD}" type="sibTrans" cxnId="{B0F5EBFC-066F-4922-BD78-572192C9F40C}">
      <dgm:prSet/>
      <dgm:spPr/>
      <dgm:t>
        <a:bodyPr/>
        <a:lstStyle/>
        <a:p>
          <a:endParaRPr lang="en-US"/>
        </a:p>
      </dgm:t>
    </dgm:pt>
    <dgm:pt modelId="{C19EC70E-061B-4C77-A1F6-D3030B53EA14}">
      <dgm:prSet custT="1"/>
      <dgm:spPr/>
      <dgm:t>
        <a:bodyPr/>
        <a:lstStyle/>
        <a:p>
          <a:r>
            <a:rPr lang="en-US" sz="2800" dirty="0">
              <a:latin typeface="Palatino Linotype" panose="02040502050505030304" pitchFamily="18" charset="0"/>
            </a:rPr>
            <a:t>Resources</a:t>
          </a:r>
        </a:p>
      </dgm:t>
    </dgm:pt>
    <dgm:pt modelId="{6FCE9354-BE0C-4A6F-AC98-BD7FD62DBE84}" type="parTrans" cxnId="{29AA04C5-94D9-4A28-A039-0533D946047A}">
      <dgm:prSet/>
      <dgm:spPr/>
      <dgm:t>
        <a:bodyPr/>
        <a:lstStyle/>
        <a:p>
          <a:endParaRPr lang="en-US"/>
        </a:p>
      </dgm:t>
    </dgm:pt>
    <dgm:pt modelId="{11543AEE-1E8C-487D-B9B2-83DF896F1C02}" type="sibTrans" cxnId="{29AA04C5-94D9-4A28-A039-0533D946047A}">
      <dgm:prSet/>
      <dgm:spPr/>
      <dgm:t>
        <a:bodyPr/>
        <a:lstStyle/>
        <a:p>
          <a:endParaRPr lang="en-US"/>
        </a:p>
      </dgm:t>
    </dgm:pt>
    <dgm:pt modelId="{83FEF8C8-9FF6-4041-A3F8-4EF8EF241CB2}" type="pres">
      <dgm:prSet presAssocID="{101F85AE-EB0A-47F7-BCC7-CD181CCC6A98}" presName="linear" presStyleCnt="0">
        <dgm:presLayoutVars>
          <dgm:dir/>
          <dgm:animLvl val="lvl"/>
          <dgm:resizeHandles val="exact"/>
        </dgm:presLayoutVars>
      </dgm:prSet>
      <dgm:spPr/>
    </dgm:pt>
    <dgm:pt modelId="{366B5337-2379-453B-BE43-399582B898F9}" type="pres">
      <dgm:prSet presAssocID="{51CB1580-7389-4925-9C8E-DFDC719E6A41}" presName="parentLin" presStyleCnt="0"/>
      <dgm:spPr/>
    </dgm:pt>
    <dgm:pt modelId="{30D18B15-4AF0-4A31-87EC-85FFF239AE84}" type="pres">
      <dgm:prSet presAssocID="{51CB1580-7389-4925-9C8E-DFDC719E6A41}" presName="parentLeftMargin" presStyleLbl="node1" presStyleIdx="0" presStyleCnt="2"/>
      <dgm:spPr/>
    </dgm:pt>
    <dgm:pt modelId="{B0BA168A-18FD-4F8D-A6A0-0328BFFA2854}" type="pres">
      <dgm:prSet presAssocID="{51CB1580-7389-4925-9C8E-DFDC719E6A41}" presName="parentText" presStyleLbl="node1" presStyleIdx="0" presStyleCnt="2">
        <dgm:presLayoutVars>
          <dgm:chMax val="0"/>
          <dgm:bulletEnabled val="1"/>
        </dgm:presLayoutVars>
      </dgm:prSet>
      <dgm:spPr/>
    </dgm:pt>
    <dgm:pt modelId="{4BE5C219-8A6F-40D4-B6EE-66815BFC2D80}" type="pres">
      <dgm:prSet presAssocID="{51CB1580-7389-4925-9C8E-DFDC719E6A41}" presName="negativeSpace" presStyleCnt="0"/>
      <dgm:spPr/>
    </dgm:pt>
    <dgm:pt modelId="{88711B3B-2F59-48AE-8DDC-D903075F8527}" type="pres">
      <dgm:prSet presAssocID="{51CB1580-7389-4925-9C8E-DFDC719E6A41}" presName="childText" presStyleLbl="conFgAcc1" presStyleIdx="0" presStyleCnt="2">
        <dgm:presLayoutVars>
          <dgm:bulletEnabled val="1"/>
        </dgm:presLayoutVars>
      </dgm:prSet>
      <dgm:spPr/>
    </dgm:pt>
    <dgm:pt modelId="{EC9D7AC0-33DB-4DF3-B486-4013F676B452}" type="pres">
      <dgm:prSet presAssocID="{25AE8C8D-CAEB-4CB3-AD23-A6A4A2D5D782}" presName="spaceBetweenRectangles" presStyleCnt="0"/>
      <dgm:spPr/>
    </dgm:pt>
    <dgm:pt modelId="{6B3DC94A-5151-4D35-A75A-1BBC8FDFE94A}" type="pres">
      <dgm:prSet presAssocID="{C19EC70E-061B-4C77-A1F6-D3030B53EA14}" presName="parentLin" presStyleCnt="0"/>
      <dgm:spPr/>
    </dgm:pt>
    <dgm:pt modelId="{A02375C8-459B-4F41-AA84-23F62F0E785A}" type="pres">
      <dgm:prSet presAssocID="{C19EC70E-061B-4C77-A1F6-D3030B53EA14}" presName="parentLeftMargin" presStyleLbl="node1" presStyleIdx="0" presStyleCnt="2"/>
      <dgm:spPr/>
    </dgm:pt>
    <dgm:pt modelId="{36C34B6D-DF89-4080-9B67-5F680B19A088}" type="pres">
      <dgm:prSet presAssocID="{C19EC70E-061B-4C77-A1F6-D3030B53EA14}" presName="parentText" presStyleLbl="node1" presStyleIdx="1" presStyleCnt="2">
        <dgm:presLayoutVars>
          <dgm:chMax val="0"/>
          <dgm:bulletEnabled val="1"/>
        </dgm:presLayoutVars>
      </dgm:prSet>
      <dgm:spPr/>
    </dgm:pt>
    <dgm:pt modelId="{F501C830-19C6-4BDB-A79D-4C930FB7D6CB}" type="pres">
      <dgm:prSet presAssocID="{C19EC70E-061B-4C77-A1F6-D3030B53EA14}" presName="negativeSpace" presStyleCnt="0"/>
      <dgm:spPr/>
    </dgm:pt>
    <dgm:pt modelId="{183E662A-720E-409E-AFD1-CCCF923C8D05}" type="pres">
      <dgm:prSet presAssocID="{C19EC70E-061B-4C77-A1F6-D3030B53EA14}" presName="childText" presStyleLbl="conFgAcc1" presStyleIdx="1" presStyleCnt="2">
        <dgm:presLayoutVars>
          <dgm:bulletEnabled val="1"/>
        </dgm:presLayoutVars>
      </dgm:prSet>
      <dgm:spPr/>
    </dgm:pt>
  </dgm:ptLst>
  <dgm:cxnLst>
    <dgm:cxn modelId="{F0C29236-0D7B-4569-978C-FAFA4EAA6476}" type="presOf" srcId="{07FD757B-1240-4045-AA4C-BAE0E3719AA4}" destId="{88711B3B-2F59-48AE-8DDC-D903075F8527}" srcOrd="0" destOrd="0" presId="urn:microsoft.com/office/officeart/2005/8/layout/list1"/>
    <dgm:cxn modelId="{E9C4DA36-7C74-41D5-9D8B-78A1EEBE53FE}" type="presOf" srcId="{C19EC70E-061B-4C77-A1F6-D3030B53EA14}" destId="{36C34B6D-DF89-4080-9B67-5F680B19A088}" srcOrd="1" destOrd="0" presId="urn:microsoft.com/office/officeart/2005/8/layout/list1"/>
    <dgm:cxn modelId="{0E2CAF4B-8027-422D-9615-5130690D1A3D}" srcId="{101F85AE-EB0A-47F7-BCC7-CD181CCC6A98}" destId="{51CB1580-7389-4925-9C8E-DFDC719E6A41}" srcOrd="0" destOrd="0" parTransId="{C6B987E5-2550-48CB-A016-74C3AE90BC80}" sibTransId="{25AE8C8D-CAEB-4CB3-AD23-A6A4A2D5D782}"/>
    <dgm:cxn modelId="{4F1CD177-5A1C-404A-A231-773C19B3DC90}" srcId="{51CB1580-7389-4925-9C8E-DFDC719E6A41}" destId="{07FD757B-1240-4045-AA4C-BAE0E3719AA4}" srcOrd="0" destOrd="0" parTransId="{5645B9F5-FA66-46A7-B823-0676B5E4ED2F}" sibTransId="{957A604E-534D-453D-8A5C-972FDC21D304}"/>
    <dgm:cxn modelId="{605258AA-6BD1-47BE-9348-27D9D28C9A7C}" type="presOf" srcId="{62BFC115-0DB5-49EE-B162-6DCC986A4FFB}" destId="{88711B3B-2F59-48AE-8DDC-D903075F8527}" srcOrd="0" destOrd="1" presId="urn:microsoft.com/office/officeart/2005/8/layout/list1"/>
    <dgm:cxn modelId="{29AA04C5-94D9-4A28-A039-0533D946047A}" srcId="{101F85AE-EB0A-47F7-BCC7-CD181CCC6A98}" destId="{C19EC70E-061B-4C77-A1F6-D3030B53EA14}" srcOrd="1" destOrd="0" parTransId="{6FCE9354-BE0C-4A6F-AC98-BD7FD62DBE84}" sibTransId="{11543AEE-1E8C-487D-B9B2-83DF896F1C02}"/>
    <dgm:cxn modelId="{BE895EE4-E397-4F59-9A9F-3B10C85C38FF}" type="presOf" srcId="{C19EC70E-061B-4C77-A1F6-D3030B53EA14}" destId="{A02375C8-459B-4F41-AA84-23F62F0E785A}" srcOrd="0" destOrd="0" presId="urn:microsoft.com/office/officeart/2005/8/layout/list1"/>
    <dgm:cxn modelId="{C442B8E7-C83F-4B7B-B2F5-A015C0E7ABA6}" type="presOf" srcId="{51CB1580-7389-4925-9C8E-DFDC719E6A41}" destId="{B0BA168A-18FD-4F8D-A6A0-0328BFFA2854}" srcOrd="1" destOrd="0" presId="urn:microsoft.com/office/officeart/2005/8/layout/list1"/>
    <dgm:cxn modelId="{59241AF4-EDC9-4394-B842-8C5E59BC92AB}" type="presOf" srcId="{101F85AE-EB0A-47F7-BCC7-CD181CCC6A98}" destId="{83FEF8C8-9FF6-4041-A3F8-4EF8EF241CB2}" srcOrd="0" destOrd="0" presId="urn:microsoft.com/office/officeart/2005/8/layout/list1"/>
    <dgm:cxn modelId="{6A568AF5-C2AF-4910-A8A3-54C579DC7A78}" type="presOf" srcId="{51CB1580-7389-4925-9C8E-DFDC719E6A41}" destId="{30D18B15-4AF0-4A31-87EC-85FFF239AE84}" srcOrd="0" destOrd="0" presId="urn:microsoft.com/office/officeart/2005/8/layout/list1"/>
    <dgm:cxn modelId="{B0F5EBFC-066F-4922-BD78-572192C9F40C}" srcId="{51CB1580-7389-4925-9C8E-DFDC719E6A41}" destId="{62BFC115-0DB5-49EE-B162-6DCC986A4FFB}" srcOrd="1" destOrd="0" parTransId="{B4EFF7F1-5A30-414C-BB24-618FB620EBD4}" sibTransId="{D5C0B5DA-A58F-4295-8255-5F92759A3AFD}"/>
    <dgm:cxn modelId="{0C191A10-6C94-44B9-B043-C33AC8432DF3}" type="presParOf" srcId="{83FEF8C8-9FF6-4041-A3F8-4EF8EF241CB2}" destId="{366B5337-2379-453B-BE43-399582B898F9}" srcOrd="0" destOrd="0" presId="urn:microsoft.com/office/officeart/2005/8/layout/list1"/>
    <dgm:cxn modelId="{8F9D5946-1EF0-46D0-8C79-BC73D980FDCE}" type="presParOf" srcId="{366B5337-2379-453B-BE43-399582B898F9}" destId="{30D18B15-4AF0-4A31-87EC-85FFF239AE84}" srcOrd="0" destOrd="0" presId="urn:microsoft.com/office/officeart/2005/8/layout/list1"/>
    <dgm:cxn modelId="{AE67F130-84E0-4A70-BE14-815D9373512E}" type="presParOf" srcId="{366B5337-2379-453B-BE43-399582B898F9}" destId="{B0BA168A-18FD-4F8D-A6A0-0328BFFA2854}" srcOrd="1" destOrd="0" presId="urn:microsoft.com/office/officeart/2005/8/layout/list1"/>
    <dgm:cxn modelId="{C1CD882E-064C-468D-AC66-B124CDC9E05A}" type="presParOf" srcId="{83FEF8C8-9FF6-4041-A3F8-4EF8EF241CB2}" destId="{4BE5C219-8A6F-40D4-B6EE-66815BFC2D80}" srcOrd="1" destOrd="0" presId="urn:microsoft.com/office/officeart/2005/8/layout/list1"/>
    <dgm:cxn modelId="{3D11120A-D569-4ADD-93E0-9B467E25FE57}" type="presParOf" srcId="{83FEF8C8-9FF6-4041-A3F8-4EF8EF241CB2}" destId="{88711B3B-2F59-48AE-8DDC-D903075F8527}" srcOrd="2" destOrd="0" presId="urn:microsoft.com/office/officeart/2005/8/layout/list1"/>
    <dgm:cxn modelId="{C38DC68C-68D5-4014-9B85-2343316CF114}" type="presParOf" srcId="{83FEF8C8-9FF6-4041-A3F8-4EF8EF241CB2}" destId="{EC9D7AC0-33DB-4DF3-B486-4013F676B452}" srcOrd="3" destOrd="0" presId="urn:microsoft.com/office/officeart/2005/8/layout/list1"/>
    <dgm:cxn modelId="{58E5B2B2-6C60-4ED4-80D7-3BFEFD924AC4}" type="presParOf" srcId="{83FEF8C8-9FF6-4041-A3F8-4EF8EF241CB2}" destId="{6B3DC94A-5151-4D35-A75A-1BBC8FDFE94A}" srcOrd="4" destOrd="0" presId="urn:microsoft.com/office/officeart/2005/8/layout/list1"/>
    <dgm:cxn modelId="{07276D8C-9D9F-4791-A548-98E1E9E70DDE}" type="presParOf" srcId="{6B3DC94A-5151-4D35-A75A-1BBC8FDFE94A}" destId="{A02375C8-459B-4F41-AA84-23F62F0E785A}" srcOrd="0" destOrd="0" presId="urn:microsoft.com/office/officeart/2005/8/layout/list1"/>
    <dgm:cxn modelId="{0B442242-9114-4DE6-8BCE-766A8C34727C}" type="presParOf" srcId="{6B3DC94A-5151-4D35-A75A-1BBC8FDFE94A}" destId="{36C34B6D-DF89-4080-9B67-5F680B19A088}" srcOrd="1" destOrd="0" presId="urn:microsoft.com/office/officeart/2005/8/layout/list1"/>
    <dgm:cxn modelId="{CD2905FB-663F-442A-BC89-21B6DE09FF6F}" type="presParOf" srcId="{83FEF8C8-9FF6-4041-A3F8-4EF8EF241CB2}" destId="{F501C830-19C6-4BDB-A79D-4C930FB7D6CB}" srcOrd="5" destOrd="0" presId="urn:microsoft.com/office/officeart/2005/8/layout/list1"/>
    <dgm:cxn modelId="{9C063680-657B-41B9-A16D-D7BA417F023D}" type="presParOf" srcId="{83FEF8C8-9FF6-4041-A3F8-4EF8EF241CB2}" destId="{183E662A-720E-409E-AFD1-CCCF923C8D0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D8C59-0E3E-4113-979B-617354D546B6}"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7CFEF149-3625-4BDD-A427-1A5CB02DE4F9}">
      <dgm:prSet/>
      <dgm:spPr/>
      <dgm:t>
        <a:bodyPr/>
        <a:lstStyle/>
        <a:p>
          <a:pPr>
            <a:lnSpc>
              <a:spcPct val="100000"/>
            </a:lnSpc>
          </a:pPr>
          <a:r>
            <a:rPr lang="en-US" cap="none" dirty="0">
              <a:latin typeface="Palatino Linotype" panose="02040502050505030304" pitchFamily="18" charset="0"/>
            </a:rPr>
            <a:t>Savings</a:t>
          </a:r>
        </a:p>
      </dgm:t>
    </dgm:pt>
    <dgm:pt modelId="{F6E5D98F-6F3A-4C3F-8CBA-1B1FA00227ED}" type="parTrans" cxnId="{38B152DC-1143-4872-AFF6-95D16FF15C9E}">
      <dgm:prSet/>
      <dgm:spPr/>
      <dgm:t>
        <a:bodyPr/>
        <a:lstStyle/>
        <a:p>
          <a:endParaRPr lang="en-US"/>
        </a:p>
      </dgm:t>
    </dgm:pt>
    <dgm:pt modelId="{01F841FA-E365-4666-AF30-469684513631}" type="sibTrans" cxnId="{38B152DC-1143-4872-AFF6-95D16FF15C9E}">
      <dgm:prSet/>
      <dgm:spPr/>
      <dgm:t>
        <a:bodyPr/>
        <a:lstStyle/>
        <a:p>
          <a:pPr>
            <a:lnSpc>
              <a:spcPct val="100000"/>
            </a:lnSpc>
          </a:pPr>
          <a:endParaRPr lang="en-US"/>
        </a:p>
      </dgm:t>
    </dgm:pt>
    <dgm:pt modelId="{207C3AB2-8303-4071-8581-3FA77A5CAEDE}">
      <dgm:prSet/>
      <dgm:spPr/>
      <dgm:t>
        <a:bodyPr/>
        <a:lstStyle/>
        <a:p>
          <a:pPr>
            <a:lnSpc>
              <a:spcPct val="100000"/>
            </a:lnSpc>
          </a:pPr>
          <a:r>
            <a:rPr lang="en-US" kern="1200" cap="none" dirty="0">
              <a:latin typeface="Palatino Linotype" panose="02040502050505030304" pitchFamily="18" charset="0"/>
              <a:ea typeface="+mn-ea"/>
              <a:cs typeface="+mn-cs"/>
            </a:rPr>
            <a:t>Earnings</a:t>
          </a:r>
        </a:p>
      </dgm:t>
    </dgm:pt>
    <dgm:pt modelId="{1FBDBA84-E565-4CB7-81AD-2AF5D21F65E2}" type="parTrans" cxnId="{6B98802F-E4CA-4D2B-ACCA-2008CFF0ACBD}">
      <dgm:prSet/>
      <dgm:spPr/>
      <dgm:t>
        <a:bodyPr/>
        <a:lstStyle/>
        <a:p>
          <a:endParaRPr lang="en-US"/>
        </a:p>
      </dgm:t>
    </dgm:pt>
    <dgm:pt modelId="{6A274FCF-E1B7-4868-B241-3AA4BA800F24}" type="sibTrans" cxnId="{6B98802F-E4CA-4D2B-ACCA-2008CFF0ACBD}">
      <dgm:prSet/>
      <dgm:spPr/>
      <dgm:t>
        <a:bodyPr/>
        <a:lstStyle/>
        <a:p>
          <a:pPr>
            <a:lnSpc>
              <a:spcPct val="100000"/>
            </a:lnSpc>
          </a:pPr>
          <a:endParaRPr lang="en-US"/>
        </a:p>
      </dgm:t>
    </dgm:pt>
    <dgm:pt modelId="{2C4043CB-8312-4445-8EDE-7EAE8AAD6F8A}">
      <dgm:prSet/>
      <dgm:spPr/>
      <dgm:t>
        <a:bodyPr/>
        <a:lstStyle/>
        <a:p>
          <a:pPr>
            <a:lnSpc>
              <a:spcPct val="100000"/>
            </a:lnSpc>
          </a:pPr>
          <a:r>
            <a:rPr lang="en-US" kern="1200" cap="none" dirty="0">
              <a:latin typeface="Palatino Linotype" panose="02040502050505030304" pitchFamily="18" charset="0"/>
              <a:ea typeface="+mn-ea"/>
              <a:cs typeface="+mn-cs"/>
            </a:rPr>
            <a:t>Financial aid</a:t>
          </a:r>
        </a:p>
      </dgm:t>
    </dgm:pt>
    <dgm:pt modelId="{5BCA7CC0-7697-4297-BE1A-07F23122120C}" type="parTrans" cxnId="{E121EB9E-431D-405E-A62C-448E272072EF}">
      <dgm:prSet/>
      <dgm:spPr/>
      <dgm:t>
        <a:bodyPr/>
        <a:lstStyle/>
        <a:p>
          <a:endParaRPr lang="en-US"/>
        </a:p>
      </dgm:t>
    </dgm:pt>
    <dgm:pt modelId="{94BBED62-1D01-4536-9EBB-A3D44792B2D7}" type="sibTrans" cxnId="{E121EB9E-431D-405E-A62C-448E272072EF}">
      <dgm:prSet/>
      <dgm:spPr/>
      <dgm:t>
        <a:bodyPr/>
        <a:lstStyle/>
        <a:p>
          <a:pPr>
            <a:lnSpc>
              <a:spcPct val="100000"/>
            </a:lnSpc>
          </a:pPr>
          <a:endParaRPr lang="en-US"/>
        </a:p>
      </dgm:t>
    </dgm:pt>
    <dgm:pt modelId="{B3882F4A-3DCE-4712-88E1-91838B0FA4CA}">
      <dgm:prSet/>
      <dgm:spPr/>
      <dgm:t>
        <a:bodyPr/>
        <a:lstStyle/>
        <a:p>
          <a:pPr>
            <a:lnSpc>
              <a:spcPct val="100000"/>
            </a:lnSpc>
          </a:pPr>
          <a:r>
            <a:rPr lang="en-US" kern="1200" cap="none" dirty="0">
              <a:latin typeface="Palatino Linotype" panose="02040502050505030304" pitchFamily="18" charset="0"/>
              <a:ea typeface="+mn-ea"/>
              <a:cs typeface="+mn-cs"/>
            </a:rPr>
            <a:t>Tax credits &amp; deductions</a:t>
          </a:r>
        </a:p>
      </dgm:t>
    </dgm:pt>
    <dgm:pt modelId="{9F748751-347C-41B3-9FD3-302C21B80838}" type="parTrans" cxnId="{1155158B-10B2-401C-BFDA-D69F5ED90846}">
      <dgm:prSet/>
      <dgm:spPr/>
      <dgm:t>
        <a:bodyPr/>
        <a:lstStyle/>
        <a:p>
          <a:endParaRPr lang="en-US"/>
        </a:p>
      </dgm:t>
    </dgm:pt>
    <dgm:pt modelId="{6594C378-3FD9-4847-84AB-C77B81CAFDCB}" type="sibTrans" cxnId="{1155158B-10B2-401C-BFDA-D69F5ED90846}">
      <dgm:prSet/>
      <dgm:spPr/>
      <dgm:t>
        <a:bodyPr/>
        <a:lstStyle/>
        <a:p>
          <a:endParaRPr lang="en-US"/>
        </a:p>
      </dgm:t>
    </dgm:pt>
    <dgm:pt modelId="{320BBB54-729E-4132-9C4F-9E6009F3E9E0}" type="pres">
      <dgm:prSet presAssocID="{075D8C59-0E3E-4113-979B-617354D546B6}" presName="root" presStyleCnt="0">
        <dgm:presLayoutVars>
          <dgm:dir/>
          <dgm:resizeHandles val="exact"/>
        </dgm:presLayoutVars>
      </dgm:prSet>
      <dgm:spPr/>
    </dgm:pt>
    <dgm:pt modelId="{9C4FE3CC-3BF8-4E3A-ABE3-6376458DB517}" type="pres">
      <dgm:prSet presAssocID="{075D8C59-0E3E-4113-979B-617354D546B6}" presName="container" presStyleCnt="0">
        <dgm:presLayoutVars>
          <dgm:dir/>
          <dgm:resizeHandles val="exact"/>
        </dgm:presLayoutVars>
      </dgm:prSet>
      <dgm:spPr/>
    </dgm:pt>
    <dgm:pt modelId="{3E0FA922-BEAE-4D4E-8C68-53CAB7493FDA}" type="pres">
      <dgm:prSet presAssocID="{7CFEF149-3625-4BDD-A427-1A5CB02DE4F9}" presName="compNode" presStyleCnt="0"/>
      <dgm:spPr/>
    </dgm:pt>
    <dgm:pt modelId="{56DFC92F-DA5B-4921-B6CE-CABE063D4458}" type="pres">
      <dgm:prSet presAssocID="{7CFEF149-3625-4BDD-A427-1A5CB02DE4F9}" presName="iconBgRect" presStyleLbl="bgShp" presStyleIdx="0" presStyleCnt="4"/>
      <dgm:spPr/>
    </dgm:pt>
    <dgm:pt modelId="{45B1537C-7292-4177-83D2-F29875C6B961}" type="pres">
      <dgm:prSet presAssocID="{7CFEF149-3625-4BDD-A427-1A5CB02DE4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ggy Bank"/>
        </a:ext>
      </dgm:extLst>
    </dgm:pt>
    <dgm:pt modelId="{064A4DEE-0935-48C4-AB55-928C52CA9E8C}" type="pres">
      <dgm:prSet presAssocID="{7CFEF149-3625-4BDD-A427-1A5CB02DE4F9}" presName="spaceRect" presStyleCnt="0"/>
      <dgm:spPr/>
    </dgm:pt>
    <dgm:pt modelId="{2D9EED0D-6A5C-47EB-9650-896904332F98}" type="pres">
      <dgm:prSet presAssocID="{7CFEF149-3625-4BDD-A427-1A5CB02DE4F9}" presName="textRect" presStyleLbl="revTx" presStyleIdx="0" presStyleCnt="4">
        <dgm:presLayoutVars>
          <dgm:chMax val="1"/>
          <dgm:chPref val="1"/>
        </dgm:presLayoutVars>
      </dgm:prSet>
      <dgm:spPr/>
    </dgm:pt>
    <dgm:pt modelId="{8F43495B-3853-4570-AE1D-5E986D0F9F45}" type="pres">
      <dgm:prSet presAssocID="{01F841FA-E365-4666-AF30-469684513631}" presName="sibTrans" presStyleLbl="sibTrans2D1" presStyleIdx="0" presStyleCnt="0"/>
      <dgm:spPr/>
    </dgm:pt>
    <dgm:pt modelId="{89597B27-28D1-4275-A35B-B014C80A6608}" type="pres">
      <dgm:prSet presAssocID="{207C3AB2-8303-4071-8581-3FA77A5CAEDE}" presName="compNode" presStyleCnt="0"/>
      <dgm:spPr/>
    </dgm:pt>
    <dgm:pt modelId="{D19DCEA3-4580-472B-BE1F-AD82F5189BD0}" type="pres">
      <dgm:prSet presAssocID="{207C3AB2-8303-4071-8581-3FA77A5CAEDE}" presName="iconBgRect" presStyleLbl="bgShp" presStyleIdx="1" presStyleCnt="4"/>
      <dgm:spPr/>
    </dgm:pt>
    <dgm:pt modelId="{9DA4C2EF-8B93-45AB-954D-AE1064F71288}" type="pres">
      <dgm:prSet presAssocID="{207C3AB2-8303-4071-8581-3FA77A5CAE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AD78C31-2CB6-46F8-9B1A-A430A42EE0A6}" type="pres">
      <dgm:prSet presAssocID="{207C3AB2-8303-4071-8581-3FA77A5CAEDE}" presName="spaceRect" presStyleCnt="0"/>
      <dgm:spPr/>
    </dgm:pt>
    <dgm:pt modelId="{F77F73B1-B59A-47DA-92DC-FBFBA3AB7C12}" type="pres">
      <dgm:prSet presAssocID="{207C3AB2-8303-4071-8581-3FA77A5CAEDE}" presName="textRect" presStyleLbl="revTx" presStyleIdx="1" presStyleCnt="4">
        <dgm:presLayoutVars>
          <dgm:chMax val="1"/>
          <dgm:chPref val="1"/>
        </dgm:presLayoutVars>
      </dgm:prSet>
      <dgm:spPr/>
    </dgm:pt>
    <dgm:pt modelId="{982D899B-A005-4F0D-82A6-405627DEAFAA}" type="pres">
      <dgm:prSet presAssocID="{6A274FCF-E1B7-4868-B241-3AA4BA800F24}" presName="sibTrans" presStyleLbl="sibTrans2D1" presStyleIdx="0" presStyleCnt="0"/>
      <dgm:spPr/>
    </dgm:pt>
    <dgm:pt modelId="{90D9224D-5C19-4042-B59C-6DD4CF939F90}" type="pres">
      <dgm:prSet presAssocID="{2C4043CB-8312-4445-8EDE-7EAE8AAD6F8A}" presName="compNode" presStyleCnt="0"/>
      <dgm:spPr/>
    </dgm:pt>
    <dgm:pt modelId="{E3336DD8-B836-4C49-AD99-E708248AC7F0}" type="pres">
      <dgm:prSet presAssocID="{2C4043CB-8312-4445-8EDE-7EAE8AAD6F8A}" presName="iconBgRect" presStyleLbl="bgShp" presStyleIdx="2" presStyleCnt="4"/>
      <dgm:spPr/>
    </dgm:pt>
    <dgm:pt modelId="{DD004BB1-1E3F-499B-B25B-967155E5DAD3}" type="pres">
      <dgm:prSet presAssocID="{2C4043CB-8312-4445-8EDE-7EAE8AAD6F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DA74684C-13E8-4776-8EB8-2E67C27DBAEE}" type="pres">
      <dgm:prSet presAssocID="{2C4043CB-8312-4445-8EDE-7EAE8AAD6F8A}" presName="spaceRect" presStyleCnt="0"/>
      <dgm:spPr/>
    </dgm:pt>
    <dgm:pt modelId="{2D6C985A-E4E5-4676-AFB7-2D46FA81D385}" type="pres">
      <dgm:prSet presAssocID="{2C4043CB-8312-4445-8EDE-7EAE8AAD6F8A}" presName="textRect" presStyleLbl="revTx" presStyleIdx="2" presStyleCnt="4">
        <dgm:presLayoutVars>
          <dgm:chMax val="1"/>
          <dgm:chPref val="1"/>
        </dgm:presLayoutVars>
      </dgm:prSet>
      <dgm:spPr/>
    </dgm:pt>
    <dgm:pt modelId="{63C0CB77-57DB-4505-9A0D-406B5E1AF3E0}" type="pres">
      <dgm:prSet presAssocID="{94BBED62-1D01-4536-9EBB-A3D44792B2D7}" presName="sibTrans" presStyleLbl="sibTrans2D1" presStyleIdx="0" presStyleCnt="0"/>
      <dgm:spPr/>
    </dgm:pt>
    <dgm:pt modelId="{323C8E2F-603F-4F00-9DFD-2DCCE72BD7A0}" type="pres">
      <dgm:prSet presAssocID="{B3882F4A-3DCE-4712-88E1-91838B0FA4CA}" presName="compNode" presStyleCnt="0"/>
      <dgm:spPr/>
    </dgm:pt>
    <dgm:pt modelId="{0D88B63B-0546-482E-8287-C9074D7BEE17}" type="pres">
      <dgm:prSet presAssocID="{B3882F4A-3DCE-4712-88E1-91838B0FA4CA}" presName="iconBgRect" presStyleLbl="bgShp" presStyleIdx="3" presStyleCnt="4"/>
      <dgm:spPr/>
    </dgm:pt>
    <dgm:pt modelId="{65D45407-0AFD-458A-8B32-9373F65D2007}" type="pres">
      <dgm:prSet presAssocID="{B3882F4A-3DCE-4712-88E1-91838B0FA4CA}"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1BCE044C-7823-40AA-AEFD-227F427CA11D}" type="pres">
      <dgm:prSet presAssocID="{B3882F4A-3DCE-4712-88E1-91838B0FA4CA}" presName="spaceRect" presStyleCnt="0"/>
      <dgm:spPr/>
    </dgm:pt>
    <dgm:pt modelId="{826AC4BD-2E77-4F25-9503-1C6CF4B942D9}" type="pres">
      <dgm:prSet presAssocID="{B3882F4A-3DCE-4712-88E1-91838B0FA4CA}" presName="textRect" presStyleLbl="revTx" presStyleIdx="3" presStyleCnt="4" custScaleX="97794">
        <dgm:presLayoutVars>
          <dgm:chMax val="1"/>
          <dgm:chPref val="1"/>
        </dgm:presLayoutVars>
      </dgm:prSet>
      <dgm:spPr/>
    </dgm:pt>
  </dgm:ptLst>
  <dgm:cxnLst>
    <dgm:cxn modelId="{D8F14023-C34B-4832-ACB8-792D113B9466}" type="presOf" srcId="{94BBED62-1D01-4536-9EBB-A3D44792B2D7}" destId="{63C0CB77-57DB-4505-9A0D-406B5E1AF3E0}" srcOrd="0" destOrd="0" presId="urn:microsoft.com/office/officeart/2018/2/layout/IconCircleList"/>
    <dgm:cxn modelId="{3BC68724-EBE7-4D5A-B0A0-1003B502A371}" type="presOf" srcId="{207C3AB2-8303-4071-8581-3FA77A5CAEDE}" destId="{F77F73B1-B59A-47DA-92DC-FBFBA3AB7C12}" srcOrd="0" destOrd="0" presId="urn:microsoft.com/office/officeart/2018/2/layout/IconCircleList"/>
    <dgm:cxn modelId="{6B98802F-E4CA-4D2B-ACCA-2008CFF0ACBD}" srcId="{075D8C59-0E3E-4113-979B-617354D546B6}" destId="{207C3AB2-8303-4071-8581-3FA77A5CAEDE}" srcOrd="1" destOrd="0" parTransId="{1FBDBA84-E565-4CB7-81AD-2AF5D21F65E2}" sibTransId="{6A274FCF-E1B7-4868-B241-3AA4BA800F24}"/>
    <dgm:cxn modelId="{366B374E-9A5A-4445-8251-5CFC818782B1}" type="presOf" srcId="{6A274FCF-E1B7-4868-B241-3AA4BA800F24}" destId="{982D899B-A005-4F0D-82A6-405627DEAFAA}" srcOrd="0" destOrd="0" presId="urn:microsoft.com/office/officeart/2018/2/layout/IconCircleList"/>
    <dgm:cxn modelId="{1155158B-10B2-401C-BFDA-D69F5ED90846}" srcId="{075D8C59-0E3E-4113-979B-617354D546B6}" destId="{B3882F4A-3DCE-4712-88E1-91838B0FA4CA}" srcOrd="3" destOrd="0" parTransId="{9F748751-347C-41B3-9FD3-302C21B80838}" sibTransId="{6594C378-3FD9-4847-84AB-C77B81CAFDCB}"/>
    <dgm:cxn modelId="{2A32C997-7664-40F6-B5A2-41BC57AE0841}" type="presOf" srcId="{075D8C59-0E3E-4113-979B-617354D546B6}" destId="{320BBB54-729E-4132-9C4F-9E6009F3E9E0}" srcOrd="0" destOrd="0" presId="urn:microsoft.com/office/officeart/2018/2/layout/IconCircleList"/>
    <dgm:cxn modelId="{E121EB9E-431D-405E-A62C-448E272072EF}" srcId="{075D8C59-0E3E-4113-979B-617354D546B6}" destId="{2C4043CB-8312-4445-8EDE-7EAE8AAD6F8A}" srcOrd="2" destOrd="0" parTransId="{5BCA7CC0-7697-4297-BE1A-07F23122120C}" sibTransId="{94BBED62-1D01-4536-9EBB-A3D44792B2D7}"/>
    <dgm:cxn modelId="{268F6DA8-0993-4F5A-A17F-2028651AC176}" type="presOf" srcId="{7CFEF149-3625-4BDD-A427-1A5CB02DE4F9}" destId="{2D9EED0D-6A5C-47EB-9650-896904332F98}" srcOrd="0" destOrd="0" presId="urn:microsoft.com/office/officeart/2018/2/layout/IconCircleList"/>
    <dgm:cxn modelId="{B248FEA9-FA61-47B8-B089-9C413DDC5E3E}" type="presOf" srcId="{01F841FA-E365-4666-AF30-469684513631}" destId="{8F43495B-3853-4570-AE1D-5E986D0F9F45}" srcOrd="0" destOrd="0" presId="urn:microsoft.com/office/officeart/2018/2/layout/IconCircleList"/>
    <dgm:cxn modelId="{38B152DC-1143-4872-AFF6-95D16FF15C9E}" srcId="{075D8C59-0E3E-4113-979B-617354D546B6}" destId="{7CFEF149-3625-4BDD-A427-1A5CB02DE4F9}" srcOrd="0" destOrd="0" parTransId="{F6E5D98F-6F3A-4C3F-8CBA-1B1FA00227ED}" sibTransId="{01F841FA-E365-4666-AF30-469684513631}"/>
    <dgm:cxn modelId="{98A28AE0-9CC5-423D-9C69-97353C912F14}" type="presOf" srcId="{B3882F4A-3DCE-4712-88E1-91838B0FA4CA}" destId="{826AC4BD-2E77-4F25-9503-1C6CF4B942D9}" srcOrd="0" destOrd="0" presId="urn:microsoft.com/office/officeart/2018/2/layout/IconCircleList"/>
    <dgm:cxn modelId="{B82D1EF5-545D-4F3D-8382-88CF3D940904}" type="presOf" srcId="{2C4043CB-8312-4445-8EDE-7EAE8AAD6F8A}" destId="{2D6C985A-E4E5-4676-AFB7-2D46FA81D385}" srcOrd="0" destOrd="0" presId="urn:microsoft.com/office/officeart/2018/2/layout/IconCircleList"/>
    <dgm:cxn modelId="{DAAAA329-13C0-4033-BD67-E983489C49BF}" type="presParOf" srcId="{320BBB54-729E-4132-9C4F-9E6009F3E9E0}" destId="{9C4FE3CC-3BF8-4E3A-ABE3-6376458DB517}" srcOrd="0" destOrd="0" presId="urn:microsoft.com/office/officeart/2018/2/layout/IconCircleList"/>
    <dgm:cxn modelId="{43C1CB08-5F3E-448A-A113-7BF9DAA82657}" type="presParOf" srcId="{9C4FE3CC-3BF8-4E3A-ABE3-6376458DB517}" destId="{3E0FA922-BEAE-4D4E-8C68-53CAB7493FDA}" srcOrd="0" destOrd="0" presId="urn:microsoft.com/office/officeart/2018/2/layout/IconCircleList"/>
    <dgm:cxn modelId="{61478E82-6204-42BB-B06B-EFAC82FE8987}" type="presParOf" srcId="{3E0FA922-BEAE-4D4E-8C68-53CAB7493FDA}" destId="{56DFC92F-DA5B-4921-B6CE-CABE063D4458}" srcOrd="0" destOrd="0" presId="urn:microsoft.com/office/officeart/2018/2/layout/IconCircleList"/>
    <dgm:cxn modelId="{F1397E87-6F5F-49CD-8C20-558C31ADB8F3}" type="presParOf" srcId="{3E0FA922-BEAE-4D4E-8C68-53CAB7493FDA}" destId="{45B1537C-7292-4177-83D2-F29875C6B961}" srcOrd="1" destOrd="0" presId="urn:microsoft.com/office/officeart/2018/2/layout/IconCircleList"/>
    <dgm:cxn modelId="{21DB653C-E7CE-413C-ADED-02EA9358DAEF}" type="presParOf" srcId="{3E0FA922-BEAE-4D4E-8C68-53CAB7493FDA}" destId="{064A4DEE-0935-48C4-AB55-928C52CA9E8C}" srcOrd="2" destOrd="0" presId="urn:microsoft.com/office/officeart/2018/2/layout/IconCircleList"/>
    <dgm:cxn modelId="{47145028-AB94-4593-9B07-5846D21AEF32}" type="presParOf" srcId="{3E0FA922-BEAE-4D4E-8C68-53CAB7493FDA}" destId="{2D9EED0D-6A5C-47EB-9650-896904332F98}" srcOrd="3" destOrd="0" presId="urn:microsoft.com/office/officeart/2018/2/layout/IconCircleList"/>
    <dgm:cxn modelId="{87A32A85-5758-4C52-8259-6F62EBDDB870}" type="presParOf" srcId="{9C4FE3CC-3BF8-4E3A-ABE3-6376458DB517}" destId="{8F43495B-3853-4570-AE1D-5E986D0F9F45}" srcOrd="1" destOrd="0" presId="urn:microsoft.com/office/officeart/2018/2/layout/IconCircleList"/>
    <dgm:cxn modelId="{6E62B21B-096B-4831-ABBD-D6BA181B8A7E}" type="presParOf" srcId="{9C4FE3CC-3BF8-4E3A-ABE3-6376458DB517}" destId="{89597B27-28D1-4275-A35B-B014C80A6608}" srcOrd="2" destOrd="0" presId="urn:microsoft.com/office/officeart/2018/2/layout/IconCircleList"/>
    <dgm:cxn modelId="{2BEE114F-3178-4487-AA02-D7E554EB9143}" type="presParOf" srcId="{89597B27-28D1-4275-A35B-B014C80A6608}" destId="{D19DCEA3-4580-472B-BE1F-AD82F5189BD0}" srcOrd="0" destOrd="0" presId="urn:microsoft.com/office/officeart/2018/2/layout/IconCircleList"/>
    <dgm:cxn modelId="{8CFD404F-5319-4D90-A36E-BCA30E3DF9E4}" type="presParOf" srcId="{89597B27-28D1-4275-A35B-B014C80A6608}" destId="{9DA4C2EF-8B93-45AB-954D-AE1064F71288}" srcOrd="1" destOrd="0" presId="urn:microsoft.com/office/officeart/2018/2/layout/IconCircleList"/>
    <dgm:cxn modelId="{568BFB74-7A4F-4F94-B3D9-F7143D5C4B64}" type="presParOf" srcId="{89597B27-28D1-4275-A35B-B014C80A6608}" destId="{9AD78C31-2CB6-46F8-9B1A-A430A42EE0A6}" srcOrd="2" destOrd="0" presId="urn:microsoft.com/office/officeart/2018/2/layout/IconCircleList"/>
    <dgm:cxn modelId="{CF554BB5-9888-46F8-818E-95AAF2076419}" type="presParOf" srcId="{89597B27-28D1-4275-A35B-B014C80A6608}" destId="{F77F73B1-B59A-47DA-92DC-FBFBA3AB7C12}" srcOrd="3" destOrd="0" presId="urn:microsoft.com/office/officeart/2018/2/layout/IconCircleList"/>
    <dgm:cxn modelId="{B40D8295-7255-4F60-9AF3-5F19D65544C8}" type="presParOf" srcId="{9C4FE3CC-3BF8-4E3A-ABE3-6376458DB517}" destId="{982D899B-A005-4F0D-82A6-405627DEAFAA}" srcOrd="3" destOrd="0" presId="urn:microsoft.com/office/officeart/2018/2/layout/IconCircleList"/>
    <dgm:cxn modelId="{8F6CB96F-DD70-45B6-A337-446108334FAD}" type="presParOf" srcId="{9C4FE3CC-3BF8-4E3A-ABE3-6376458DB517}" destId="{90D9224D-5C19-4042-B59C-6DD4CF939F90}" srcOrd="4" destOrd="0" presId="urn:microsoft.com/office/officeart/2018/2/layout/IconCircleList"/>
    <dgm:cxn modelId="{49A0BA49-E21F-4543-B32F-F91967485E9A}" type="presParOf" srcId="{90D9224D-5C19-4042-B59C-6DD4CF939F90}" destId="{E3336DD8-B836-4C49-AD99-E708248AC7F0}" srcOrd="0" destOrd="0" presId="urn:microsoft.com/office/officeart/2018/2/layout/IconCircleList"/>
    <dgm:cxn modelId="{DEFB95A0-FD99-4C9B-B630-778C6569285A}" type="presParOf" srcId="{90D9224D-5C19-4042-B59C-6DD4CF939F90}" destId="{DD004BB1-1E3F-499B-B25B-967155E5DAD3}" srcOrd="1" destOrd="0" presId="urn:microsoft.com/office/officeart/2018/2/layout/IconCircleList"/>
    <dgm:cxn modelId="{BF4B5E9C-CBFD-436E-BEE9-CF2E1C227D49}" type="presParOf" srcId="{90D9224D-5C19-4042-B59C-6DD4CF939F90}" destId="{DA74684C-13E8-4776-8EB8-2E67C27DBAEE}" srcOrd="2" destOrd="0" presId="urn:microsoft.com/office/officeart/2018/2/layout/IconCircleList"/>
    <dgm:cxn modelId="{F0C1BF22-B028-4F6F-AF3A-A180DE1FFB68}" type="presParOf" srcId="{90D9224D-5C19-4042-B59C-6DD4CF939F90}" destId="{2D6C985A-E4E5-4676-AFB7-2D46FA81D385}" srcOrd="3" destOrd="0" presId="urn:microsoft.com/office/officeart/2018/2/layout/IconCircleList"/>
    <dgm:cxn modelId="{A8CCA49F-0739-4091-9293-01D6556A3F50}" type="presParOf" srcId="{9C4FE3CC-3BF8-4E3A-ABE3-6376458DB517}" destId="{63C0CB77-57DB-4505-9A0D-406B5E1AF3E0}" srcOrd="5" destOrd="0" presId="urn:microsoft.com/office/officeart/2018/2/layout/IconCircleList"/>
    <dgm:cxn modelId="{40A6936E-EFAA-4B62-AAF8-3B6507309265}" type="presParOf" srcId="{9C4FE3CC-3BF8-4E3A-ABE3-6376458DB517}" destId="{323C8E2F-603F-4F00-9DFD-2DCCE72BD7A0}" srcOrd="6" destOrd="0" presId="urn:microsoft.com/office/officeart/2018/2/layout/IconCircleList"/>
    <dgm:cxn modelId="{9C7988F4-78CB-4258-A6D6-BDB383B01D0A}" type="presParOf" srcId="{323C8E2F-603F-4F00-9DFD-2DCCE72BD7A0}" destId="{0D88B63B-0546-482E-8287-C9074D7BEE17}" srcOrd="0" destOrd="0" presId="urn:microsoft.com/office/officeart/2018/2/layout/IconCircleList"/>
    <dgm:cxn modelId="{461CF119-C9D2-4151-ACC5-AACBBF957F71}" type="presParOf" srcId="{323C8E2F-603F-4F00-9DFD-2DCCE72BD7A0}" destId="{65D45407-0AFD-458A-8B32-9373F65D2007}" srcOrd="1" destOrd="0" presId="urn:microsoft.com/office/officeart/2018/2/layout/IconCircleList"/>
    <dgm:cxn modelId="{F303DFB2-4B7D-41FD-A552-2FE984E43A81}" type="presParOf" srcId="{323C8E2F-603F-4F00-9DFD-2DCCE72BD7A0}" destId="{1BCE044C-7823-40AA-AEFD-227F427CA11D}" srcOrd="2" destOrd="0" presId="urn:microsoft.com/office/officeart/2018/2/layout/IconCircleList"/>
    <dgm:cxn modelId="{3D432C1A-FC9E-4DA3-BDD6-A18B365C408F}" type="presParOf" srcId="{323C8E2F-603F-4F00-9DFD-2DCCE72BD7A0}" destId="{826AC4BD-2E77-4F25-9503-1C6CF4B942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DE41D-82D5-456C-97F1-5D96A5E4EA05}" type="doc">
      <dgm:prSet loTypeId="urn:microsoft.com/office/officeart/2016/7/layout/BasicLinearProcessNumbered" loCatId="process" qsTypeId="urn:microsoft.com/office/officeart/2005/8/quickstyle/simple1" qsCatId="simple" csTypeId="urn:microsoft.com/office/officeart/2005/8/colors/accent1_3" csCatId="accent1" phldr="1"/>
      <dgm:spPr/>
      <dgm:t>
        <a:bodyPr/>
        <a:lstStyle/>
        <a:p>
          <a:endParaRPr lang="en-US"/>
        </a:p>
      </dgm:t>
    </dgm:pt>
    <dgm:pt modelId="{46E00EE0-7481-4242-96E5-6691CBEBC60F}">
      <dgm:prSet/>
      <dgm:spPr/>
      <dgm:t>
        <a:bodyPr/>
        <a:lstStyle/>
        <a:p>
          <a:pPr algn="ctr">
            <a:buNone/>
          </a:pPr>
          <a:r>
            <a:rPr lang="en-US" dirty="0">
              <a:latin typeface="Palatino Linotype" panose="02040502050505030304" pitchFamily="18" charset="0"/>
            </a:rPr>
            <a:t>Complete</a:t>
          </a:r>
        </a:p>
      </dgm:t>
    </dgm:pt>
    <dgm:pt modelId="{28FF92E7-6ABA-47C0-93E0-64E2E7A262B7}" type="parTrans" cxnId="{3561B37E-3617-4A62-B6CA-C2BAC220D51A}">
      <dgm:prSet/>
      <dgm:spPr/>
      <dgm:t>
        <a:bodyPr/>
        <a:lstStyle/>
        <a:p>
          <a:endParaRPr lang="en-US"/>
        </a:p>
      </dgm:t>
    </dgm:pt>
    <dgm:pt modelId="{4195CC4C-9D5D-4760-B8D7-C824E36F5B7E}" type="sibTrans" cxnId="{3561B37E-3617-4A62-B6CA-C2BAC220D51A}">
      <dgm:prSet phldrT="2" phldr="0"/>
      <dgm:spPr/>
      <dgm:t>
        <a:bodyPr/>
        <a:lstStyle/>
        <a:p>
          <a:r>
            <a:rPr lang="en-US" dirty="0"/>
            <a:t>2</a:t>
          </a:r>
        </a:p>
      </dgm:t>
    </dgm:pt>
    <dgm:pt modelId="{4B9E19BC-9449-4C62-B092-00EE7E2418B9}">
      <dgm:prSet/>
      <dgm:spPr/>
      <dgm:t>
        <a:bodyPr/>
        <a:lstStyle/>
        <a:p>
          <a:pPr algn="ctr">
            <a:buNone/>
          </a:pPr>
          <a:r>
            <a:rPr lang="en-US" dirty="0">
              <a:latin typeface="Palatino Linotype" panose="02040502050505030304" pitchFamily="18" charset="0"/>
            </a:rPr>
            <a:t>the Free Application for Federal Student Aid (FAFSA)</a:t>
          </a:r>
        </a:p>
      </dgm:t>
    </dgm:pt>
    <dgm:pt modelId="{CBC23F63-DA39-4726-8A67-AE06DFC44ADB}" type="parTrans" cxnId="{A56CAB2C-720E-4DC3-ACB9-9122553D8AE2}">
      <dgm:prSet/>
      <dgm:spPr/>
      <dgm:t>
        <a:bodyPr/>
        <a:lstStyle/>
        <a:p>
          <a:endParaRPr lang="en-US"/>
        </a:p>
      </dgm:t>
    </dgm:pt>
    <dgm:pt modelId="{D03F0CCF-3A3F-4FCC-BCD9-7FCF3F4187AF}" type="sibTrans" cxnId="{A56CAB2C-720E-4DC3-ACB9-9122553D8AE2}">
      <dgm:prSet/>
      <dgm:spPr/>
      <dgm:t>
        <a:bodyPr/>
        <a:lstStyle/>
        <a:p>
          <a:endParaRPr lang="en-US"/>
        </a:p>
      </dgm:t>
    </dgm:pt>
    <dgm:pt modelId="{2AACC5A4-761D-48A7-8AEE-CAFCCE78D630}">
      <dgm:prSet/>
      <dgm:spPr/>
      <dgm:t>
        <a:bodyPr/>
        <a:lstStyle/>
        <a:p>
          <a:pPr algn="ctr">
            <a:buNone/>
          </a:pPr>
          <a:r>
            <a:rPr lang="en-US" dirty="0">
              <a:latin typeface="Palatino Linotype" panose="02040502050505030304" pitchFamily="18" charset="0"/>
            </a:rPr>
            <a:t>Receive</a:t>
          </a:r>
        </a:p>
      </dgm:t>
    </dgm:pt>
    <dgm:pt modelId="{123D1A5E-25FE-4E11-B253-2A52D8D9B1E5}" type="parTrans" cxnId="{2137473F-0A08-41D7-89A4-8BE16718361D}">
      <dgm:prSet/>
      <dgm:spPr/>
      <dgm:t>
        <a:bodyPr/>
        <a:lstStyle/>
        <a:p>
          <a:endParaRPr lang="en-US"/>
        </a:p>
      </dgm:t>
    </dgm:pt>
    <dgm:pt modelId="{1A74F479-F3BE-4569-B487-85F2E6C281B8}" type="sibTrans" cxnId="{2137473F-0A08-41D7-89A4-8BE16718361D}">
      <dgm:prSet phldrT="3" phldr="0"/>
      <dgm:spPr/>
      <dgm:t>
        <a:bodyPr/>
        <a:lstStyle/>
        <a:p>
          <a:r>
            <a:rPr lang="en-US" dirty="0"/>
            <a:t>3</a:t>
          </a:r>
        </a:p>
      </dgm:t>
    </dgm:pt>
    <dgm:pt modelId="{E553AB81-CBEC-4D80-971E-7924EEC547E0}">
      <dgm:prSet/>
      <dgm:spPr/>
      <dgm:t>
        <a:bodyPr/>
        <a:lstStyle/>
        <a:p>
          <a:pPr algn="ctr">
            <a:buNone/>
          </a:pPr>
          <a:r>
            <a:rPr lang="en-US" dirty="0">
              <a:latin typeface="Palatino Linotype" panose="02040502050505030304" pitchFamily="18" charset="0"/>
            </a:rPr>
            <a:t>FAFSA Submission Summary</a:t>
          </a:r>
        </a:p>
      </dgm:t>
    </dgm:pt>
    <dgm:pt modelId="{205680D0-B271-424A-9E87-6D95BCA1DEED}" type="parTrans" cxnId="{5AE2F08F-DB40-4336-9DAE-F34D8364A0AC}">
      <dgm:prSet/>
      <dgm:spPr/>
      <dgm:t>
        <a:bodyPr/>
        <a:lstStyle/>
        <a:p>
          <a:endParaRPr lang="en-US"/>
        </a:p>
      </dgm:t>
    </dgm:pt>
    <dgm:pt modelId="{D5F3FD01-C3D7-449F-8343-0BC5E56DB3B2}" type="sibTrans" cxnId="{5AE2F08F-DB40-4336-9DAE-F34D8364A0AC}">
      <dgm:prSet/>
      <dgm:spPr/>
      <dgm:t>
        <a:bodyPr/>
        <a:lstStyle/>
        <a:p>
          <a:endParaRPr lang="en-US"/>
        </a:p>
      </dgm:t>
    </dgm:pt>
    <dgm:pt modelId="{583B1DEA-0A41-4CB4-B976-0CCE4C1649C2}">
      <dgm:prSet/>
      <dgm:spPr/>
      <dgm:t>
        <a:bodyPr/>
        <a:lstStyle/>
        <a:p>
          <a:pPr algn="ctr">
            <a:buNone/>
          </a:pPr>
          <a:r>
            <a:rPr lang="en-US" dirty="0">
              <a:latin typeface="Palatino Linotype" panose="02040502050505030304" pitchFamily="18" charset="0"/>
            </a:rPr>
            <a:t>Receive</a:t>
          </a:r>
        </a:p>
      </dgm:t>
    </dgm:pt>
    <dgm:pt modelId="{2FD1988D-ABFE-489C-A4D6-F7E7C0920303}" type="parTrans" cxnId="{64C71F59-F3F6-4805-AA60-A3B9192BF7A9}">
      <dgm:prSet/>
      <dgm:spPr/>
      <dgm:t>
        <a:bodyPr/>
        <a:lstStyle/>
        <a:p>
          <a:endParaRPr lang="en-US"/>
        </a:p>
      </dgm:t>
    </dgm:pt>
    <dgm:pt modelId="{7A91ACF7-39CD-4329-995E-526D903AB1B7}" type="sibTrans" cxnId="{64C71F59-F3F6-4805-AA60-A3B9192BF7A9}">
      <dgm:prSet phldrT="4" phldr="0"/>
      <dgm:spPr/>
      <dgm:t>
        <a:bodyPr/>
        <a:lstStyle/>
        <a:p>
          <a:r>
            <a:rPr lang="en-US" dirty="0"/>
            <a:t>4</a:t>
          </a:r>
        </a:p>
      </dgm:t>
    </dgm:pt>
    <dgm:pt modelId="{E8407CEF-F293-4DC7-A00C-02B5A3E51F6A}">
      <dgm:prSet/>
      <dgm:spPr/>
      <dgm:t>
        <a:bodyPr/>
        <a:lstStyle/>
        <a:p>
          <a:pPr algn="ctr">
            <a:buNone/>
          </a:pPr>
          <a:r>
            <a:rPr lang="en-US" dirty="0">
              <a:latin typeface="Palatino Linotype" panose="02040502050505030304" pitchFamily="18" charset="0"/>
            </a:rPr>
            <a:t>a financial aid offer from the school </a:t>
          </a:r>
        </a:p>
      </dgm:t>
    </dgm:pt>
    <dgm:pt modelId="{76B5149F-90B7-45A4-BAF3-47F1E89B290C}" type="parTrans" cxnId="{0EF866C5-48E9-4FE2-9114-51F17098A2EC}">
      <dgm:prSet/>
      <dgm:spPr/>
      <dgm:t>
        <a:bodyPr/>
        <a:lstStyle/>
        <a:p>
          <a:endParaRPr lang="en-US"/>
        </a:p>
      </dgm:t>
    </dgm:pt>
    <dgm:pt modelId="{0E40D1C9-F192-40B0-A8AA-4A83205AF0C8}" type="sibTrans" cxnId="{0EF866C5-48E9-4FE2-9114-51F17098A2EC}">
      <dgm:prSet/>
      <dgm:spPr/>
      <dgm:t>
        <a:bodyPr/>
        <a:lstStyle/>
        <a:p>
          <a:endParaRPr lang="en-US"/>
        </a:p>
      </dgm:t>
    </dgm:pt>
    <dgm:pt modelId="{B040844C-AC05-4203-B5F2-4DA61BF08E84}">
      <dgm:prSet/>
      <dgm:spPr/>
      <dgm:t>
        <a:bodyPr/>
        <a:lstStyle/>
        <a:p>
          <a:pPr algn="ctr">
            <a:buNone/>
          </a:pPr>
          <a:r>
            <a:rPr lang="en-US" dirty="0">
              <a:latin typeface="Palatino Linotype" panose="02040502050505030304" pitchFamily="18" charset="0"/>
            </a:rPr>
            <a:t>Decide</a:t>
          </a:r>
        </a:p>
      </dgm:t>
    </dgm:pt>
    <dgm:pt modelId="{34EE714D-4E40-4835-BCE0-99D334C3E260}" type="parTrans" cxnId="{2505E309-F7D9-4A5E-BC3F-10CF5329528B}">
      <dgm:prSet/>
      <dgm:spPr/>
      <dgm:t>
        <a:bodyPr/>
        <a:lstStyle/>
        <a:p>
          <a:endParaRPr lang="en-US"/>
        </a:p>
      </dgm:t>
    </dgm:pt>
    <dgm:pt modelId="{D0FCA5FA-59E9-4091-8767-2C12C56C4312}" type="sibTrans" cxnId="{2505E309-F7D9-4A5E-BC3F-10CF5329528B}">
      <dgm:prSet phldrT="5" phldr="0"/>
      <dgm:spPr/>
      <dgm:t>
        <a:bodyPr/>
        <a:lstStyle/>
        <a:p>
          <a:r>
            <a:rPr lang="en-US" dirty="0"/>
            <a:t>5</a:t>
          </a:r>
        </a:p>
      </dgm:t>
    </dgm:pt>
    <dgm:pt modelId="{A1AEA488-BD0B-48FA-B725-A493CC680354}">
      <dgm:prSet/>
      <dgm:spPr/>
      <dgm:t>
        <a:bodyPr/>
        <a:lstStyle/>
        <a:p>
          <a:pPr algn="ctr">
            <a:buNone/>
          </a:pPr>
          <a:r>
            <a:rPr lang="en-US" dirty="0">
              <a:latin typeface="Palatino Linotype" panose="02040502050505030304" pitchFamily="18" charset="0"/>
            </a:rPr>
            <a:t>which aid to accept and return the financial aid offer</a:t>
          </a:r>
        </a:p>
      </dgm:t>
    </dgm:pt>
    <dgm:pt modelId="{A049CBFF-FE21-4E61-831F-B17130D7C885}" type="parTrans" cxnId="{CE10E4AF-C77C-4373-9C8E-F35A5CAF49BB}">
      <dgm:prSet/>
      <dgm:spPr/>
      <dgm:t>
        <a:bodyPr/>
        <a:lstStyle/>
        <a:p>
          <a:endParaRPr lang="en-US"/>
        </a:p>
      </dgm:t>
    </dgm:pt>
    <dgm:pt modelId="{77C0FBC3-7ED1-498B-980B-D3FE050D4269}" type="sibTrans" cxnId="{CE10E4AF-C77C-4373-9C8E-F35A5CAF49BB}">
      <dgm:prSet/>
      <dgm:spPr/>
      <dgm:t>
        <a:bodyPr/>
        <a:lstStyle/>
        <a:p>
          <a:endParaRPr lang="en-US"/>
        </a:p>
      </dgm:t>
    </dgm:pt>
    <dgm:pt modelId="{D1863329-3D42-43A9-BE66-295E5F93BDD1}">
      <dgm:prSet/>
      <dgm:spPr/>
      <dgm:t>
        <a:bodyPr/>
        <a:lstStyle/>
        <a:p>
          <a:pPr algn="ctr">
            <a:buNone/>
          </a:pPr>
          <a:r>
            <a:rPr lang="en-US" dirty="0">
              <a:latin typeface="Palatino Linotype" panose="02040502050505030304" pitchFamily="18" charset="0"/>
            </a:rPr>
            <a:t>Create</a:t>
          </a:r>
        </a:p>
      </dgm:t>
    </dgm:pt>
    <dgm:pt modelId="{A35D3014-F277-4227-BCCF-39A4AB9A65E0}" type="parTrans" cxnId="{9884D1BA-9ABD-4541-8121-A64C02D17D11}">
      <dgm:prSet/>
      <dgm:spPr/>
      <dgm:t>
        <a:bodyPr/>
        <a:lstStyle/>
        <a:p>
          <a:endParaRPr lang="en-US"/>
        </a:p>
      </dgm:t>
    </dgm:pt>
    <dgm:pt modelId="{A7778873-1EF4-4962-A657-03EBE87546D4}" type="sibTrans" cxnId="{9884D1BA-9ABD-4541-8121-A64C02D17D11}">
      <dgm:prSet phldrT="1" phldr="0"/>
      <dgm:spPr/>
      <dgm:t>
        <a:bodyPr/>
        <a:lstStyle/>
        <a:p>
          <a:r>
            <a:rPr lang="en-US" dirty="0"/>
            <a:t>1</a:t>
          </a:r>
        </a:p>
      </dgm:t>
    </dgm:pt>
    <dgm:pt modelId="{A1200733-A783-4356-9FE4-5FCB72D10AB7}">
      <dgm:prSet/>
      <dgm:spPr/>
      <dgm:t>
        <a:bodyPr/>
        <a:lstStyle/>
        <a:p>
          <a:pPr algn="ctr">
            <a:buNone/>
          </a:pPr>
          <a:r>
            <a:rPr lang="en-US" dirty="0">
              <a:latin typeface="Palatino Linotype" panose="02040502050505030304" pitchFamily="18" charset="0"/>
            </a:rPr>
            <a:t>FSA ID on StudentAid.gov</a:t>
          </a:r>
        </a:p>
      </dgm:t>
    </dgm:pt>
    <dgm:pt modelId="{DB96FF26-C0C6-48C9-A409-875E9E90D11C}" type="parTrans" cxnId="{7D470332-94E7-4D74-9C24-EB8D840F9C50}">
      <dgm:prSet/>
      <dgm:spPr/>
      <dgm:t>
        <a:bodyPr/>
        <a:lstStyle/>
        <a:p>
          <a:endParaRPr lang="en-US"/>
        </a:p>
      </dgm:t>
    </dgm:pt>
    <dgm:pt modelId="{FB5D7C52-9DCF-4912-A8FA-516F097061FC}" type="sibTrans" cxnId="{7D470332-94E7-4D74-9C24-EB8D840F9C50}">
      <dgm:prSet phldrT="2" phldr="0"/>
      <dgm:spPr/>
    </dgm:pt>
    <dgm:pt modelId="{25BC9C88-F149-4216-82B1-A1DC6141D780}" type="pres">
      <dgm:prSet presAssocID="{076DE41D-82D5-456C-97F1-5D96A5E4EA05}" presName="Name0" presStyleCnt="0">
        <dgm:presLayoutVars>
          <dgm:animLvl val="lvl"/>
          <dgm:resizeHandles val="exact"/>
        </dgm:presLayoutVars>
      </dgm:prSet>
      <dgm:spPr/>
    </dgm:pt>
    <dgm:pt modelId="{B31BAAFA-6942-43C6-8E7F-3DD1A93EEF3D}" type="pres">
      <dgm:prSet presAssocID="{D1863329-3D42-43A9-BE66-295E5F93BDD1}" presName="compositeNode" presStyleCnt="0">
        <dgm:presLayoutVars>
          <dgm:bulletEnabled val="1"/>
        </dgm:presLayoutVars>
      </dgm:prSet>
      <dgm:spPr/>
    </dgm:pt>
    <dgm:pt modelId="{44626A60-44F5-4094-8AB9-CCE3163A2A14}" type="pres">
      <dgm:prSet presAssocID="{D1863329-3D42-43A9-BE66-295E5F93BDD1}" presName="bgRect" presStyleLbl="bgAccFollowNode1" presStyleIdx="0" presStyleCnt="5"/>
      <dgm:spPr/>
    </dgm:pt>
    <dgm:pt modelId="{E4DBC537-605D-4E14-B5CD-D1A818520833}" type="pres">
      <dgm:prSet presAssocID="{A7778873-1EF4-4962-A657-03EBE87546D4}" presName="sibTransNodeCircle" presStyleLbl="alignNode1" presStyleIdx="0" presStyleCnt="10">
        <dgm:presLayoutVars>
          <dgm:chMax val="0"/>
          <dgm:bulletEnabled/>
        </dgm:presLayoutVars>
      </dgm:prSet>
      <dgm:spPr/>
    </dgm:pt>
    <dgm:pt modelId="{9AECC9DC-D656-42CA-86D0-51D87F7F96C4}" type="pres">
      <dgm:prSet presAssocID="{D1863329-3D42-43A9-BE66-295E5F93BDD1}" presName="bottomLine" presStyleLbl="alignNode1" presStyleIdx="1" presStyleCnt="10">
        <dgm:presLayoutVars/>
      </dgm:prSet>
      <dgm:spPr/>
    </dgm:pt>
    <dgm:pt modelId="{155EFA4B-4DCC-451E-9F2B-0FF667BA4CCE}" type="pres">
      <dgm:prSet presAssocID="{D1863329-3D42-43A9-BE66-295E5F93BDD1}" presName="nodeText" presStyleLbl="bgAccFollowNode1" presStyleIdx="0" presStyleCnt="5">
        <dgm:presLayoutVars>
          <dgm:bulletEnabled val="1"/>
        </dgm:presLayoutVars>
      </dgm:prSet>
      <dgm:spPr/>
    </dgm:pt>
    <dgm:pt modelId="{06079CEF-E511-4B94-BB59-3F18496A27B8}" type="pres">
      <dgm:prSet presAssocID="{A7778873-1EF4-4962-A657-03EBE87546D4}" presName="sibTrans" presStyleCnt="0"/>
      <dgm:spPr/>
    </dgm:pt>
    <dgm:pt modelId="{4FC5EC3A-5F6E-485A-8CD5-FED2755467B5}" type="pres">
      <dgm:prSet presAssocID="{46E00EE0-7481-4242-96E5-6691CBEBC60F}" presName="compositeNode" presStyleCnt="0">
        <dgm:presLayoutVars>
          <dgm:bulletEnabled val="1"/>
        </dgm:presLayoutVars>
      </dgm:prSet>
      <dgm:spPr/>
    </dgm:pt>
    <dgm:pt modelId="{B66F85D1-7613-4A55-AE23-B3872F779600}" type="pres">
      <dgm:prSet presAssocID="{46E00EE0-7481-4242-96E5-6691CBEBC60F}" presName="bgRect" presStyleLbl="bgAccFollowNode1" presStyleIdx="1" presStyleCnt="5"/>
      <dgm:spPr/>
    </dgm:pt>
    <dgm:pt modelId="{2413A60F-C528-4450-A4CE-B8B6B9C3712D}" type="pres">
      <dgm:prSet presAssocID="{4195CC4C-9D5D-4760-B8D7-C824E36F5B7E}" presName="sibTransNodeCircle" presStyleLbl="alignNode1" presStyleIdx="2" presStyleCnt="10">
        <dgm:presLayoutVars>
          <dgm:chMax val="0"/>
          <dgm:bulletEnabled/>
        </dgm:presLayoutVars>
      </dgm:prSet>
      <dgm:spPr/>
    </dgm:pt>
    <dgm:pt modelId="{BEB7760F-CC42-4E54-84B4-62E3629B96F6}" type="pres">
      <dgm:prSet presAssocID="{46E00EE0-7481-4242-96E5-6691CBEBC60F}" presName="bottomLine" presStyleLbl="alignNode1" presStyleIdx="3" presStyleCnt="10">
        <dgm:presLayoutVars/>
      </dgm:prSet>
      <dgm:spPr/>
    </dgm:pt>
    <dgm:pt modelId="{9ED19D05-AABD-455F-AD76-22855D291B11}" type="pres">
      <dgm:prSet presAssocID="{46E00EE0-7481-4242-96E5-6691CBEBC60F}" presName="nodeText" presStyleLbl="bgAccFollowNode1" presStyleIdx="1" presStyleCnt="5">
        <dgm:presLayoutVars>
          <dgm:bulletEnabled val="1"/>
        </dgm:presLayoutVars>
      </dgm:prSet>
      <dgm:spPr/>
    </dgm:pt>
    <dgm:pt modelId="{67A2AC23-8BFB-4832-AB8D-560371AD477A}" type="pres">
      <dgm:prSet presAssocID="{4195CC4C-9D5D-4760-B8D7-C824E36F5B7E}" presName="sibTrans" presStyleCnt="0"/>
      <dgm:spPr/>
    </dgm:pt>
    <dgm:pt modelId="{01C394B2-C9A8-4B8F-BCF3-81D1C17DFD0A}" type="pres">
      <dgm:prSet presAssocID="{2AACC5A4-761D-48A7-8AEE-CAFCCE78D630}" presName="compositeNode" presStyleCnt="0">
        <dgm:presLayoutVars>
          <dgm:bulletEnabled val="1"/>
        </dgm:presLayoutVars>
      </dgm:prSet>
      <dgm:spPr/>
    </dgm:pt>
    <dgm:pt modelId="{3A3A6659-CD03-40FE-9E15-5D40CA066B62}" type="pres">
      <dgm:prSet presAssocID="{2AACC5A4-761D-48A7-8AEE-CAFCCE78D630}" presName="bgRect" presStyleLbl="bgAccFollowNode1" presStyleIdx="2" presStyleCnt="5"/>
      <dgm:spPr/>
    </dgm:pt>
    <dgm:pt modelId="{287783E9-4F01-4149-8F6D-E0254ACB10DE}" type="pres">
      <dgm:prSet presAssocID="{1A74F479-F3BE-4569-B487-85F2E6C281B8}" presName="sibTransNodeCircle" presStyleLbl="alignNode1" presStyleIdx="4" presStyleCnt="10">
        <dgm:presLayoutVars>
          <dgm:chMax val="0"/>
          <dgm:bulletEnabled/>
        </dgm:presLayoutVars>
      </dgm:prSet>
      <dgm:spPr/>
    </dgm:pt>
    <dgm:pt modelId="{660CA16C-990A-4289-8CF0-F69D1EE7C309}" type="pres">
      <dgm:prSet presAssocID="{2AACC5A4-761D-48A7-8AEE-CAFCCE78D630}" presName="bottomLine" presStyleLbl="alignNode1" presStyleIdx="5" presStyleCnt="10">
        <dgm:presLayoutVars/>
      </dgm:prSet>
      <dgm:spPr/>
    </dgm:pt>
    <dgm:pt modelId="{E2DFF00F-F6BE-4EB2-91C4-F6226189326D}" type="pres">
      <dgm:prSet presAssocID="{2AACC5A4-761D-48A7-8AEE-CAFCCE78D630}" presName="nodeText" presStyleLbl="bgAccFollowNode1" presStyleIdx="2" presStyleCnt="5">
        <dgm:presLayoutVars>
          <dgm:bulletEnabled val="1"/>
        </dgm:presLayoutVars>
      </dgm:prSet>
      <dgm:spPr/>
    </dgm:pt>
    <dgm:pt modelId="{0441C347-6BF6-4042-9104-95A008016BBA}" type="pres">
      <dgm:prSet presAssocID="{1A74F479-F3BE-4569-B487-85F2E6C281B8}" presName="sibTrans" presStyleCnt="0"/>
      <dgm:spPr/>
    </dgm:pt>
    <dgm:pt modelId="{0397FB32-332B-4B90-9CDB-65031352C184}" type="pres">
      <dgm:prSet presAssocID="{583B1DEA-0A41-4CB4-B976-0CCE4C1649C2}" presName="compositeNode" presStyleCnt="0">
        <dgm:presLayoutVars>
          <dgm:bulletEnabled val="1"/>
        </dgm:presLayoutVars>
      </dgm:prSet>
      <dgm:spPr/>
    </dgm:pt>
    <dgm:pt modelId="{E601834A-2387-4852-B6E8-4D75FB023438}" type="pres">
      <dgm:prSet presAssocID="{583B1DEA-0A41-4CB4-B976-0CCE4C1649C2}" presName="bgRect" presStyleLbl="bgAccFollowNode1" presStyleIdx="3" presStyleCnt="5"/>
      <dgm:spPr/>
    </dgm:pt>
    <dgm:pt modelId="{33EF7BDD-8C90-425F-B6FE-3A7D12D3252E}" type="pres">
      <dgm:prSet presAssocID="{7A91ACF7-39CD-4329-995E-526D903AB1B7}" presName="sibTransNodeCircle" presStyleLbl="alignNode1" presStyleIdx="6" presStyleCnt="10">
        <dgm:presLayoutVars>
          <dgm:chMax val="0"/>
          <dgm:bulletEnabled/>
        </dgm:presLayoutVars>
      </dgm:prSet>
      <dgm:spPr/>
    </dgm:pt>
    <dgm:pt modelId="{9F7F1304-0470-4428-AA1B-5CD59477EEB3}" type="pres">
      <dgm:prSet presAssocID="{583B1DEA-0A41-4CB4-B976-0CCE4C1649C2}" presName="bottomLine" presStyleLbl="alignNode1" presStyleIdx="7" presStyleCnt="10">
        <dgm:presLayoutVars/>
      </dgm:prSet>
      <dgm:spPr/>
    </dgm:pt>
    <dgm:pt modelId="{B2437233-2376-4C38-A8EF-07F46023530C}" type="pres">
      <dgm:prSet presAssocID="{583B1DEA-0A41-4CB4-B976-0CCE4C1649C2}" presName="nodeText" presStyleLbl="bgAccFollowNode1" presStyleIdx="3" presStyleCnt="5">
        <dgm:presLayoutVars>
          <dgm:bulletEnabled val="1"/>
        </dgm:presLayoutVars>
      </dgm:prSet>
      <dgm:spPr/>
    </dgm:pt>
    <dgm:pt modelId="{79DE5D7C-96B3-4ED4-BBD1-369C78744E76}" type="pres">
      <dgm:prSet presAssocID="{7A91ACF7-39CD-4329-995E-526D903AB1B7}" presName="sibTrans" presStyleCnt="0"/>
      <dgm:spPr/>
    </dgm:pt>
    <dgm:pt modelId="{8FB248F7-67AD-479F-9340-D0245118E7A8}" type="pres">
      <dgm:prSet presAssocID="{B040844C-AC05-4203-B5F2-4DA61BF08E84}" presName="compositeNode" presStyleCnt="0">
        <dgm:presLayoutVars>
          <dgm:bulletEnabled val="1"/>
        </dgm:presLayoutVars>
      </dgm:prSet>
      <dgm:spPr/>
    </dgm:pt>
    <dgm:pt modelId="{EEF3D86A-E2D5-4114-9D0C-1652CD9E8EF8}" type="pres">
      <dgm:prSet presAssocID="{B040844C-AC05-4203-B5F2-4DA61BF08E84}" presName="bgRect" presStyleLbl="bgAccFollowNode1" presStyleIdx="4" presStyleCnt="5"/>
      <dgm:spPr/>
    </dgm:pt>
    <dgm:pt modelId="{A6A2AFDD-5DD4-4B60-921D-ADE3DC1E05F8}" type="pres">
      <dgm:prSet presAssocID="{D0FCA5FA-59E9-4091-8767-2C12C56C4312}" presName="sibTransNodeCircle" presStyleLbl="alignNode1" presStyleIdx="8" presStyleCnt="10">
        <dgm:presLayoutVars>
          <dgm:chMax val="0"/>
          <dgm:bulletEnabled/>
        </dgm:presLayoutVars>
      </dgm:prSet>
      <dgm:spPr/>
    </dgm:pt>
    <dgm:pt modelId="{4F164C2F-56E1-4FAD-B97F-105696A30296}" type="pres">
      <dgm:prSet presAssocID="{B040844C-AC05-4203-B5F2-4DA61BF08E84}" presName="bottomLine" presStyleLbl="alignNode1" presStyleIdx="9" presStyleCnt="10">
        <dgm:presLayoutVars/>
      </dgm:prSet>
      <dgm:spPr/>
    </dgm:pt>
    <dgm:pt modelId="{07CBE514-9D9D-4492-916C-16D4154A86A5}" type="pres">
      <dgm:prSet presAssocID="{B040844C-AC05-4203-B5F2-4DA61BF08E84}" presName="nodeText" presStyleLbl="bgAccFollowNode1" presStyleIdx="4" presStyleCnt="5">
        <dgm:presLayoutVars>
          <dgm:bulletEnabled val="1"/>
        </dgm:presLayoutVars>
      </dgm:prSet>
      <dgm:spPr/>
    </dgm:pt>
  </dgm:ptLst>
  <dgm:cxnLst>
    <dgm:cxn modelId="{2505E309-F7D9-4A5E-BC3F-10CF5329528B}" srcId="{076DE41D-82D5-456C-97F1-5D96A5E4EA05}" destId="{B040844C-AC05-4203-B5F2-4DA61BF08E84}" srcOrd="4" destOrd="0" parTransId="{34EE714D-4E40-4835-BCE0-99D334C3E260}" sibTransId="{D0FCA5FA-59E9-4091-8767-2C12C56C4312}"/>
    <dgm:cxn modelId="{DDC2100A-3C1B-499A-82EA-AF608BAADDAC}" type="presOf" srcId="{2AACC5A4-761D-48A7-8AEE-CAFCCE78D630}" destId="{E2DFF00F-F6BE-4EB2-91C4-F6226189326D}" srcOrd="1" destOrd="0" presId="urn:microsoft.com/office/officeart/2016/7/layout/BasicLinearProcessNumbered"/>
    <dgm:cxn modelId="{9CCFA11D-6EBF-49F2-8574-C288F4D799B0}" type="presOf" srcId="{D0FCA5FA-59E9-4091-8767-2C12C56C4312}" destId="{A6A2AFDD-5DD4-4B60-921D-ADE3DC1E05F8}" srcOrd="0" destOrd="0" presId="urn:microsoft.com/office/officeart/2016/7/layout/BasicLinearProcessNumbered"/>
    <dgm:cxn modelId="{A56CAB2C-720E-4DC3-ACB9-9122553D8AE2}" srcId="{46E00EE0-7481-4242-96E5-6691CBEBC60F}" destId="{4B9E19BC-9449-4C62-B092-00EE7E2418B9}" srcOrd="0" destOrd="0" parTransId="{CBC23F63-DA39-4726-8A67-AE06DFC44ADB}" sibTransId="{D03F0CCF-3A3F-4FCC-BCD9-7FCF3F4187AF}"/>
    <dgm:cxn modelId="{C5B95531-F099-4DD2-8EC6-4600533A3D2B}" type="presOf" srcId="{583B1DEA-0A41-4CB4-B976-0CCE4C1649C2}" destId="{B2437233-2376-4C38-A8EF-07F46023530C}" srcOrd="1" destOrd="0" presId="urn:microsoft.com/office/officeart/2016/7/layout/BasicLinearProcessNumbered"/>
    <dgm:cxn modelId="{7D470332-94E7-4D74-9C24-EB8D840F9C50}" srcId="{D1863329-3D42-43A9-BE66-295E5F93BDD1}" destId="{A1200733-A783-4356-9FE4-5FCB72D10AB7}" srcOrd="0" destOrd="0" parTransId="{DB96FF26-C0C6-48C9-A409-875E9E90D11C}" sibTransId="{FB5D7C52-9DCF-4912-A8FA-516F097061FC}"/>
    <dgm:cxn modelId="{EE4AF232-962B-48F3-81E3-6FE1BFBB4788}" type="presOf" srcId="{4B9E19BC-9449-4C62-B092-00EE7E2418B9}" destId="{9ED19D05-AABD-455F-AD76-22855D291B11}" srcOrd="0" destOrd="1" presId="urn:microsoft.com/office/officeart/2016/7/layout/BasicLinearProcessNumbered"/>
    <dgm:cxn modelId="{59613D38-2C83-4337-AF81-FB098E8E7483}" type="presOf" srcId="{D1863329-3D42-43A9-BE66-295E5F93BDD1}" destId="{155EFA4B-4DCC-451E-9F2B-0FF667BA4CCE}" srcOrd="1" destOrd="0" presId="urn:microsoft.com/office/officeart/2016/7/layout/BasicLinearProcessNumbered"/>
    <dgm:cxn modelId="{2137473F-0A08-41D7-89A4-8BE16718361D}" srcId="{076DE41D-82D5-456C-97F1-5D96A5E4EA05}" destId="{2AACC5A4-761D-48A7-8AEE-CAFCCE78D630}" srcOrd="2" destOrd="0" parTransId="{123D1A5E-25FE-4E11-B253-2A52D8D9B1E5}" sibTransId="{1A74F479-F3BE-4569-B487-85F2E6C281B8}"/>
    <dgm:cxn modelId="{962E505B-2695-4082-8151-EC564DA30C43}" type="presOf" srcId="{1A74F479-F3BE-4569-B487-85F2E6C281B8}" destId="{287783E9-4F01-4149-8F6D-E0254ACB10DE}" srcOrd="0" destOrd="0" presId="urn:microsoft.com/office/officeart/2016/7/layout/BasicLinearProcessNumbered"/>
    <dgm:cxn modelId="{D4BB1645-A89F-4B0B-8690-92370A45C34F}" type="presOf" srcId="{D1863329-3D42-43A9-BE66-295E5F93BDD1}" destId="{44626A60-44F5-4094-8AB9-CCE3163A2A14}" srcOrd="0" destOrd="0" presId="urn:microsoft.com/office/officeart/2016/7/layout/BasicLinearProcessNumbered"/>
    <dgm:cxn modelId="{E5882F68-2078-4169-988C-CE55B6ED6481}" type="presOf" srcId="{4195CC4C-9D5D-4760-B8D7-C824E36F5B7E}" destId="{2413A60F-C528-4450-A4CE-B8B6B9C3712D}" srcOrd="0" destOrd="0" presId="urn:microsoft.com/office/officeart/2016/7/layout/BasicLinearProcessNumbered"/>
    <dgm:cxn modelId="{8370CE6E-9679-4FF1-8812-B6CC316AC252}" type="presOf" srcId="{A1200733-A783-4356-9FE4-5FCB72D10AB7}" destId="{155EFA4B-4DCC-451E-9F2B-0FF667BA4CCE}" srcOrd="0" destOrd="1" presId="urn:microsoft.com/office/officeart/2016/7/layout/BasicLinearProcessNumbered"/>
    <dgm:cxn modelId="{B5648956-8F2E-4BF3-ADD2-A43A891EFE51}" type="presOf" srcId="{2AACC5A4-761D-48A7-8AEE-CAFCCE78D630}" destId="{3A3A6659-CD03-40FE-9E15-5D40CA066B62}" srcOrd="0" destOrd="0" presId="urn:microsoft.com/office/officeart/2016/7/layout/BasicLinearProcessNumbered"/>
    <dgm:cxn modelId="{64C71F59-F3F6-4805-AA60-A3B9192BF7A9}" srcId="{076DE41D-82D5-456C-97F1-5D96A5E4EA05}" destId="{583B1DEA-0A41-4CB4-B976-0CCE4C1649C2}" srcOrd="3" destOrd="0" parTransId="{2FD1988D-ABFE-489C-A4D6-F7E7C0920303}" sibTransId="{7A91ACF7-39CD-4329-995E-526D903AB1B7}"/>
    <dgm:cxn modelId="{3561B37E-3617-4A62-B6CA-C2BAC220D51A}" srcId="{076DE41D-82D5-456C-97F1-5D96A5E4EA05}" destId="{46E00EE0-7481-4242-96E5-6691CBEBC60F}" srcOrd="1" destOrd="0" parTransId="{28FF92E7-6ABA-47C0-93E0-64E2E7A262B7}" sibTransId="{4195CC4C-9D5D-4760-B8D7-C824E36F5B7E}"/>
    <dgm:cxn modelId="{DE94A285-9D12-492B-9D14-ECD8F7034839}" type="presOf" srcId="{B040844C-AC05-4203-B5F2-4DA61BF08E84}" destId="{EEF3D86A-E2D5-4114-9D0C-1652CD9E8EF8}" srcOrd="0" destOrd="0" presId="urn:microsoft.com/office/officeart/2016/7/layout/BasicLinearProcessNumbered"/>
    <dgm:cxn modelId="{7F251289-D2D4-4603-854A-733BC2B9850A}" type="presOf" srcId="{E8407CEF-F293-4DC7-A00C-02B5A3E51F6A}" destId="{B2437233-2376-4C38-A8EF-07F46023530C}" srcOrd="0" destOrd="1" presId="urn:microsoft.com/office/officeart/2016/7/layout/BasicLinearProcessNumbered"/>
    <dgm:cxn modelId="{0923CA8C-548D-439D-A42E-672F58409E95}" type="presOf" srcId="{46E00EE0-7481-4242-96E5-6691CBEBC60F}" destId="{B66F85D1-7613-4A55-AE23-B3872F779600}" srcOrd="0" destOrd="0" presId="urn:microsoft.com/office/officeart/2016/7/layout/BasicLinearProcessNumbered"/>
    <dgm:cxn modelId="{5AE2F08F-DB40-4336-9DAE-F34D8364A0AC}" srcId="{2AACC5A4-761D-48A7-8AEE-CAFCCE78D630}" destId="{E553AB81-CBEC-4D80-971E-7924EEC547E0}" srcOrd="0" destOrd="0" parTransId="{205680D0-B271-424A-9E87-6D95BCA1DEED}" sibTransId="{D5F3FD01-C3D7-449F-8343-0BC5E56DB3B2}"/>
    <dgm:cxn modelId="{9F5DC392-8196-4252-A84F-CCDA68BD7BF0}" type="presOf" srcId="{583B1DEA-0A41-4CB4-B976-0CCE4C1649C2}" destId="{E601834A-2387-4852-B6E8-4D75FB023438}" srcOrd="0" destOrd="0" presId="urn:microsoft.com/office/officeart/2016/7/layout/BasicLinearProcessNumbered"/>
    <dgm:cxn modelId="{ECE8A89C-2389-4418-B28F-E004BC660FCE}" type="presOf" srcId="{E553AB81-CBEC-4D80-971E-7924EEC547E0}" destId="{E2DFF00F-F6BE-4EB2-91C4-F6226189326D}" srcOrd="0" destOrd="1" presId="urn:microsoft.com/office/officeart/2016/7/layout/BasicLinearProcessNumbered"/>
    <dgm:cxn modelId="{D0F906A2-EBBD-4D36-A4E7-3BB6F75F682D}" type="presOf" srcId="{46E00EE0-7481-4242-96E5-6691CBEBC60F}" destId="{9ED19D05-AABD-455F-AD76-22855D291B11}" srcOrd="1" destOrd="0" presId="urn:microsoft.com/office/officeart/2016/7/layout/BasicLinearProcessNumbered"/>
    <dgm:cxn modelId="{64EC0AA9-B9B2-4D2D-B465-BB8FA5B9298D}" type="presOf" srcId="{B040844C-AC05-4203-B5F2-4DA61BF08E84}" destId="{07CBE514-9D9D-4492-916C-16D4154A86A5}" srcOrd="1" destOrd="0" presId="urn:microsoft.com/office/officeart/2016/7/layout/BasicLinearProcessNumbered"/>
    <dgm:cxn modelId="{CE10E4AF-C77C-4373-9C8E-F35A5CAF49BB}" srcId="{B040844C-AC05-4203-B5F2-4DA61BF08E84}" destId="{A1AEA488-BD0B-48FA-B725-A493CC680354}" srcOrd="0" destOrd="0" parTransId="{A049CBFF-FE21-4E61-831F-B17130D7C885}" sibTransId="{77C0FBC3-7ED1-498B-980B-D3FE050D4269}"/>
    <dgm:cxn modelId="{0CC5A9B5-D582-4723-878A-604EA65F90C8}" type="presOf" srcId="{A1AEA488-BD0B-48FA-B725-A493CC680354}" destId="{07CBE514-9D9D-4492-916C-16D4154A86A5}" srcOrd="0" destOrd="1" presId="urn:microsoft.com/office/officeart/2016/7/layout/BasicLinearProcessNumbered"/>
    <dgm:cxn modelId="{9884D1BA-9ABD-4541-8121-A64C02D17D11}" srcId="{076DE41D-82D5-456C-97F1-5D96A5E4EA05}" destId="{D1863329-3D42-43A9-BE66-295E5F93BDD1}" srcOrd="0" destOrd="0" parTransId="{A35D3014-F277-4227-BCCF-39A4AB9A65E0}" sibTransId="{A7778873-1EF4-4962-A657-03EBE87546D4}"/>
    <dgm:cxn modelId="{5D37C1BE-381B-4D0D-9438-472DA3174C09}" type="presOf" srcId="{076DE41D-82D5-456C-97F1-5D96A5E4EA05}" destId="{25BC9C88-F149-4216-82B1-A1DC6141D780}" srcOrd="0" destOrd="0" presId="urn:microsoft.com/office/officeart/2016/7/layout/BasicLinearProcessNumbered"/>
    <dgm:cxn modelId="{0EF866C5-48E9-4FE2-9114-51F17098A2EC}" srcId="{583B1DEA-0A41-4CB4-B976-0CCE4C1649C2}" destId="{E8407CEF-F293-4DC7-A00C-02B5A3E51F6A}" srcOrd="0" destOrd="0" parTransId="{76B5149F-90B7-45A4-BAF3-47F1E89B290C}" sibTransId="{0E40D1C9-F192-40B0-A8AA-4A83205AF0C8}"/>
    <dgm:cxn modelId="{747EA8DE-D83D-4630-AA8B-86AF8FAF6B47}" type="presOf" srcId="{A7778873-1EF4-4962-A657-03EBE87546D4}" destId="{E4DBC537-605D-4E14-B5CD-D1A818520833}" srcOrd="0" destOrd="0" presId="urn:microsoft.com/office/officeart/2016/7/layout/BasicLinearProcessNumbered"/>
    <dgm:cxn modelId="{0361AAF3-6022-4C5F-B004-0A29855E7C83}" type="presOf" srcId="{7A91ACF7-39CD-4329-995E-526D903AB1B7}" destId="{33EF7BDD-8C90-425F-B6FE-3A7D12D3252E}" srcOrd="0" destOrd="0" presId="urn:microsoft.com/office/officeart/2016/7/layout/BasicLinearProcessNumbered"/>
    <dgm:cxn modelId="{11B35C4D-3359-4D6F-B2EF-7175BB91E904}" type="presParOf" srcId="{25BC9C88-F149-4216-82B1-A1DC6141D780}" destId="{B31BAAFA-6942-43C6-8E7F-3DD1A93EEF3D}" srcOrd="0" destOrd="0" presId="urn:microsoft.com/office/officeart/2016/7/layout/BasicLinearProcessNumbered"/>
    <dgm:cxn modelId="{B6451B26-D0BE-4911-8F9C-369A0344F831}" type="presParOf" srcId="{B31BAAFA-6942-43C6-8E7F-3DD1A93EEF3D}" destId="{44626A60-44F5-4094-8AB9-CCE3163A2A14}" srcOrd="0" destOrd="0" presId="urn:microsoft.com/office/officeart/2016/7/layout/BasicLinearProcessNumbered"/>
    <dgm:cxn modelId="{7F66ABE7-22C4-419E-965B-7F32B0EA5A0F}" type="presParOf" srcId="{B31BAAFA-6942-43C6-8E7F-3DD1A93EEF3D}" destId="{E4DBC537-605D-4E14-B5CD-D1A818520833}" srcOrd="1" destOrd="0" presId="urn:microsoft.com/office/officeart/2016/7/layout/BasicLinearProcessNumbered"/>
    <dgm:cxn modelId="{62B189D4-A15A-4195-B5FD-48629283369B}" type="presParOf" srcId="{B31BAAFA-6942-43C6-8E7F-3DD1A93EEF3D}" destId="{9AECC9DC-D656-42CA-86D0-51D87F7F96C4}" srcOrd="2" destOrd="0" presId="urn:microsoft.com/office/officeart/2016/7/layout/BasicLinearProcessNumbered"/>
    <dgm:cxn modelId="{E7BD03F4-FA4A-4524-AE2E-7FB6F139F842}" type="presParOf" srcId="{B31BAAFA-6942-43C6-8E7F-3DD1A93EEF3D}" destId="{155EFA4B-4DCC-451E-9F2B-0FF667BA4CCE}" srcOrd="3" destOrd="0" presId="urn:microsoft.com/office/officeart/2016/7/layout/BasicLinearProcessNumbered"/>
    <dgm:cxn modelId="{767DF1D1-409B-458D-9903-7D1F99560384}" type="presParOf" srcId="{25BC9C88-F149-4216-82B1-A1DC6141D780}" destId="{06079CEF-E511-4B94-BB59-3F18496A27B8}" srcOrd="1" destOrd="0" presId="urn:microsoft.com/office/officeart/2016/7/layout/BasicLinearProcessNumbered"/>
    <dgm:cxn modelId="{9B0C2EA2-E8CB-40D9-A0B7-7652D664E2D6}" type="presParOf" srcId="{25BC9C88-F149-4216-82B1-A1DC6141D780}" destId="{4FC5EC3A-5F6E-485A-8CD5-FED2755467B5}" srcOrd="2" destOrd="0" presId="urn:microsoft.com/office/officeart/2016/7/layout/BasicLinearProcessNumbered"/>
    <dgm:cxn modelId="{305C334F-375C-4B12-97F1-374DA510F36C}" type="presParOf" srcId="{4FC5EC3A-5F6E-485A-8CD5-FED2755467B5}" destId="{B66F85D1-7613-4A55-AE23-B3872F779600}" srcOrd="0" destOrd="0" presId="urn:microsoft.com/office/officeart/2016/7/layout/BasicLinearProcessNumbered"/>
    <dgm:cxn modelId="{BA7150F4-F36A-4977-960D-44B33701249E}" type="presParOf" srcId="{4FC5EC3A-5F6E-485A-8CD5-FED2755467B5}" destId="{2413A60F-C528-4450-A4CE-B8B6B9C3712D}" srcOrd="1" destOrd="0" presId="urn:microsoft.com/office/officeart/2016/7/layout/BasicLinearProcessNumbered"/>
    <dgm:cxn modelId="{05DD8AB3-D051-446C-B6A9-64C602B931CE}" type="presParOf" srcId="{4FC5EC3A-5F6E-485A-8CD5-FED2755467B5}" destId="{BEB7760F-CC42-4E54-84B4-62E3629B96F6}" srcOrd="2" destOrd="0" presId="urn:microsoft.com/office/officeart/2016/7/layout/BasicLinearProcessNumbered"/>
    <dgm:cxn modelId="{D5B9398A-F860-4FE2-AD90-5ADC9F365FB3}" type="presParOf" srcId="{4FC5EC3A-5F6E-485A-8CD5-FED2755467B5}" destId="{9ED19D05-AABD-455F-AD76-22855D291B11}" srcOrd="3" destOrd="0" presId="urn:microsoft.com/office/officeart/2016/7/layout/BasicLinearProcessNumbered"/>
    <dgm:cxn modelId="{CD4504F0-6A08-46C0-B565-A2E473E1F01D}" type="presParOf" srcId="{25BC9C88-F149-4216-82B1-A1DC6141D780}" destId="{67A2AC23-8BFB-4832-AB8D-560371AD477A}" srcOrd="3" destOrd="0" presId="urn:microsoft.com/office/officeart/2016/7/layout/BasicLinearProcessNumbered"/>
    <dgm:cxn modelId="{A0F65B5F-B560-498F-8DA0-69A988BAD94C}" type="presParOf" srcId="{25BC9C88-F149-4216-82B1-A1DC6141D780}" destId="{01C394B2-C9A8-4B8F-BCF3-81D1C17DFD0A}" srcOrd="4" destOrd="0" presId="urn:microsoft.com/office/officeart/2016/7/layout/BasicLinearProcessNumbered"/>
    <dgm:cxn modelId="{C05B8255-8B99-4DAB-8141-A0A0DBA447D5}" type="presParOf" srcId="{01C394B2-C9A8-4B8F-BCF3-81D1C17DFD0A}" destId="{3A3A6659-CD03-40FE-9E15-5D40CA066B62}" srcOrd="0" destOrd="0" presId="urn:microsoft.com/office/officeart/2016/7/layout/BasicLinearProcessNumbered"/>
    <dgm:cxn modelId="{56E9D974-4CB8-47F1-BEBB-16BB9C3BB0B4}" type="presParOf" srcId="{01C394B2-C9A8-4B8F-BCF3-81D1C17DFD0A}" destId="{287783E9-4F01-4149-8F6D-E0254ACB10DE}" srcOrd="1" destOrd="0" presId="urn:microsoft.com/office/officeart/2016/7/layout/BasicLinearProcessNumbered"/>
    <dgm:cxn modelId="{39A76418-D34F-40D0-ACB8-E4D015D09A59}" type="presParOf" srcId="{01C394B2-C9A8-4B8F-BCF3-81D1C17DFD0A}" destId="{660CA16C-990A-4289-8CF0-F69D1EE7C309}" srcOrd="2" destOrd="0" presId="urn:microsoft.com/office/officeart/2016/7/layout/BasicLinearProcessNumbered"/>
    <dgm:cxn modelId="{9CEE494C-6257-4E2C-B018-7813EAC7B596}" type="presParOf" srcId="{01C394B2-C9A8-4B8F-BCF3-81D1C17DFD0A}" destId="{E2DFF00F-F6BE-4EB2-91C4-F6226189326D}" srcOrd="3" destOrd="0" presId="urn:microsoft.com/office/officeart/2016/7/layout/BasicLinearProcessNumbered"/>
    <dgm:cxn modelId="{D1991E4B-BE30-47CA-A4FE-63C4FC76E06F}" type="presParOf" srcId="{25BC9C88-F149-4216-82B1-A1DC6141D780}" destId="{0441C347-6BF6-4042-9104-95A008016BBA}" srcOrd="5" destOrd="0" presId="urn:microsoft.com/office/officeart/2016/7/layout/BasicLinearProcessNumbered"/>
    <dgm:cxn modelId="{2A0DB9E3-675B-4CF9-9F08-4C26781B45F1}" type="presParOf" srcId="{25BC9C88-F149-4216-82B1-A1DC6141D780}" destId="{0397FB32-332B-4B90-9CDB-65031352C184}" srcOrd="6" destOrd="0" presId="urn:microsoft.com/office/officeart/2016/7/layout/BasicLinearProcessNumbered"/>
    <dgm:cxn modelId="{293A0677-991D-4922-B1CC-7F6BB07847EB}" type="presParOf" srcId="{0397FB32-332B-4B90-9CDB-65031352C184}" destId="{E601834A-2387-4852-B6E8-4D75FB023438}" srcOrd="0" destOrd="0" presId="urn:microsoft.com/office/officeart/2016/7/layout/BasicLinearProcessNumbered"/>
    <dgm:cxn modelId="{5BB8C87F-4384-4CD5-B6ED-FD9864E14711}" type="presParOf" srcId="{0397FB32-332B-4B90-9CDB-65031352C184}" destId="{33EF7BDD-8C90-425F-B6FE-3A7D12D3252E}" srcOrd="1" destOrd="0" presId="urn:microsoft.com/office/officeart/2016/7/layout/BasicLinearProcessNumbered"/>
    <dgm:cxn modelId="{EF739FEE-A7DD-4C89-9F93-8652E3E68E4E}" type="presParOf" srcId="{0397FB32-332B-4B90-9CDB-65031352C184}" destId="{9F7F1304-0470-4428-AA1B-5CD59477EEB3}" srcOrd="2" destOrd="0" presId="urn:microsoft.com/office/officeart/2016/7/layout/BasicLinearProcessNumbered"/>
    <dgm:cxn modelId="{6CA12FDB-BE0D-400B-B4FB-2AA372269C13}" type="presParOf" srcId="{0397FB32-332B-4B90-9CDB-65031352C184}" destId="{B2437233-2376-4C38-A8EF-07F46023530C}" srcOrd="3" destOrd="0" presId="urn:microsoft.com/office/officeart/2016/7/layout/BasicLinearProcessNumbered"/>
    <dgm:cxn modelId="{ACCD9318-46AA-4285-B761-3965DDBA49E4}" type="presParOf" srcId="{25BC9C88-F149-4216-82B1-A1DC6141D780}" destId="{79DE5D7C-96B3-4ED4-BBD1-369C78744E76}" srcOrd="7" destOrd="0" presId="urn:microsoft.com/office/officeart/2016/7/layout/BasicLinearProcessNumbered"/>
    <dgm:cxn modelId="{D8A2CAC1-A117-4F47-B647-494C2543BB89}" type="presParOf" srcId="{25BC9C88-F149-4216-82B1-A1DC6141D780}" destId="{8FB248F7-67AD-479F-9340-D0245118E7A8}" srcOrd="8" destOrd="0" presId="urn:microsoft.com/office/officeart/2016/7/layout/BasicLinearProcessNumbered"/>
    <dgm:cxn modelId="{334F3C05-CCA6-42EE-B418-D6DCBF6BE1DA}" type="presParOf" srcId="{8FB248F7-67AD-479F-9340-D0245118E7A8}" destId="{EEF3D86A-E2D5-4114-9D0C-1652CD9E8EF8}" srcOrd="0" destOrd="0" presId="urn:microsoft.com/office/officeart/2016/7/layout/BasicLinearProcessNumbered"/>
    <dgm:cxn modelId="{96AD020D-6059-44DB-A9A0-1E9F4995CBCC}" type="presParOf" srcId="{8FB248F7-67AD-479F-9340-D0245118E7A8}" destId="{A6A2AFDD-5DD4-4B60-921D-ADE3DC1E05F8}" srcOrd="1" destOrd="0" presId="urn:microsoft.com/office/officeart/2016/7/layout/BasicLinearProcessNumbered"/>
    <dgm:cxn modelId="{524C1279-7DD2-4ACC-9D53-5F8E01EB8AD2}" type="presParOf" srcId="{8FB248F7-67AD-479F-9340-D0245118E7A8}" destId="{4F164C2F-56E1-4FAD-B97F-105696A30296}" srcOrd="2" destOrd="0" presId="urn:microsoft.com/office/officeart/2016/7/layout/BasicLinearProcessNumbered"/>
    <dgm:cxn modelId="{3804FBB8-4491-48CB-BE64-92F64D61E44B}" type="presParOf" srcId="{8FB248F7-67AD-479F-9340-D0245118E7A8}" destId="{07CBE514-9D9D-4492-916C-16D4154A86A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BEBB5-8AFC-49FA-9C25-F6BA1A0F1B95}" type="doc">
      <dgm:prSet loTypeId="urn:microsoft.com/office/officeart/2005/8/layout/hProcess9" loCatId="process" qsTypeId="urn:microsoft.com/office/officeart/2005/8/quickstyle/3d3" qsCatId="3D" csTypeId="urn:microsoft.com/office/officeart/2005/8/colors/accent1_2" csCatId="accent1" phldr="1"/>
      <dgm:spPr/>
    </dgm:pt>
    <dgm:pt modelId="{C71083A2-5363-404F-B4BD-F45E309A61BA}">
      <dgm:prSet phldrT="[Text]"/>
      <dgm:spPr/>
      <dgm:t>
        <a:bodyPr/>
        <a:lstStyle/>
        <a:p>
          <a:pPr>
            <a:buFont typeface="+mj-lt"/>
            <a:buAutoNum type="arabicPeriod"/>
          </a:pPr>
          <a:r>
            <a:rPr lang="en-US" dirty="0"/>
            <a:t>Student starts the FAFSA</a:t>
          </a:r>
        </a:p>
      </dgm:t>
    </dgm:pt>
    <dgm:pt modelId="{AFA3E96C-5D84-4B08-901C-1DA74453E40C}" type="parTrans" cxnId="{B3D9AA5C-BCD8-4458-B3F2-F39AECF3BF52}">
      <dgm:prSet/>
      <dgm:spPr/>
      <dgm:t>
        <a:bodyPr/>
        <a:lstStyle/>
        <a:p>
          <a:endParaRPr lang="en-US"/>
        </a:p>
      </dgm:t>
    </dgm:pt>
    <dgm:pt modelId="{727CE715-A17E-4B2B-AD9F-C3F35056D96E}" type="sibTrans" cxnId="{B3D9AA5C-BCD8-4458-B3F2-F39AECF3BF52}">
      <dgm:prSet/>
      <dgm:spPr/>
      <dgm:t>
        <a:bodyPr/>
        <a:lstStyle/>
        <a:p>
          <a:endParaRPr lang="en-US"/>
        </a:p>
      </dgm:t>
    </dgm:pt>
    <dgm:pt modelId="{FE7067E7-D024-4D5F-B9CC-E9D2A74D6F7E}">
      <dgm:prSet/>
      <dgm:spPr/>
      <dgm:t>
        <a:bodyPr/>
        <a:lstStyle/>
        <a:p>
          <a:r>
            <a:rPr lang="en-US" dirty="0"/>
            <a:t>Student invites the parent to do their part in the FAFSA</a:t>
          </a:r>
        </a:p>
      </dgm:t>
    </dgm:pt>
    <dgm:pt modelId="{3FDB3648-C5C4-4F1F-B1FB-A12B4477FA68}" type="parTrans" cxnId="{801DCD54-8A00-472E-8B82-6C887AC3406D}">
      <dgm:prSet/>
      <dgm:spPr/>
      <dgm:t>
        <a:bodyPr/>
        <a:lstStyle/>
        <a:p>
          <a:endParaRPr lang="en-US"/>
        </a:p>
      </dgm:t>
    </dgm:pt>
    <dgm:pt modelId="{A2909507-C498-4E77-9BF6-88242FF5C7CD}" type="sibTrans" cxnId="{801DCD54-8A00-472E-8B82-6C887AC3406D}">
      <dgm:prSet/>
      <dgm:spPr/>
      <dgm:t>
        <a:bodyPr/>
        <a:lstStyle/>
        <a:p>
          <a:endParaRPr lang="en-US"/>
        </a:p>
      </dgm:t>
    </dgm:pt>
    <dgm:pt modelId="{8C216618-3562-4708-ABC6-F9FBB711F96B}">
      <dgm:prSet/>
      <dgm:spPr/>
      <dgm:t>
        <a:bodyPr/>
        <a:lstStyle/>
        <a:p>
          <a:r>
            <a:rPr lang="en-US" dirty="0"/>
            <a:t>Parent completes their part of the FAFSA</a:t>
          </a:r>
        </a:p>
      </dgm:t>
    </dgm:pt>
    <dgm:pt modelId="{A2EC98E8-BD7C-4045-A458-A61911CCFB78}" type="parTrans" cxnId="{6542C05B-EA90-4721-9D78-A900723ACF58}">
      <dgm:prSet/>
      <dgm:spPr/>
      <dgm:t>
        <a:bodyPr/>
        <a:lstStyle/>
        <a:p>
          <a:endParaRPr lang="en-US"/>
        </a:p>
      </dgm:t>
    </dgm:pt>
    <dgm:pt modelId="{EAC84CEE-96FB-408A-9C09-E7F0EA07A7B7}" type="sibTrans" cxnId="{6542C05B-EA90-4721-9D78-A900723ACF58}">
      <dgm:prSet/>
      <dgm:spPr/>
      <dgm:t>
        <a:bodyPr/>
        <a:lstStyle/>
        <a:p>
          <a:endParaRPr lang="en-US"/>
        </a:p>
      </dgm:t>
    </dgm:pt>
    <dgm:pt modelId="{1846CB8A-ED7F-401A-9D64-C1F0215917E9}">
      <dgm:prSet/>
      <dgm:spPr/>
      <dgm:t>
        <a:bodyPr/>
        <a:lstStyle/>
        <a:p>
          <a:r>
            <a:rPr lang="en-US" dirty="0"/>
            <a:t>Submit the FAFSA when complete</a:t>
          </a:r>
        </a:p>
      </dgm:t>
    </dgm:pt>
    <dgm:pt modelId="{E460AB38-11E0-42D5-A517-DD7533A3F895}" type="parTrans" cxnId="{127A4588-255B-4911-92BB-57AF81EF4E60}">
      <dgm:prSet/>
      <dgm:spPr/>
      <dgm:t>
        <a:bodyPr/>
        <a:lstStyle/>
        <a:p>
          <a:endParaRPr lang="en-US"/>
        </a:p>
      </dgm:t>
    </dgm:pt>
    <dgm:pt modelId="{BE389401-E63D-419E-89F9-F966822DA3A3}" type="sibTrans" cxnId="{127A4588-255B-4911-92BB-57AF81EF4E60}">
      <dgm:prSet/>
      <dgm:spPr/>
      <dgm:t>
        <a:bodyPr/>
        <a:lstStyle/>
        <a:p>
          <a:endParaRPr lang="en-US"/>
        </a:p>
      </dgm:t>
    </dgm:pt>
    <dgm:pt modelId="{5F0C4401-4C1E-4345-A880-7230FFA27679}">
      <dgm:prSet/>
      <dgm:spPr/>
      <dgm:t>
        <a:bodyPr/>
        <a:lstStyle/>
        <a:p>
          <a:r>
            <a:rPr lang="en-US" dirty="0"/>
            <a:t>Student completes their part of the FAFSA</a:t>
          </a:r>
        </a:p>
      </dgm:t>
    </dgm:pt>
    <dgm:pt modelId="{F75940B4-3460-4CE2-B124-E59C0EE06B7D}" type="parTrans" cxnId="{CE63465E-1F9D-4EEC-9810-4D7AB09B3962}">
      <dgm:prSet/>
      <dgm:spPr/>
      <dgm:t>
        <a:bodyPr/>
        <a:lstStyle/>
        <a:p>
          <a:endParaRPr lang="en-US"/>
        </a:p>
      </dgm:t>
    </dgm:pt>
    <dgm:pt modelId="{5CAB8AB1-A785-4408-95A9-ED777A1C5EE3}" type="sibTrans" cxnId="{CE63465E-1F9D-4EEC-9810-4D7AB09B3962}">
      <dgm:prSet/>
      <dgm:spPr/>
      <dgm:t>
        <a:bodyPr/>
        <a:lstStyle/>
        <a:p>
          <a:endParaRPr lang="en-US"/>
        </a:p>
      </dgm:t>
    </dgm:pt>
    <dgm:pt modelId="{86050654-973F-4306-B582-03D046B55751}" type="pres">
      <dgm:prSet presAssocID="{7EDBEBB5-8AFC-49FA-9C25-F6BA1A0F1B95}" presName="CompostProcess" presStyleCnt="0">
        <dgm:presLayoutVars>
          <dgm:dir/>
          <dgm:resizeHandles val="exact"/>
        </dgm:presLayoutVars>
      </dgm:prSet>
      <dgm:spPr/>
    </dgm:pt>
    <dgm:pt modelId="{9E049A7C-1259-4803-9FA0-B427E2E40854}" type="pres">
      <dgm:prSet presAssocID="{7EDBEBB5-8AFC-49FA-9C25-F6BA1A0F1B95}" presName="arrow" presStyleLbl="bgShp" presStyleIdx="0" presStyleCnt="1"/>
      <dgm:spPr/>
    </dgm:pt>
    <dgm:pt modelId="{65FF873F-25D9-4C7E-9A52-409B00CD8F39}" type="pres">
      <dgm:prSet presAssocID="{7EDBEBB5-8AFC-49FA-9C25-F6BA1A0F1B95}" presName="linearProcess" presStyleCnt="0"/>
      <dgm:spPr/>
    </dgm:pt>
    <dgm:pt modelId="{2276325E-624B-4AEC-841D-57198C6A8800}" type="pres">
      <dgm:prSet presAssocID="{C71083A2-5363-404F-B4BD-F45E309A61BA}" presName="textNode" presStyleLbl="node1" presStyleIdx="0" presStyleCnt="5" custLinFactX="9963" custLinFactNeighborX="100000" custLinFactNeighborY="0">
        <dgm:presLayoutVars>
          <dgm:bulletEnabled val="1"/>
        </dgm:presLayoutVars>
      </dgm:prSet>
      <dgm:spPr/>
    </dgm:pt>
    <dgm:pt modelId="{AAE15BA7-2AE9-453E-A658-12E190AD59EA}" type="pres">
      <dgm:prSet presAssocID="{727CE715-A17E-4B2B-AD9F-C3F35056D96E}" presName="sibTrans" presStyleCnt="0"/>
      <dgm:spPr/>
    </dgm:pt>
    <dgm:pt modelId="{4DA3E7B4-1791-4861-B5C7-903450136ADB}" type="pres">
      <dgm:prSet presAssocID="{FE7067E7-D024-4D5F-B9CC-E9D2A74D6F7E}" presName="textNode" presStyleLbl="node1" presStyleIdx="1" presStyleCnt="5" custLinFactX="15168" custLinFactNeighborX="100000" custLinFactNeighborY="0">
        <dgm:presLayoutVars>
          <dgm:bulletEnabled val="1"/>
        </dgm:presLayoutVars>
      </dgm:prSet>
      <dgm:spPr/>
    </dgm:pt>
    <dgm:pt modelId="{CE180986-0FF5-498E-B594-6F18BAEE33B3}" type="pres">
      <dgm:prSet presAssocID="{A2909507-C498-4E77-9BF6-88242FF5C7CD}" presName="sibTrans" presStyleCnt="0"/>
      <dgm:spPr/>
    </dgm:pt>
    <dgm:pt modelId="{D397FB2D-F134-4672-A41D-4473E43BC4D0}" type="pres">
      <dgm:prSet presAssocID="{5F0C4401-4C1E-4345-A880-7230FFA27679}" presName="textNode" presStyleLbl="node1" presStyleIdx="2" presStyleCnt="5" custLinFactX="22975" custLinFactNeighborX="100000" custLinFactNeighborY="-54077">
        <dgm:presLayoutVars>
          <dgm:bulletEnabled val="1"/>
        </dgm:presLayoutVars>
      </dgm:prSet>
      <dgm:spPr/>
    </dgm:pt>
    <dgm:pt modelId="{2AD58AE7-95C1-44F5-A1A4-EDA601CF6427}" type="pres">
      <dgm:prSet presAssocID="{5CAB8AB1-A785-4408-95A9-ED777A1C5EE3}" presName="sibTrans" presStyleCnt="0"/>
      <dgm:spPr/>
    </dgm:pt>
    <dgm:pt modelId="{4F41299B-E904-42F5-B395-694764A13574}" type="pres">
      <dgm:prSet presAssocID="{8C216618-3562-4708-ABC6-F9FBB711F96B}" presName="textNode" presStyleLbl="node1" presStyleIdx="3" presStyleCnt="5" custLinFactX="-73069" custLinFactNeighborX="-100000" custLinFactNeighborY="50000">
        <dgm:presLayoutVars>
          <dgm:bulletEnabled val="1"/>
        </dgm:presLayoutVars>
      </dgm:prSet>
      <dgm:spPr/>
    </dgm:pt>
    <dgm:pt modelId="{28AB8D62-0233-4F01-88DE-10546FA5020E}" type="pres">
      <dgm:prSet presAssocID="{EAC84CEE-96FB-408A-9C09-E7F0EA07A7B7}" presName="sibTrans" presStyleCnt="0"/>
      <dgm:spPr/>
    </dgm:pt>
    <dgm:pt modelId="{5C323671-8A93-4871-BB7F-879C827D1E67}" type="pres">
      <dgm:prSet presAssocID="{1846CB8A-ED7F-401A-9D64-C1F0215917E9}" presName="textNode" presStyleLbl="node1" presStyleIdx="4" presStyleCnt="5" custLinFactX="-69165" custLinFactNeighborX="-100000" custLinFactNeighborY="0">
        <dgm:presLayoutVars>
          <dgm:bulletEnabled val="1"/>
        </dgm:presLayoutVars>
      </dgm:prSet>
      <dgm:spPr/>
    </dgm:pt>
  </dgm:ptLst>
  <dgm:cxnLst>
    <dgm:cxn modelId="{C68E7A0E-6E5C-4BF3-81A5-3D1C765FA763}" type="presOf" srcId="{C71083A2-5363-404F-B4BD-F45E309A61BA}" destId="{2276325E-624B-4AEC-841D-57198C6A8800}" srcOrd="0" destOrd="0" presId="urn:microsoft.com/office/officeart/2005/8/layout/hProcess9"/>
    <dgm:cxn modelId="{6542C05B-EA90-4721-9D78-A900723ACF58}" srcId="{7EDBEBB5-8AFC-49FA-9C25-F6BA1A0F1B95}" destId="{8C216618-3562-4708-ABC6-F9FBB711F96B}" srcOrd="3" destOrd="0" parTransId="{A2EC98E8-BD7C-4045-A458-A61911CCFB78}" sibTransId="{EAC84CEE-96FB-408A-9C09-E7F0EA07A7B7}"/>
    <dgm:cxn modelId="{B3D9AA5C-BCD8-4458-B3F2-F39AECF3BF52}" srcId="{7EDBEBB5-8AFC-49FA-9C25-F6BA1A0F1B95}" destId="{C71083A2-5363-404F-B4BD-F45E309A61BA}" srcOrd="0" destOrd="0" parTransId="{AFA3E96C-5D84-4B08-901C-1DA74453E40C}" sibTransId="{727CE715-A17E-4B2B-AD9F-C3F35056D96E}"/>
    <dgm:cxn modelId="{CE63465E-1F9D-4EEC-9810-4D7AB09B3962}" srcId="{7EDBEBB5-8AFC-49FA-9C25-F6BA1A0F1B95}" destId="{5F0C4401-4C1E-4345-A880-7230FFA27679}" srcOrd="2" destOrd="0" parTransId="{F75940B4-3460-4CE2-B124-E59C0EE06B7D}" sibTransId="{5CAB8AB1-A785-4408-95A9-ED777A1C5EE3}"/>
    <dgm:cxn modelId="{2EC04866-5D8B-4E7D-9C39-D1066879BC50}" type="presOf" srcId="{8C216618-3562-4708-ABC6-F9FBB711F96B}" destId="{4F41299B-E904-42F5-B395-694764A13574}" srcOrd="0" destOrd="0" presId="urn:microsoft.com/office/officeart/2005/8/layout/hProcess9"/>
    <dgm:cxn modelId="{0A36E968-3AD5-4977-B572-E64017DFA3D4}" type="presOf" srcId="{5F0C4401-4C1E-4345-A880-7230FFA27679}" destId="{D397FB2D-F134-4672-A41D-4473E43BC4D0}" srcOrd="0" destOrd="0" presId="urn:microsoft.com/office/officeart/2005/8/layout/hProcess9"/>
    <dgm:cxn modelId="{F3DEC66E-BDC8-4787-88AD-17BB46FFC005}" type="presOf" srcId="{7EDBEBB5-8AFC-49FA-9C25-F6BA1A0F1B95}" destId="{86050654-973F-4306-B582-03D046B55751}" srcOrd="0" destOrd="0" presId="urn:microsoft.com/office/officeart/2005/8/layout/hProcess9"/>
    <dgm:cxn modelId="{801DCD54-8A00-472E-8B82-6C887AC3406D}" srcId="{7EDBEBB5-8AFC-49FA-9C25-F6BA1A0F1B95}" destId="{FE7067E7-D024-4D5F-B9CC-E9D2A74D6F7E}" srcOrd="1" destOrd="0" parTransId="{3FDB3648-C5C4-4F1F-B1FB-A12B4477FA68}" sibTransId="{A2909507-C498-4E77-9BF6-88242FF5C7CD}"/>
    <dgm:cxn modelId="{8F546D57-58A0-4C49-A91D-3472C75E3BE7}" type="presOf" srcId="{FE7067E7-D024-4D5F-B9CC-E9D2A74D6F7E}" destId="{4DA3E7B4-1791-4861-B5C7-903450136ADB}" srcOrd="0" destOrd="0" presId="urn:microsoft.com/office/officeart/2005/8/layout/hProcess9"/>
    <dgm:cxn modelId="{B59E9B58-C430-49DC-8CAE-D51868E4AFDB}" type="presOf" srcId="{1846CB8A-ED7F-401A-9D64-C1F0215917E9}" destId="{5C323671-8A93-4871-BB7F-879C827D1E67}" srcOrd="0" destOrd="0" presId="urn:microsoft.com/office/officeart/2005/8/layout/hProcess9"/>
    <dgm:cxn modelId="{127A4588-255B-4911-92BB-57AF81EF4E60}" srcId="{7EDBEBB5-8AFC-49FA-9C25-F6BA1A0F1B95}" destId="{1846CB8A-ED7F-401A-9D64-C1F0215917E9}" srcOrd="4" destOrd="0" parTransId="{E460AB38-11E0-42D5-A517-DD7533A3F895}" sibTransId="{BE389401-E63D-419E-89F9-F966822DA3A3}"/>
    <dgm:cxn modelId="{51B06D4F-324D-43C2-82F0-4C727A7932EE}" type="presParOf" srcId="{86050654-973F-4306-B582-03D046B55751}" destId="{9E049A7C-1259-4803-9FA0-B427E2E40854}" srcOrd="0" destOrd="0" presId="urn:microsoft.com/office/officeart/2005/8/layout/hProcess9"/>
    <dgm:cxn modelId="{14162454-1C8D-44BF-82DF-DF8238D03784}" type="presParOf" srcId="{86050654-973F-4306-B582-03D046B55751}" destId="{65FF873F-25D9-4C7E-9A52-409B00CD8F39}" srcOrd="1" destOrd="0" presId="urn:microsoft.com/office/officeart/2005/8/layout/hProcess9"/>
    <dgm:cxn modelId="{5323C950-650F-4ACA-9F29-5DF7B77E3733}" type="presParOf" srcId="{65FF873F-25D9-4C7E-9A52-409B00CD8F39}" destId="{2276325E-624B-4AEC-841D-57198C6A8800}" srcOrd="0" destOrd="0" presId="urn:microsoft.com/office/officeart/2005/8/layout/hProcess9"/>
    <dgm:cxn modelId="{3C2F0685-C853-4960-A4BF-C13AA1FF7B5B}" type="presParOf" srcId="{65FF873F-25D9-4C7E-9A52-409B00CD8F39}" destId="{AAE15BA7-2AE9-453E-A658-12E190AD59EA}" srcOrd="1" destOrd="0" presId="urn:microsoft.com/office/officeart/2005/8/layout/hProcess9"/>
    <dgm:cxn modelId="{C3B3090C-44F7-48F6-8DDF-767F4E04673D}" type="presParOf" srcId="{65FF873F-25D9-4C7E-9A52-409B00CD8F39}" destId="{4DA3E7B4-1791-4861-B5C7-903450136ADB}" srcOrd="2" destOrd="0" presId="urn:microsoft.com/office/officeart/2005/8/layout/hProcess9"/>
    <dgm:cxn modelId="{426801E3-E09E-4D70-AC09-D8274EF1330B}" type="presParOf" srcId="{65FF873F-25D9-4C7E-9A52-409B00CD8F39}" destId="{CE180986-0FF5-498E-B594-6F18BAEE33B3}" srcOrd="3" destOrd="0" presId="urn:microsoft.com/office/officeart/2005/8/layout/hProcess9"/>
    <dgm:cxn modelId="{FB9768EA-E249-4E6F-85FD-3961AE70D60B}" type="presParOf" srcId="{65FF873F-25D9-4C7E-9A52-409B00CD8F39}" destId="{D397FB2D-F134-4672-A41D-4473E43BC4D0}" srcOrd="4" destOrd="0" presId="urn:microsoft.com/office/officeart/2005/8/layout/hProcess9"/>
    <dgm:cxn modelId="{58FF49EC-CBD9-4131-B0A4-C270E52E7F9E}" type="presParOf" srcId="{65FF873F-25D9-4C7E-9A52-409B00CD8F39}" destId="{2AD58AE7-95C1-44F5-A1A4-EDA601CF6427}" srcOrd="5" destOrd="0" presId="urn:microsoft.com/office/officeart/2005/8/layout/hProcess9"/>
    <dgm:cxn modelId="{D46C5E74-AC88-4A8B-92C3-66C9BA2F4691}" type="presParOf" srcId="{65FF873F-25D9-4C7E-9A52-409B00CD8F39}" destId="{4F41299B-E904-42F5-B395-694764A13574}" srcOrd="6" destOrd="0" presId="urn:microsoft.com/office/officeart/2005/8/layout/hProcess9"/>
    <dgm:cxn modelId="{50A52EEC-F9C6-4583-8E93-F6F98FA33E5B}" type="presParOf" srcId="{65FF873F-25D9-4C7E-9A52-409B00CD8F39}" destId="{28AB8D62-0233-4F01-88DE-10546FA5020E}" srcOrd="7" destOrd="0" presId="urn:microsoft.com/office/officeart/2005/8/layout/hProcess9"/>
    <dgm:cxn modelId="{3906BE49-2DB2-48AC-BCE9-83FE2F51B56C}" type="presParOf" srcId="{65FF873F-25D9-4C7E-9A52-409B00CD8F39}" destId="{5C323671-8A93-4871-BB7F-879C827D1E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E33B26-8D9E-4E0D-B8EC-C4899F482F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F5E6A62-4091-45D1-8215-52879ED5C6CD}">
      <dgm:prSet phldrT="[Text]" custT="1"/>
      <dgm:spPr/>
      <dgm:t>
        <a:bodyPr/>
        <a:lstStyle/>
        <a:p>
          <a:pPr algn="l">
            <a:lnSpc>
              <a:spcPct val="100000"/>
            </a:lnSpc>
          </a:pPr>
          <a:r>
            <a:rPr lang="en-US" altLang="en-US" sz="2400" cap="none" dirty="0">
              <a:latin typeface="+mn-lt"/>
            </a:rPr>
            <a:t>Grants</a:t>
          </a:r>
          <a:endParaRPr lang="en-US" sz="2400" cap="none" dirty="0">
            <a:latin typeface="+mn-lt"/>
          </a:endParaRPr>
        </a:p>
      </dgm:t>
    </dgm:pt>
    <dgm:pt modelId="{4F698A5C-4450-4C1C-B78B-D0BC9E5B27F2}" type="parTrans" cxnId="{5833F18F-C0B0-4CF7-8D6B-4CF01924ECC0}">
      <dgm:prSet/>
      <dgm:spPr/>
      <dgm:t>
        <a:bodyPr/>
        <a:lstStyle/>
        <a:p>
          <a:endParaRPr lang="en-US"/>
        </a:p>
      </dgm:t>
    </dgm:pt>
    <dgm:pt modelId="{BA559C61-29F4-4DDB-B3C7-F980023D9B65}" type="sibTrans" cxnId="{5833F18F-C0B0-4CF7-8D6B-4CF01924ECC0}">
      <dgm:prSet/>
      <dgm:spPr/>
      <dgm:t>
        <a:bodyPr/>
        <a:lstStyle/>
        <a:p>
          <a:pPr>
            <a:lnSpc>
              <a:spcPct val="100000"/>
            </a:lnSpc>
          </a:pPr>
          <a:endParaRPr lang="en-US"/>
        </a:p>
      </dgm:t>
    </dgm:pt>
    <dgm:pt modelId="{51B17293-EA46-40F3-9C31-E1795D779914}">
      <dgm:prSet custT="1"/>
      <dgm:spPr/>
      <dgm:t>
        <a:bodyPr/>
        <a:lstStyle/>
        <a:p>
          <a:pPr algn="l">
            <a:lnSpc>
              <a:spcPct val="100000"/>
            </a:lnSpc>
          </a:pPr>
          <a:r>
            <a:rPr lang="en-US" altLang="en-US" sz="2400" cap="none" dirty="0">
              <a:latin typeface="+mn-lt"/>
            </a:rPr>
            <a:t>Scholarships</a:t>
          </a:r>
        </a:p>
      </dgm:t>
    </dgm:pt>
    <dgm:pt modelId="{AD5F7694-EEC2-4546-B5D7-A2A2FF7DB982}" type="parTrans" cxnId="{DEB98FED-3360-4F6B-927B-0F7381E51B4C}">
      <dgm:prSet/>
      <dgm:spPr/>
      <dgm:t>
        <a:bodyPr/>
        <a:lstStyle/>
        <a:p>
          <a:endParaRPr lang="en-US"/>
        </a:p>
      </dgm:t>
    </dgm:pt>
    <dgm:pt modelId="{B9C53E61-6056-4DAF-ABE1-D6E8AF9F1630}" type="sibTrans" cxnId="{DEB98FED-3360-4F6B-927B-0F7381E51B4C}">
      <dgm:prSet/>
      <dgm:spPr/>
      <dgm:t>
        <a:bodyPr/>
        <a:lstStyle/>
        <a:p>
          <a:pPr>
            <a:lnSpc>
              <a:spcPct val="100000"/>
            </a:lnSpc>
          </a:pPr>
          <a:endParaRPr lang="en-US"/>
        </a:p>
      </dgm:t>
    </dgm:pt>
    <dgm:pt modelId="{84305B21-90AD-405D-AA0E-3DFE4BB1A9C6}">
      <dgm:prSet custT="1"/>
      <dgm:spPr/>
      <dgm:t>
        <a:bodyPr/>
        <a:lstStyle/>
        <a:p>
          <a:pPr algn="l">
            <a:lnSpc>
              <a:spcPct val="100000"/>
            </a:lnSpc>
          </a:pPr>
          <a:r>
            <a:rPr lang="en-US" altLang="en-US" sz="2400" cap="none" dirty="0">
              <a:latin typeface="+mn-lt"/>
            </a:rPr>
            <a:t>Work-study programs</a:t>
          </a:r>
        </a:p>
      </dgm:t>
    </dgm:pt>
    <dgm:pt modelId="{2C68DC12-464A-459E-A147-88EA5B838EEF}" type="parTrans" cxnId="{57C2C831-359F-418D-B59D-B09110BCC2EC}">
      <dgm:prSet/>
      <dgm:spPr/>
      <dgm:t>
        <a:bodyPr/>
        <a:lstStyle/>
        <a:p>
          <a:endParaRPr lang="en-US"/>
        </a:p>
      </dgm:t>
    </dgm:pt>
    <dgm:pt modelId="{A59421EB-5D64-4BB6-8507-C36541A3CC1F}" type="sibTrans" cxnId="{57C2C831-359F-418D-B59D-B09110BCC2EC}">
      <dgm:prSet/>
      <dgm:spPr/>
      <dgm:t>
        <a:bodyPr/>
        <a:lstStyle/>
        <a:p>
          <a:pPr>
            <a:lnSpc>
              <a:spcPct val="100000"/>
            </a:lnSpc>
          </a:pPr>
          <a:endParaRPr lang="en-US"/>
        </a:p>
      </dgm:t>
    </dgm:pt>
    <dgm:pt modelId="{7765DD4A-862A-4A83-8DAF-C11A49A643B1}">
      <dgm:prSet custT="1"/>
      <dgm:spPr/>
      <dgm:t>
        <a:bodyPr/>
        <a:lstStyle/>
        <a:p>
          <a:pPr algn="l">
            <a:lnSpc>
              <a:spcPct val="100000"/>
            </a:lnSpc>
          </a:pPr>
          <a:r>
            <a:rPr lang="en-US" altLang="en-US" sz="2400" cap="none" dirty="0">
              <a:latin typeface="+mn-lt"/>
            </a:rPr>
            <a:t>Loans</a:t>
          </a:r>
          <a:endParaRPr lang="en-US" altLang="en-US" sz="3200" cap="none" dirty="0">
            <a:latin typeface="+mn-lt"/>
          </a:endParaRPr>
        </a:p>
      </dgm:t>
    </dgm:pt>
    <dgm:pt modelId="{59575241-A9B4-4135-87B4-08040A271DF0}" type="parTrans" cxnId="{2D133CD5-D26C-40BA-94BA-B6F7FDDBEF35}">
      <dgm:prSet/>
      <dgm:spPr/>
      <dgm:t>
        <a:bodyPr/>
        <a:lstStyle/>
        <a:p>
          <a:endParaRPr lang="en-US"/>
        </a:p>
      </dgm:t>
    </dgm:pt>
    <dgm:pt modelId="{822E8510-75E5-4992-B843-A5668C5557D3}" type="sibTrans" cxnId="{2D133CD5-D26C-40BA-94BA-B6F7FDDBEF35}">
      <dgm:prSet/>
      <dgm:spPr/>
      <dgm:t>
        <a:bodyPr/>
        <a:lstStyle/>
        <a:p>
          <a:endParaRPr lang="en-US"/>
        </a:p>
      </dgm:t>
    </dgm:pt>
    <dgm:pt modelId="{C4BD7870-75F8-43D7-85D5-8DF8B01BA3BE}" type="pres">
      <dgm:prSet presAssocID="{57E33B26-8D9E-4E0D-B8EC-C4899F482F0A}" presName="root" presStyleCnt="0">
        <dgm:presLayoutVars>
          <dgm:dir/>
          <dgm:resizeHandles val="exact"/>
        </dgm:presLayoutVars>
      </dgm:prSet>
      <dgm:spPr/>
    </dgm:pt>
    <dgm:pt modelId="{B2E34A07-7032-4DB1-AE5A-C94924EBAA69}" type="pres">
      <dgm:prSet presAssocID="{57E33B26-8D9E-4E0D-B8EC-C4899F482F0A}" presName="container" presStyleCnt="0">
        <dgm:presLayoutVars>
          <dgm:dir/>
          <dgm:resizeHandles val="exact"/>
        </dgm:presLayoutVars>
      </dgm:prSet>
      <dgm:spPr/>
    </dgm:pt>
    <dgm:pt modelId="{D1D94E4E-4703-4254-B8CD-B150E084528C}" type="pres">
      <dgm:prSet presAssocID="{AF5E6A62-4091-45D1-8215-52879ED5C6CD}" presName="compNode" presStyleCnt="0"/>
      <dgm:spPr/>
    </dgm:pt>
    <dgm:pt modelId="{44DB4A1C-2ED1-4FD5-9E2B-73C00BE6C318}" type="pres">
      <dgm:prSet presAssocID="{AF5E6A62-4091-45D1-8215-52879ED5C6CD}" presName="iconBgRect" presStyleLbl="bgShp" presStyleIdx="0" presStyleCnt="4"/>
      <dgm:spPr/>
    </dgm:pt>
    <dgm:pt modelId="{1D88B407-3595-42C0-BF3F-C89C26DDE761}" type="pres">
      <dgm:prSet presAssocID="{AF5E6A62-4091-45D1-8215-52879ED5C6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98E5EBED-132C-4A5A-8A91-9EEA761BCEA5}" type="pres">
      <dgm:prSet presAssocID="{AF5E6A62-4091-45D1-8215-52879ED5C6CD}" presName="spaceRect" presStyleCnt="0"/>
      <dgm:spPr/>
    </dgm:pt>
    <dgm:pt modelId="{332A2BE8-F9EE-4F8A-AB6D-DABBF5F5EF46}" type="pres">
      <dgm:prSet presAssocID="{AF5E6A62-4091-45D1-8215-52879ED5C6CD}" presName="textRect" presStyleLbl="revTx" presStyleIdx="0" presStyleCnt="4">
        <dgm:presLayoutVars>
          <dgm:chMax val="1"/>
          <dgm:chPref val="1"/>
        </dgm:presLayoutVars>
      </dgm:prSet>
      <dgm:spPr/>
    </dgm:pt>
    <dgm:pt modelId="{DB3BCA67-5D5C-4686-A649-F6132CE97855}" type="pres">
      <dgm:prSet presAssocID="{BA559C61-29F4-4DDB-B3C7-F980023D9B65}" presName="sibTrans" presStyleLbl="sibTrans2D1" presStyleIdx="0" presStyleCnt="0"/>
      <dgm:spPr/>
    </dgm:pt>
    <dgm:pt modelId="{E2F505AB-EAB7-4F8D-B46F-1767E143336B}" type="pres">
      <dgm:prSet presAssocID="{51B17293-EA46-40F3-9C31-E1795D779914}" presName="compNode" presStyleCnt="0"/>
      <dgm:spPr/>
    </dgm:pt>
    <dgm:pt modelId="{1235CF53-4F00-4E20-9EEE-C41AFE3A28FF}" type="pres">
      <dgm:prSet presAssocID="{51B17293-EA46-40F3-9C31-E1795D779914}" presName="iconBgRect" presStyleLbl="bgShp" presStyleIdx="1" presStyleCnt="4"/>
      <dgm:spPr/>
    </dgm:pt>
    <dgm:pt modelId="{594272AD-0678-4BD5-BEFF-3296E9713DC2}" type="pres">
      <dgm:prSet presAssocID="{51B17293-EA46-40F3-9C31-E1795D7799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69411DDD-6832-432D-9A37-B785580B2359}" type="pres">
      <dgm:prSet presAssocID="{51B17293-EA46-40F3-9C31-E1795D779914}" presName="spaceRect" presStyleCnt="0"/>
      <dgm:spPr/>
    </dgm:pt>
    <dgm:pt modelId="{44CA2A66-515C-4409-A233-3D5BB221B804}" type="pres">
      <dgm:prSet presAssocID="{51B17293-EA46-40F3-9C31-E1795D779914}" presName="textRect" presStyleLbl="revTx" presStyleIdx="1" presStyleCnt="4">
        <dgm:presLayoutVars>
          <dgm:chMax val="1"/>
          <dgm:chPref val="1"/>
        </dgm:presLayoutVars>
      </dgm:prSet>
      <dgm:spPr/>
    </dgm:pt>
    <dgm:pt modelId="{E10DEA19-8000-492B-B3DA-C38F20544EF4}" type="pres">
      <dgm:prSet presAssocID="{B9C53E61-6056-4DAF-ABE1-D6E8AF9F1630}" presName="sibTrans" presStyleLbl="sibTrans2D1" presStyleIdx="0" presStyleCnt="0"/>
      <dgm:spPr/>
    </dgm:pt>
    <dgm:pt modelId="{92CF5D66-130B-4F7A-8577-0364FBDE3658}" type="pres">
      <dgm:prSet presAssocID="{84305B21-90AD-405D-AA0E-3DFE4BB1A9C6}" presName="compNode" presStyleCnt="0"/>
      <dgm:spPr/>
    </dgm:pt>
    <dgm:pt modelId="{BA92BAF4-6099-489C-99F0-DA1734767711}" type="pres">
      <dgm:prSet presAssocID="{84305B21-90AD-405D-AA0E-3DFE4BB1A9C6}" presName="iconBgRect" presStyleLbl="bgShp" presStyleIdx="2" presStyleCnt="4"/>
      <dgm:spPr/>
    </dgm:pt>
    <dgm:pt modelId="{6611C51F-334E-4290-B296-ED6C8F47FF84}" type="pres">
      <dgm:prSet presAssocID="{84305B21-90AD-405D-AA0E-3DFE4BB1A9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52C42865-049A-450C-84EE-7381BD45CB6A}" type="pres">
      <dgm:prSet presAssocID="{84305B21-90AD-405D-AA0E-3DFE4BB1A9C6}" presName="spaceRect" presStyleCnt="0"/>
      <dgm:spPr/>
    </dgm:pt>
    <dgm:pt modelId="{2BA3608A-E2A5-4F50-A651-99E74184897D}" type="pres">
      <dgm:prSet presAssocID="{84305B21-90AD-405D-AA0E-3DFE4BB1A9C6}" presName="textRect" presStyleLbl="revTx" presStyleIdx="2" presStyleCnt="4">
        <dgm:presLayoutVars>
          <dgm:chMax val="1"/>
          <dgm:chPref val="1"/>
        </dgm:presLayoutVars>
      </dgm:prSet>
      <dgm:spPr/>
    </dgm:pt>
    <dgm:pt modelId="{3CED5E62-33A3-4272-B79B-B864BAA9E3FF}" type="pres">
      <dgm:prSet presAssocID="{A59421EB-5D64-4BB6-8507-C36541A3CC1F}" presName="sibTrans" presStyleLbl="sibTrans2D1" presStyleIdx="0" presStyleCnt="0"/>
      <dgm:spPr/>
    </dgm:pt>
    <dgm:pt modelId="{C11618AF-EF56-4E34-9EC9-96CF7AB085A2}" type="pres">
      <dgm:prSet presAssocID="{7765DD4A-862A-4A83-8DAF-C11A49A643B1}" presName="compNode" presStyleCnt="0"/>
      <dgm:spPr/>
    </dgm:pt>
    <dgm:pt modelId="{B1D11B23-33FD-47FA-94EB-DAF46504AB58}" type="pres">
      <dgm:prSet presAssocID="{7765DD4A-862A-4A83-8DAF-C11A49A643B1}" presName="iconBgRect" presStyleLbl="bgShp" presStyleIdx="3" presStyleCnt="4"/>
      <dgm:spPr/>
    </dgm:pt>
    <dgm:pt modelId="{179A1ECC-0597-4C6F-8BF6-B8A4819582AA}" type="pres">
      <dgm:prSet presAssocID="{7765DD4A-862A-4A83-8DAF-C11A49A643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2926DB67-2CC8-4B78-B9AA-81B72947B298}" type="pres">
      <dgm:prSet presAssocID="{7765DD4A-862A-4A83-8DAF-C11A49A643B1}" presName="spaceRect" presStyleCnt="0"/>
      <dgm:spPr/>
    </dgm:pt>
    <dgm:pt modelId="{2FF21FE3-95D5-494A-AEC5-B808077A3E79}" type="pres">
      <dgm:prSet presAssocID="{7765DD4A-862A-4A83-8DAF-C11A49A643B1}" presName="textRect" presStyleLbl="revTx" presStyleIdx="3" presStyleCnt="4">
        <dgm:presLayoutVars>
          <dgm:chMax val="1"/>
          <dgm:chPref val="1"/>
        </dgm:presLayoutVars>
      </dgm:prSet>
      <dgm:spPr/>
    </dgm:pt>
  </dgm:ptLst>
  <dgm:cxnLst>
    <dgm:cxn modelId="{A695450E-267F-4E67-BE57-356FEF5524D7}" type="presOf" srcId="{51B17293-EA46-40F3-9C31-E1795D779914}" destId="{44CA2A66-515C-4409-A233-3D5BB221B804}" srcOrd="0" destOrd="0" presId="urn:microsoft.com/office/officeart/2018/2/layout/IconCircleList"/>
    <dgm:cxn modelId="{57C2C831-359F-418D-B59D-B09110BCC2EC}" srcId="{57E33B26-8D9E-4E0D-B8EC-C4899F482F0A}" destId="{84305B21-90AD-405D-AA0E-3DFE4BB1A9C6}" srcOrd="2" destOrd="0" parTransId="{2C68DC12-464A-459E-A147-88EA5B838EEF}" sibTransId="{A59421EB-5D64-4BB6-8507-C36541A3CC1F}"/>
    <dgm:cxn modelId="{1345A233-6908-4396-B4DA-D96EF37DED97}" type="presOf" srcId="{B9C53E61-6056-4DAF-ABE1-D6E8AF9F1630}" destId="{E10DEA19-8000-492B-B3DA-C38F20544EF4}" srcOrd="0" destOrd="0" presId="urn:microsoft.com/office/officeart/2018/2/layout/IconCircleList"/>
    <dgm:cxn modelId="{EBBA1F84-5057-4D1B-AAB8-EC87D237EABB}" type="presOf" srcId="{84305B21-90AD-405D-AA0E-3DFE4BB1A9C6}" destId="{2BA3608A-E2A5-4F50-A651-99E74184897D}" srcOrd="0" destOrd="0" presId="urn:microsoft.com/office/officeart/2018/2/layout/IconCircleList"/>
    <dgm:cxn modelId="{DBB46B8E-23DB-4F02-A160-6E9582F56EC2}" type="presOf" srcId="{AF5E6A62-4091-45D1-8215-52879ED5C6CD}" destId="{332A2BE8-F9EE-4F8A-AB6D-DABBF5F5EF46}" srcOrd="0" destOrd="0" presId="urn:microsoft.com/office/officeart/2018/2/layout/IconCircleList"/>
    <dgm:cxn modelId="{5833F18F-C0B0-4CF7-8D6B-4CF01924ECC0}" srcId="{57E33B26-8D9E-4E0D-B8EC-C4899F482F0A}" destId="{AF5E6A62-4091-45D1-8215-52879ED5C6CD}" srcOrd="0" destOrd="0" parTransId="{4F698A5C-4450-4C1C-B78B-D0BC9E5B27F2}" sibTransId="{BA559C61-29F4-4DDB-B3C7-F980023D9B65}"/>
    <dgm:cxn modelId="{86A268B8-4031-40CC-A1AA-D0E3D5D07CDC}" type="presOf" srcId="{57E33B26-8D9E-4E0D-B8EC-C4899F482F0A}" destId="{C4BD7870-75F8-43D7-85D5-8DF8B01BA3BE}" srcOrd="0" destOrd="0" presId="urn:microsoft.com/office/officeart/2018/2/layout/IconCircleList"/>
    <dgm:cxn modelId="{D8A343C6-CE6D-4A42-AEED-B9010D8490C7}" type="presOf" srcId="{BA559C61-29F4-4DDB-B3C7-F980023D9B65}" destId="{DB3BCA67-5D5C-4686-A649-F6132CE97855}" srcOrd="0" destOrd="0" presId="urn:microsoft.com/office/officeart/2018/2/layout/IconCircleList"/>
    <dgm:cxn modelId="{2D133CD5-D26C-40BA-94BA-B6F7FDDBEF35}" srcId="{57E33B26-8D9E-4E0D-B8EC-C4899F482F0A}" destId="{7765DD4A-862A-4A83-8DAF-C11A49A643B1}" srcOrd="3" destOrd="0" parTransId="{59575241-A9B4-4135-87B4-08040A271DF0}" sibTransId="{822E8510-75E5-4992-B843-A5668C5557D3}"/>
    <dgm:cxn modelId="{DEB98FED-3360-4F6B-927B-0F7381E51B4C}" srcId="{57E33B26-8D9E-4E0D-B8EC-C4899F482F0A}" destId="{51B17293-EA46-40F3-9C31-E1795D779914}" srcOrd="1" destOrd="0" parTransId="{AD5F7694-EEC2-4546-B5D7-A2A2FF7DB982}" sibTransId="{B9C53E61-6056-4DAF-ABE1-D6E8AF9F1630}"/>
    <dgm:cxn modelId="{F66BB7F3-416E-440B-BA5B-ED21FC7CF29F}" type="presOf" srcId="{7765DD4A-862A-4A83-8DAF-C11A49A643B1}" destId="{2FF21FE3-95D5-494A-AEC5-B808077A3E79}" srcOrd="0" destOrd="0" presId="urn:microsoft.com/office/officeart/2018/2/layout/IconCircleList"/>
    <dgm:cxn modelId="{5D487BF7-1A7D-42D2-87C8-41D0DC7E8761}" type="presOf" srcId="{A59421EB-5D64-4BB6-8507-C36541A3CC1F}" destId="{3CED5E62-33A3-4272-B79B-B864BAA9E3FF}" srcOrd="0" destOrd="0" presId="urn:microsoft.com/office/officeart/2018/2/layout/IconCircleList"/>
    <dgm:cxn modelId="{38A610E4-79C9-4E72-9C31-33A561EF8F52}" type="presParOf" srcId="{C4BD7870-75F8-43D7-85D5-8DF8B01BA3BE}" destId="{B2E34A07-7032-4DB1-AE5A-C94924EBAA69}" srcOrd="0" destOrd="0" presId="urn:microsoft.com/office/officeart/2018/2/layout/IconCircleList"/>
    <dgm:cxn modelId="{9212F777-3A9D-41D9-9042-0C29882A1792}" type="presParOf" srcId="{B2E34A07-7032-4DB1-AE5A-C94924EBAA69}" destId="{D1D94E4E-4703-4254-B8CD-B150E084528C}" srcOrd="0" destOrd="0" presId="urn:microsoft.com/office/officeart/2018/2/layout/IconCircleList"/>
    <dgm:cxn modelId="{F0D6F91F-0CCE-43B3-A70A-2D9932179DAC}" type="presParOf" srcId="{D1D94E4E-4703-4254-B8CD-B150E084528C}" destId="{44DB4A1C-2ED1-4FD5-9E2B-73C00BE6C318}" srcOrd="0" destOrd="0" presId="urn:microsoft.com/office/officeart/2018/2/layout/IconCircleList"/>
    <dgm:cxn modelId="{AF9CB15C-DD31-4905-8424-CC2B34A97563}" type="presParOf" srcId="{D1D94E4E-4703-4254-B8CD-B150E084528C}" destId="{1D88B407-3595-42C0-BF3F-C89C26DDE761}" srcOrd="1" destOrd="0" presId="urn:microsoft.com/office/officeart/2018/2/layout/IconCircleList"/>
    <dgm:cxn modelId="{1E83CC21-5EEC-4625-9E68-6137FCBF7D1F}" type="presParOf" srcId="{D1D94E4E-4703-4254-B8CD-B150E084528C}" destId="{98E5EBED-132C-4A5A-8A91-9EEA761BCEA5}" srcOrd="2" destOrd="0" presId="urn:microsoft.com/office/officeart/2018/2/layout/IconCircleList"/>
    <dgm:cxn modelId="{6D76DB71-5853-499A-B79D-1B1ABF04DE15}" type="presParOf" srcId="{D1D94E4E-4703-4254-B8CD-B150E084528C}" destId="{332A2BE8-F9EE-4F8A-AB6D-DABBF5F5EF46}" srcOrd="3" destOrd="0" presId="urn:microsoft.com/office/officeart/2018/2/layout/IconCircleList"/>
    <dgm:cxn modelId="{E7897808-7C54-4290-9782-8F0D2BA59A8A}" type="presParOf" srcId="{B2E34A07-7032-4DB1-AE5A-C94924EBAA69}" destId="{DB3BCA67-5D5C-4686-A649-F6132CE97855}" srcOrd="1" destOrd="0" presId="urn:microsoft.com/office/officeart/2018/2/layout/IconCircleList"/>
    <dgm:cxn modelId="{8FA8E3E8-EF37-49F6-B90F-C2C01A85FE0E}" type="presParOf" srcId="{B2E34A07-7032-4DB1-AE5A-C94924EBAA69}" destId="{E2F505AB-EAB7-4F8D-B46F-1767E143336B}" srcOrd="2" destOrd="0" presId="urn:microsoft.com/office/officeart/2018/2/layout/IconCircleList"/>
    <dgm:cxn modelId="{E41DB135-76F1-4D3A-9119-3D14C4031837}" type="presParOf" srcId="{E2F505AB-EAB7-4F8D-B46F-1767E143336B}" destId="{1235CF53-4F00-4E20-9EEE-C41AFE3A28FF}" srcOrd="0" destOrd="0" presId="urn:microsoft.com/office/officeart/2018/2/layout/IconCircleList"/>
    <dgm:cxn modelId="{9C5919C1-16F1-4B56-B721-F3B4CA5B61A4}" type="presParOf" srcId="{E2F505AB-EAB7-4F8D-B46F-1767E143336B}" destId="{594272AD-0678-4BD5-BEFF-3296E9713DC2}" srcOrd="1" destOrd="0" presId="urn:microsoft.com/office/officeart/2018/2/layout/IconCircleList"/>
    <dgm:cxn modelId="{6391435C-513C-46F1-A203-164CB320BE74}" type="presParOf" srcId="{E2F505AB-EAB7-4F8D-B46F-1767E143336B}" destId="{69411DDD-6832-432D-9A37-B785580B2359}" srcOrd="2" destOrd="0" presId="urn:microsoft.com/office/officeart/2018/2/layout/IconCircleList"/>
    <dgm:cxn modelId="{058CA188-80B3-4AE0-BBEE-C8BE681D1637}" type="presParOf" srcId="{E2F505AB-EAB7-4F8D-B46F-1767E143336B}" destId="{44CA2A66-515C-4409-A233-3D5BB221B804}" srcOrd="3" destOrd="0" presId="urn:microsoft.com/office/officeart/2018/2/layout/IconCircleList"/>
    <dgm:cxn modelId="{AB5B378A-BDCD-44E9-8672-F542E03C77AD}" type="presParOf" srcId="{B2E34A07-7032-4DB1-AE5A-C94924EBAA69}" destId="{E10DEA19-8000-492B-B3DA-C38F20544EF4}" srcOrd="3" destOrd="0" presId="urn:microsoft.com/office/officeart/2018/2/layout/IconCircleList"/>
    <dgm:cxn modelId="{4430B320-CE1A-464E-B959-411503823A18}" type="presParOf" srcId="{B2E34A07-7032-4DB1-AE5A-C94924EBAA69}" destId="{92CF5D66-130B-4F7A-8577-0364FBDE3658}" srcOrd="4" destOrd="0" presId="urn:microsoft.com/office/officeart/2018/2/layout/IconCircleList"/>
    <dgm:cxn modelId="{57D3FA5D-E0C2-4937-A9FD-280D27599641}" type="presParOf" srcId="{92CF5D66-130B-4F7A-8577-0364FBDE3658}" destId="{BA92BAF4-6099-489C-99F0-DA1734767711}" srcOrd="0" destOrd="0" presId="urn:microsoft.com/office/officeart/2018/2/layout/IconCircleList"/>
    <dgm:cxn modelId="{8F3CE409-D40E-4272-AA85-344614067C15}" type="presParOf" srcId="{92CF5D66-130B-4F7A-8577-0364FBDE3658}" destId="{6611C51F-334E-4290-B296-ED6C8F47FF84}" srcOrd="1" destOrd="0" presId="urn:microsoft.com/office/officeart/2018/2/layout/IconCircleList"/>
    <dgm:cxn modelId="{7C4E293D-9439-43DB-A8D8-2AC92519CCD3}" type="presParOf" srcId="{92CF5D66-130B-4F7A-8577-0364FBDE3658}" destId="{52C42865-049A-450C-84EE-7381BD45CB6A}" srcOrd="2" destOrd="0" presId="urn:microsoft.com/office/officeart/2018/2/layout/IconCircleList"/>
    <dgm:cxn modelId="{8858851F-6C09-4909-8E31-58FBAB954440}" type="presParOf" srcId="{92CF5D66-130B-4F7A-8577-0364FBDE3658}" destId="{2BA3608A-E2A5-4F50-A651-99E74184897D}" srcOrd="3" destOrd="0" presId="urn:microsoft.com/office/officeart/2018/2/layout/IconCircleList"/>
    <dgm:cxn modelId="{0BB7A6D1-7F0E-4316-8E18-C12C1799FDBE}" type="presParOf" srcId="{B2E34A07-7032-4DB1-AE5A-C94924EBAA69}" destId="{3CED5E62-33A3-4272-B79B-B864BAA9E3FF}" srcOrd="5" destOrd="0" presId="urn:microsoft.com/office/officeart/2018/2/layout/IconCircleList"/>
    <dgm:cxn modelId="{C8177E8B-8CC5-4E6F-A370-63A4CBF60B2D}" type="presParOf" srcId="{B2E34A07-7032-4DB1-AE5A-C94924EBAA69}" destId="{C11618AF-EF56-4E34-9EC9-96CF7AB085A2}" srcOrd="6" destOrd="0" presId="urn:microsoft.com/office/officeart/2018/2/layout/IconCircleList"/>
    <dgm:cxn modelId="{C51EC046-8046-48D5-B5F7-2D9030B671B3}" type="presParOf" srcId="{C11618AF-EF56-4E34-9EC9-96CF7AB085A2}" destId="{B1D11B23-33FD-47FA-94EB-DAF46504AB58}" srcOrd="0" destOrd="0" presId="urn:microsoft.com/office/officeart/2018/2/layout/IconCircleList"/>
    <dgm:cxn modelId="{A836762B-FFE6-448C-A47C-6817CF20FB3A}" type="presParOf" srcId="{C11618AF-EF56-4E34-9EC9-96CF7AB085A2}" destId="{179A1ECC-0597-4C6F-8BF6-B8A4819582AA}" srcOrd="1" destOrd="0" presId="urn:microsoft.com/office/officeart/2018/2/layout/IconCircleList"/>
    <dgm:cxn modelId="{93C9AEB1-CD7A-4EFB-B97E-0BEF7D517A41}" type="presParOf" srcId="{C11618AF-EF56-4E34-9EC9-96CF7AB085A2}" destId="{2926DB67-2CC8-4B78-B9AA-81B72947B298}" srcOrd="2" destOrd="0" presId="urn:microsoft.com/office/officeart/2018/2/layout/IconCircleList"/>
    <dgm:cxn modelId="{B6AB6784-E5C0-4CF9-8FD2-70531EA38EB5}" type="presParOf" srcId="{C11618AF-EF56-4E34-9EC9-96CF7AB085A2}" destId="{2FF21FE3-95D5-494A-AEC5-B808077A3E7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BA0275-BBD8-4E90-A8AD-689043B59E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5DC01C-4D8E-414E-89C6-5F38BD17CEA2}">
      <dgm:prSet/>
      <dgm:spPr/>
      <dgm:t>
        <a:bodyPr/>
        <a:lstStyle/>
        <a:p>
          <a:r>
            <a:rPr lang="en-US" b="0" dirty="0">
              <a:latin typeface="+mj-lt"/>
            </a:rPr>
            <a:t>Student</a:t>
          </a:r>
        </a:p>
      </dgm:t>
    </dgm:pt>
    <dgm:pt modelId="{0A15ABB3-9FE0-4DE7-AE3D-B5CBBF1D5AB3}" type="parTrans" cxnId="{CF74F2E7-19D0-4B36-8F1D-40E1F8286D5B}">
      <dgm:prSet/>
      <dgm:spPr/>
      <dgm:t>
        <a:bodyPr/>
        <a:lstStyle/>
        <a:p>
          <a:endParaRPr lang="en-US"/>
        </a:p>
      </dgm:t>
    </dgm:pt>
    <dgm:pt modelId="{22C6AA94-D978-4F20-B737-CDE3D2796036}" type="sibTrans" cxnId="{CF74F2E7-19D0-4B36-8F1D-40E1F8286D5B}">
      <dgm:prSet/>
      <dgm:spPr/>
      <dgm:t>
        <a:bodyPr/>
        <a:lstStyle/>
        <a:p>
          <a:endParaRPr lang="en-US"/>
        </a:p>
      </dgm:t>
    </dgm:pt>
    <dgm:pt modelId="{8ED24C2C-4ACD-444E-AFDB-CC0198F34CC2}">
      <dgm:prSet custT="1"/>
      <dgm:spPr/>
      <dgm:t>
        <a:bodyPr/>
        <a:lstStyle/>
        <a:p>
          <a:pPr>
            <a:buFont typeface="Wingdings" panose="05000000000000000000" pitchFamily="2" charset="2"/>
            <a:buNone/>
          </a:pPr>
          <a:r>
            <a:rPr lang="en-US" sz="1800" dirty="0">
              <a:latin typeface="+mn-lt"/>
            </a:rPr>
            <a:t>Sign in to StudentAid.gov</a:t>
          </a:r>
        </a:p>
      </dgm:t>
    </dgm:pt>
    <dgm:pt modelId="{47FEF4CB-ED86-4C42-B157-764D4C08376F}" type="parTrans" cxnId="{9F29840E-F367-4EE6-916C-DBF62CC06ADE}">
      <dgm:prSet/>
      <dgm:spPr/>
      <dgm:t>
        <a:bodyPr/>
        <a:lstStyle/>
        <a:p>
          <a:endParaRPr lang="en-US"/>
        </a:p>
      </dgm:t>
    </dgm:pt>
    <dgm:pt modelId="{4AF28D3A-F308-409E-A4FD-C5F9432A7E94}" type="sibTrans" cxnId="{9F29840E-F367-4EE6-916C-DBF62CC06ADE}">
      <dgm:prSet/>
      <dgm:spPr/>
      <dgm:t>
        <a:bodyPr/>
        <a:lstStyle/>
        <a:p>
          <a:endParaRPr lang="en-US"/>
        </a:p>
      </dgm:t>
    </dgm:pt>
    <dgm:pt modelId="{EB408F51-0CC8-4920-ADFF-2016319230E2}">
      <dgm:prSet custT="1"/>
      <dgm:spPr/>
      <dgm:t>
        <a:bodyPr/>
        <a:lstStyle/>
        <a:p>
          <a:pPr>
            <a:buFont typeface="Arial" panose="020B0604020202020204" pitchFamily="34" charset="0"/>
            <a:buChar char="•"/>
          </a:pPr>
          <a:r>
            <a:rPr lang="en-US" sz="1800" dirty="0">
              <a:latin typeface="+mn-lt"/>
            </a:rPr>
            <a:t>To contribute to the FAFSA</a:t>
          </a:r>
        </a:p>
      </dgm:t>
    </dgm:pt>
    <dgm:pt modelId="{8965793F-7C43-475B-9E21-2C95DD8DE662}" type="parTrans" cxnId="{51AC3101-3ADB-4CE7-A8D2-AA1F8008BBE1}">
      <dgm:prSet/>
      <dgm:spPr/>
      <dgm:t>
        <a:bodyPr/>
        <a:lstStyle/>
        <a:p>
          <a:endParaRPr lang="en-US"/>
        </a:p>
      </dgm:t>
    </dgm:pt>
    <dgm:pt modelId="{DD151EDA-625A-4909-A9E2-A938D9BB8E9A}" type="sibTrans" cxnId="{51AC3101-3ADB-4CE7-A8D2-AA1F8008BBE1}">
      <dgm:prSet/>
      <dgm:spPr/>
      <dgm:t>
        <a:bodyPr/>
        <a:lstStyle/>
        <a:p>
          <a:endParaRPr lang="en-US"/>
        </a:p>
      </dgm:t>
    </dgm:pt>
    <dgm:pt modelId="{DD7A38BA-D569-4340-A064-18A6495E7DED}">
      <dgm:prSet custT="1"/>
      <dgm:spPr/>
      <dgm:t>
        <a:bodyPr/>
        <a:lstStyle/>
        <a:p>
          <a:pPr>
            <a:buFont typeface="Arial" panose="020B0604020202020204" pitchFamily="34" charset="0"/>
            <a:buChar char="•"/>
          </a:pPr>
          <a:r>
            <a:rPr lang="en-US" sz="1800" dirty="0">
              <a:latin typeface="+mn-lt"/>
            </a:rPr>
            <a:t>To access aid history</a:t>
          </a:r>
        </a:p>
      </dgm:t>
    </dgm:pt>
    <dgm:pt modelId="{CEF762C9-A33A-4935-A6F5-C3CFFD6E130E}" type="parTrans" cxnId="{7B795EE2-F5EE-4FF5-9C4E-7EC05E98B23B}">
      <dgm:prSet/>
      <dgm:spPr/>
      <dgm:t>
        <a:bodyPr/>
        <a:lstStyle/>
        <a:p>
          <a:endParaRPr lang="en-US"/>
        </a:p>
      </dgm:t>
    </dgm:pt>
    <dgm:pt modelId="{239FACF3-103B-4A40-9AD6-5D3F01FD4FD3}" type="sibTrans" cxnId="{7B795EE2-F5EE-4FF5-9C4E-7EC05E98B23B}">
      <dgm:prSet/>
      <dgm:spPr/>
      <dgm:t>
        <a:bodyPr/>
        <a:lstStyle/>
        <a:p>
          <a:endParaRPr lang="en-US"/>
        </a:p>
      </dgm:t>
    </dgm:pt>
    <dgm:pt modelId="{0D9DB342-5A28-434C-9602-41DA47F7C64A}">
      <dgm:prSet/>
      <dgm:spPr/>
      <dgm:t>
        <a:bodyPr/>
        <a:lstStyle/>
        <a:p>
          <a:r>
            <a:rPr lang="en-US" b="0" dirty="0">
              <a:latin typeface="+mj-lt"/>
            </a:rPr>
            <a:t>Parent</a:t>
          </a:r>
        </a:p>
      </dgm:t>
    </dgm:pt>
    <dgm:pt modelId="{309F615F-F301-4CA0-86D0-71575C73493E}" type="parTrans" cxnId="{E42EB30C-FA03-4715-B74B-11F8AE6066C9}">
      <dgm:prSet/>
      <dgm:spPr/>
      <dgm:t>
        <a:bodyPr/>
        <a:lstStyle/>
        <a:p>
          <a:endParaRPr lang="en-US"/>
        </a:p>
      </dgm:t>
    </dgm:pt>
    <dgm:pt modelId="{9E270982-2B3E-42FF-B025-E12C52F1AE49}" type="sibTrans" cxnId="{E42EB30C-FA03-4715-B74B-11F8AE6066C9}">
      <dgm:prSet/>
      <dgm:spPr/>
      <dgm:t>
        <a:bodyPr/>
        <a:lstStyle/>
        <a:p>
          <a:endParaRPr lang="en-US"/>
        </a:p>
      </dgm:t>
    </dgm:pt>
    <dgm:pt modelId="{6C14648B-C4D3-4CEA-9BBD-7C9E3B2D1048}">
      <dgm:prSet custT="1"/>
      <dgm:spPr/>
      <dgm:t>
        <a:bodyPr/>
        <a:lstStyle/>
        <a:p>
          <a:pPr>
            <a:buFont typeface="Arial" panose="020B0604020202020204" pitchFamily="34" charset="0"/>
            <a:buChar char="•"/>
          </a:pPr>
          <a:r>
            <a:rPr lang="en-US" sz="1800" dirty="0">
              <a:latin typeface="+mn-lt"/>
            </a:rPr>
            <a:t>To apply for a Direct PLUS (Parent) Loan</a:t>
          </a:r>
        </a:p>
      </dgm:t>
    </dgm:pt>
    <dgm:pt modelId="{0E33391C-B204-4FAF-B98F-912DA6637F2F}" type="parTrans" cxnId="{1343A3C7-E7BD-4138-AB54-756E845D3DA2}">
      <dgm:prSet/>
      <dgm:spPr/>
      <dgm:t>
        <a:bodyPr/>
        <a:lstStyle/>
        <a:p>
          <a:endParaRPr lang="en-US"/>
        </a:p>
      </dgm:t>
    </dgm:pt>
    <dgm:pt modelId="{359AE3A1-A7C5-4D7E-B9AF-86BA18507C0D}" type="sibTrans" cxnId="{1343A3C7-E7BD-4138-AB54-756E845D3DA2}">
      <dgm:prSet/>
      <dgm:spPr/>
      <dgm:t>
        <a:bodyPr/>
        <a:lstStyle/>
        <a:p>
          <a:endParaRPr lang="en-US"/>
        </a:p>
      </dgm:t>
    </dgm:pt>
    <dgm:pt modelId="{C2865E48-C67B-4E39-A256-01835848DB51}">
      <dgm:prSet custT="1"/>
      <dgm:spPr/>
      <dgm:t>
        <a:bodyPr/>
        <a:lstStyle/>
        <a:p>
          <a:pPr>
            <a:buFont typeface="Arial" panose="020B0604020202020204" pitchFamily="34" charset="0"/>
            <a:buChar char="•"/>
          </a:pPr>
          <a:r>
            <a:rPr lang="en-US" sz="1800" dirty="0">
              <a:latin typeface="+mn-lt"/>
            </a:rPr>
            <a:t>To complete loan counseling</a:t>
          </a:r>
        </a:p>
      </dgm:t>
    </dgm:pt>
    <dgm:pt modelId="{C71CA5EC-9BED-4B1A-BED0-D748FF5D1D72}" type="parTrans" cxnId="{C695F6B6-7E48-4E5D-8FC7-87BF64BBEAB1}">
      <dgm:prSet/>
      <dgm:spPr/>
      <dgm:t>
        <a:bodyPr/>
        <a:lstStyle/>
        <a:p>
          <a:endParaRPr lang="en-US"/>
        </a:p>
      </dgm:t>
    </dgm:pt>
    <dgm:pt modelId="{15843C34-1F17-4A95-B845-8EFD3090A776}" type="sibTrans" cxnId="{C695F6B6-7E48-4E5D-8FC7-87BF64BBEAB1}">
      <dgm:prSet/>
      <dgm:spPr/>
      <dgm:t>
        <a:bodyPr/>
        <a:lstStyle/>
        <a:p>
          <a:endParaRPr lang="en-US"/>
        </a:p>
      </dgm:t>
    </dgm:pt>
    <dgm:pt modelId="{67ECBCB8-ACAE-4088-9395-D0BC98B130B8}">
      <dgm:prSet custT="1"/>
      <dgm:spPr/>
      <dgm:t>
        <a:bodyPr/>
        <a:lstStyle/>
        <a:p>
          <a:pPr>
            <a:buFont typeface="Wingdings" panose="05000000000000000000" pitchFamily="2" charset="2"/>
            <a:buNone/>
          </a:pPr>
          <a:r>
            <a:rPr lang="en-US" sz="1800" dirty="0">
              <a:latin typeface="+mn-lt"/>
            </a:rPr>
            <a:t>Sign in to StudentAid.gov</a:t>
          </a:r>
        </a:p>
      </dgm:t>
    </dgm:pt>
    <dgm:pt modelId="{FF8095AB-8C99-45E7-BEAA-4C39D6D50DCE}" type="parTrans" cxnId="{54B37DB4-A2C8-4828-A24F-0FCF738CBDF2}">
      <dgm:prSet/>
      <dgm:spPr/>
      <dgm:t>
        <a:bodyPr/>
        <a:lstStyle/>
        <a:p>
          <a:endParaRPr lang="en-US"/>
        </a:p>
      </dgm:t>
    </dgm:pt>
    <dgm:pt modelId="{41244F94-A092-4B96-ADE1-3A7727483FD1}" type="sibTrans" cxnId="{54B37DB4-A2C8-4828-A24F-0FCF738CBDF2}">
      <dgm:prSet/>
      <dgm:spPr/>
      <dgm:t>
        <a:bodyPr/>
        <a:lstStyle/>
        <a:p>
          <a:endParaRPr lang="en-US"/>
        </a:p>
      </dgm:t>
    </dgm:pt>
    <dgm:pt modelId="{E0115FFB-58CE-4B7C-86E2-35A79487DCD2}">
      <dgm:prSet custT="1"/>
      <dgm:spPr/>
      <dgm:t>
        <a:bodyPr/>
        <a:lstStyle/>
        <a:p>
          <a:pPr>
            <a:buFont typeface="Arial" panose="020B0604020202020204" pitchFamily="34" charset="0"/>
            <a:buChar char="•"/>
          </a:pPr>
          <a:r>
            <a:rPr lang="en-US" sz="1800" dirty="0">
              <a:latin typeface="+mn-lt"/>
            </a:rPr>
            <a:t>To apply for repayment plans</a:t>
          </a:r>
        </a:p>
      </dgm:t>
    </dgm:pt>
    <dgm:pt modelId="{1EF7D058-6F3D-4F9B-BF48-8ECA7F7C96FE}" type="parTrans" cxnId="{A1EFA951-8FAE-42DD-AC56-4695B532D8FB}">
      <dgm:prSet/>
      <dgm:spPr/>
      <dgm:t>
        <a:bodyPr/>
        <a:lstStyle/>
        <a:p>
          <a:endParaRPr lang="en-US"/>
        </a:p>
      </dgm:t>
    </dgm:pt>
    <dgm:pt modelId="{1EB514B6-2354-4153-991F-081A9869DEDE}" type="sibTrans" cxnId="{A1EFA951-8FAE-42DD-AC56-4695B532D8FB}">
      <dgm:prSet/>
      <dgm:spPr/>
      <dgm:t>
        <a:bodyPr/>
        <a:lstStyle/>
        <a:p>
          <a:endParaRPr lang="en-US"/>
        </a:p>
      </dgm:t>
    </dgm:pt>
    <dgm:pt modelId="{66818AE4-8DD4-4CE7-A176-3744E22AAB72}">
      <dgm:prSet custT="1"/>
      <dgm:spPr/>
      <dgm:t>
        <a:bodyPr/>
        <a:lstStyle/>
        <a:p>
          <a:pPr>
            <a:buFont typeface="Arial" panose="020B0604020202020204" pitchFamily="34" charset="0"/>
            <a:buChar char="•"/>
          </a:pPr>
          <a:r>
            <a:rPr lang="en-US" sz="1800" dirty="0">
              <a:latin typeface="+mn-lt"/>
            </a:rPr>
            <a:t>To contribute to the FAFSA</a:t>
          </a:r>
        </a:p>
      </dgm:t>
    </dgm:pt>
    <dgm:pt modelId="{D1B0354F-31F9-4F52-AC04-466DD0F55CD6}" type="parTrans" cxnId="{B34E63B1-F5D0-4D75-A454-C9088C4388E6}">
      <dgm:prSet/>
      <dgm:spPr/>
      <dgm:t>
        <a:bodyPr/>
        <a:lstStyle/>
        <a:p>
          <a:endParaRPr lang="en-US"/>
        </a:p>
      </dgm:t>
    </dgm:pt>
    <dgm:pt modelId="{56E85EB7-0905-4C4C-A85F-69672C4E8F6C}" type="sibTrans" cxnId="{B34E63B1-F5D0-4D75-A454-C9088C4388E6}">
      <dgm:prSet/>
      <dgm:spPr/>
      <dgm:t>
        <a:bodyPr/>
        <a:lstStyle/>
        <a:p>
          <a:endParaRPr lang="en-US"/>
        </a:p>
      </dgm:t>
    </dgm:pt>
    <dgm:pt modelId="{956F1032-4AEB-4BC0-A352-622CF05B2194}">
      <dgm:prSet custT="1"/>
      <dgm:spPr/>
      <dgm:t>
        <a:bodyPr/>
        <a:lstStyle/>
        <a:p>
          <a:pPr>
            <a:buFont typeface="Arial" panose="020B0604020202020204" pitchFamily="34" charset="0"/>
            <a:buChar char="•"/>
          </a:pPr>
          <a:r>
            <a:rPr lang="en-US" sz="1800" dirty="0">
              <a:latin typeface="+mn-lt"/>
            </a:rPr>
            <a:t>To complete Direct Loan Master Promissory Note</a:t>
          </a:r>
        </a:p>
      </dgm:t>
    </dgm:pt>
    <dgm:pt modelId="{800649CF-336A-4F14-9DCE-31BF7592D59D}" type="parTrans" cxnId="{483EB1C9-592F-46D6-98A8-B529BF1189AF}">
      <dgm:prSet/>
      <dgm:spPr/>
      <dgm:t>
        <a:bodyPr/>
        <a:lstStyle/>
        <a:p>
          <a:endParaRPr lang="en-US"/>
        </a:p>
      </dgm:t>
    </dgm:pt>
    <dgm:pt modelId="{78E3CBEC-1FC1-4772-8038-F0142D015259}" type="sibTrans" cxnId="{483EB1C9-592F-46D6-98A8-B529BF1189AF}">
      <dgm:prSet/>
      <dgm:spPr/>
      <dgm:t>
        <a:bodyPr/>
        <a:lstStyle/>
        <a:p>
          <a:endParaRPr lang="en-US"/>
        </a:p>
      </dgm:t>
    </dgm:pt>
    <dgm:pt modelId="{C81C66E5-BAF9-439A-865F-6FCF51AC7C86}" type="pres">
      <dgm:prSet presAssocID="{BEBA0275-BBD8-4E90-A8AD-689043B59ECC}" presName="linear" presStyleCnt="0">
        <dgm:presLayoutVars>
          <dgm:dir/>
          <dgm:animLvl val="lvl"/>
          <dgm:resizeHandles val="exact"/>
        </dgm:presLayoutVars>
      </dgm:prSet>
      <dgm:spPr/>
    </dgm:pt>
    <dgm:pt modelId="{28BD53D5-8D2E-4B50-8D90-813DD98CB3F7}" type="pres">
      <dgm:prSet presAssocID="{285DC01C-4D8E-414E-89C6-5F38BD17CEA2}" presName="parentLin" presStyleCnt="0"/>
      <dgm:spPr/>
    </dgm:pt>
    <dgm:pt modelId="{DDCABE41-7281-4D87-816E-708FA3D5CC90}" type="pres">
      <dgm:prSet presAssocID="{285DC01C-4D8E-414E-89C6-5F38BD17CEA2}" presName="parentLeftMargin" presStyleLbl="node1" presStyleIdx="0" presStyleCnt="2"/>
      <dgm:spPr/>
    </dgm:pt>
    <dgm:pt modelId="{95822B4E-6696-44F2-9318-7954C7421B04}" type="pres">
      <dgm:prSet presAssocID="{285DC01C-4D8E-414E-89C6-5F38BD17CEA2}" presName="parentText" presStyleLbl="node1" presStyleIdx="0" presStyleCnt="2">
        <dgm:presLayoutVars>
          <dgm:chMax val="0"/>
          <dgm:bulletEnabled val="1"/>
        </dgm:presLayoutVars>
      </dgm:prSet>
      <dgm:spPr/>
    </dgm:pt>
    <dgm:pt modelId="{61B8536D-AF1B-4510-9101-BF8D41107DC2}" type="pres">
      <dgm:prSet presAssocID="{285DC01C-4D8E-414E-89C6-5F38BD17CEA2}" presName="negativeSpace" presStyleCnt="0"/>
      <dgm:spPr/>
    </dgm:pt>
    <dgm:pt modelId="{7F4428AC-8CCA-4050-B084-737391571365}" type="pres">
      <dgm:prSet presAssocID="{285DC01C-4D8E-414E-89C6-5F38BD17CEA2}" presName="childText" presStyleLbl="conFgAcc1" presStyleIdx="0" presStyleCnt="2">
        <dgm:presLayoutVars>
          <dgm:bulletEnabled val="1"/>
        </dgm:presLayoutVars>
      </dgm:prSet>
      <dgm:spPr/>
    </dgm:pt>
    <dgm:pt modelId="{F894E0BD-E871-4838-8C81-518A379B1BCC}" type="pres">
      <dgm:prSet presAssocID="{22C6AA94-D978-4F20-B737-CDE3D2796036}" presName="spaceBetweenRectangles" presStyleCnt="0"/>
      <dgm:spPr/>
    </dgm:pt>
    <dgm:pt modelId="{485CB8FD-B6EC-4856-BD92-D647552319DA}" type="pres">
      <dgm:prSet presAssocID="{0D9DB342-5A28-434C-9602-41DA47F7C64A}" presName="parentLin" presStyleCnt="0"/>
      <dgm:spPr/>
    </dgm:pt>
    <dgm:pt modelId="{0335B4BE-836C-48EC-ACFD-EE4F646A1B45}" type="pres">
      <dgm:prSet presAssocID="{0D9DB342-5A28-434C-9602-41DA47F7C64A}" presName="parentLeftMargin" presStyleLbl="node1" presStyleIdx="0" presStyleCnt="2"/>
      <dgm:spPr/>
    </dgm:pt>
    <dgm:pt modelId="{392FD096-D5D2-464B-9F04-98E23A591CE6}" type="pres">
      <dgm:prSet presAssocID="{0D9DB342-5A28-434C-9602-41DA47F7C64A}" presName="parentText" presStyleLbl="node1" presStyleIdx="1" presStyleCnt="2">
        <dgm:presLayoutVars>
          <dgm:chMax val="0"/>
          <dgm:bulletEnabled val="1"/>
        </dgm:presLayoutVars>
      </dgm:prSet>
      <dgm:spPr/>
    </dgm:pt>
    <dgm:pt modelId="{B9CCB272-5DF1-4DD8-B418-72196E105517}" type="pres">
      <dgm:prSet presAssocID="{0D9DB342-5A28-434C-9602-41DA47F7C64A}" presName="negativeSpace" presStyleCnt="0"/>
      <dgm:spPr/>
    </dgm:pt>
    <dgm:pt modelId="{7593388B-5799-448F-BC2C-75F506B96F24}" type="pres">
      <dgm:prSet presAssocID="{0D9DB342-5A28-434C-9602-41DA47F7C64A}" presName="childText" presStyleLbl="conFgAcc1" presStyleIdx="1" presStyleCnt="2">
        <dgm:presLayoutVars>
          <dgm:bulletEnabled val="1"/>
        </dgm:presLayoutVars>
      </dgm:prSet>
      <dgm:spPr/>
    </dgm:pt>
  </dgm:ptLst>
  <dgm:cxnLst>
    <dgm:cxn modelId="{51AC3101-3ADB-4CE7-A8D2-AA1F8008BBE1}" srcId="{8ED24C2C-4ACD-444E-AFDB-CC0198F34CC2}" destId="{EB408F51-0CC8-4920-ADFF-2016319230E2}" srcOrd="0" destOrd="0" parTransId="{8965793F-7C43-475B-9E21-2C95DD8DE662}" sibTransId="{DD151EDA-625A-4909-A9E2-A938D9BB8E9A}"/>
    <dgm:cxn modelId="{E42EB30C-FA03-4715-B74B-11F8AE6066C9}" srcId="{BEBA0275-BBD8-4E90-A8AD-689043B59ECC}" destId="{0D9DB342-5A28-434C-9602-41DA47F7C64A}" srcOrd="1" destOrd="0" parTransId="{309F615F-F301-4CA0-86D0-71575C73493E}" sibTransId="{9E270982-2B3E-42FF-B025-E12C52F1AE49}"/>
    <dgm:cxn modelId="{9F29840E-F367-4EE6-916C-DBF62CC06ADE}" srcId="{285DC01C-4D8E-414E-89C6-5F38BD17CEA2}" destId="{8ED24C2C-4ACD-444E-AFDB-CC0198F34CC2}" srcOrd="0" destOrd="0" parTransId="{47FEF4CB-ED86-4C42-B157-764D4C08376F}" sibTransId="{4AF28D3A-F308-409E-A4FD-C5F9432A7E94}"/>
    <dgm:cxn modelId="{5640C93C-772D-4166-A045-52A4C134FE11}" type="presOf" srcId="{956F1032-4AEB-4BC0-A352-622CF05B2194}" destId="{7F4428AC-8CCA-4050-B084-737391571365}" srcOrd="0" destOrd="2" presId="urn:microsoft.com/office/officeart/2005/8/layout/list1"/>
    <dgm:cxn modelId="{6DFD4163-FC57-412B-877E-977672316648}" type="presOf" srcId="{C2865E48-C67B-4E39-A256-01835848DB51}" destId="{7F4428AC-8CCA-4050-B084-737391571365}" srcOrd="0" destOrd="3" presId="urn:microsoft.com/office/officeart/2005/8/layout/list1"/>
    <dgm:cxn modelId="{CE39DB64-666E-448D-A6D0-F9F9F41349D8}" type="presOf" srcId="{DD7A38BA-D569-4340-A064-18A6495E7DED}" destId="{7F4428AC-8CCA-4050-B084-737391571365}" srcOrd="0" destOrd="4" presId="urn:microsoft.com/office/officeart/2005/8/layout/list1"/>
    <dgm:cxn modelId="{A1EFA951-8FAE-42DD-AC56-4695B532D8FB}" srcId="{8ED24C2C-4ACD-444E-AFDB-CC0198F34CC2}" destId="{E0115FFB-58CE-4B7C-86E2-35A79487DCD2}" srcOrd="4" destOrd="0" parTransId="{1EF7D058-6F3D-4F9B-BF48-8ECA7F7C96FE}" sibTransId="{1EB514B6-2354-4153-991F-081A9869DEDE}"/>
    <dgm:cxn modelId="{E9E73974-1531-40C8-A40D-D859217441C7}" type="presOf" srcId="{EB408F51-0CC8-4920-ADFF-2016319230E2}" destId="{7F4428AC-8CCA-4050-B084-737391571365}" srcOrd="0" destOrd="1" presId="urn:microsoft.com/office/officeart/2005/8/layout/list1"/>
    <dgm:cxn modelId="{0D9F8F8C-A88B-4E40-B9C4-913C835FB96C}" type="presOf" srcId="{66818AE4-8DD4-4CE7-A176-3744E22AAB72}" destId="{7593388B-5799-448F-BC2C-75F506B96F24}" srcOrd="0" destOrd="1" presId="urn:microsoft.com/office/officeart/2005/8/layout/list1"/>
    <dgm:cxn modelId="{66A46495-D4FF-4E49-9325-C951CC64F534}" type="presOf" srcId="{8ED24C2C-4ACD-444E-AFDB-CC0198F34CC2}" destId="{7F4428AC-8CCA-4050-B084-737391571365}" srcOrd="0" destOrd="0" presId="urn:microsoft.com/office/officeart/2005/8/layout/list1"/>
    <dgm:cxn modelId="{AE16D9AA-4E00-4A1A-B812-9A2DA5AA3845}" type="presOf" srcId="{285DC01C-4D8E-414E-89C6-5F38BD17CEA2}" destId="{DDCABE41-7281-4D87-816E-708FA3D5CC90}" srcOrd="0" destOrd="0" presId="urn:microsoft.com/office/officeart/2005/8/layout/list1"/>
    <dgm:cxn modelId="{B34E63B1-F5D0-4D75-A454-C9088C4388E6}" srcId="{67ECBCB8-ACAE-4088-9395-D0BC98B130B8}" destId="{66818AE4-8DD4-4CE7-A176-3744E22AAB72}" srcOrd="0" destOrd="0" parTransId="{D1B0354F-31F9-4F52-AC04-466DD0F55CD6}" sibTransId="{56E85EB7-0905-4C4C-A85F-69672C4E8F6C}"/>
    <dgm:cxn modelId="{54B37DB4-A2C8-4828-A24F-0FCF738CBDF2}" srcId="{0D9DB342-5A28-434C-9602-41DA47F7C64A}" destId="{67ECBCB8-ACAE-4088-9395-D0BC98B130B8}" srcOrd="0" destOrd="0" parTransId="{FF8095AB-8C99-45E7-BEAA-4C39D6D50DCE}" sibTransId="{41244F94-A092-4B96-ADE1-3A7727483FD1}"/>
    <dgm:cxn modelId="{C695F6B6-7E48-4E5D-8FC7-87BF64BBEAB1}" srcId="{8ED24C2C-4ACD-444E-AFDB-CC0198F34CC2}" destId="{C2865E48-C67B-4E39-A256-01835848DB51}" srcOrd="2" destOrd="0" parTransId="{C71CA5EC-9BED-4B1A-BED0-D748FF5D1D72}" sibTransId="{15843C34-1F17-4A95-B845-8EFD3090A776}"/>
    <dgm:cxn modelId="{EF2674B9-D693-489C-B1D3-516F0F88B160}" type="presOf" srcId="{285DC01C-4D8E-414E-89C6-5F38BD17CEA2}" destId="{95822B4E-6696-44F2-9318-7954C7421B04}" srcOrd="1" destOrd="0" presId="urn:microsoft.com/office/officeart/2005/8/layout/list1"/>
    <dgm:cxn modelId="{4491BAC2-45C6-4288-A64A-717F5ECB279C}" type="presOf" srcId="{67ECBCB8-ACAE-4088-9395-D0BC98B130B8}" destId="{7593388B-5799-448F-BC2C-75F506B96F24}" srcOrd="0" destOrd="0" presId="urn:microsoft.com/office/officeart/2005/8/layout/list1"/>
    <dgm:cxn modelId="{1343A3C7-E7BD-4138-AB54-756E845D3DA2}" srcId="{67ECBCB8-ACAE-4088-9395-D0BC98B130B8}" destId="{6C14648B-C4D3-4CEA-9BBD-7C9E3B2D1048}" srcOrd="1" destOrd="0" parTransId="{0E33391C-B204-4FAF-B98F-912DA6637F2F}" sibTransId="{359AE3A1-A7C5-4D7E-B9AF-86BA18507C0D}"/>
    <dgm:cxn modelId="{483EB1C9-592F-46D6-98A8-B529BF1189AF}" srcId="{8ED24C2C-4ACD-444E-AFDB-CC0198F34CC2}" destId="{956F1032-4AEB-4BC0-A352-622CF05B2194}" srcOrd="1" destOrd="0" parTransId="{800649CF-336A-4F14-9DCE-31BF7592D59D}" sibTransId="{78E3CBEC-1FC1-4772-8038-F0142D015259}"/>
    <dgm:cxn modelId="{EFE428CA-4B8E-450E-8841-C31659E17A09}" type="presOf" srcId="{0D9DB342-5A28-434C-9602-41DA47F7C64A}" destId="{392FD096-D5D2-464B-9F04-98E23A591CE6}" srcOrd="1" destOrd="0" presId="urn:microsoft.com/office/officeart/2005/8/layout/list1"/>
    <dgm:cxn modelId="{E7E701CD-19B1-4839-B2D0-148DCA2EF754}" type="presOf" srcId="{E0115FFB-58CE-4B7C-86E2-35A79487DCD2}" destId="{7F4428AC-8CCA-4050-B084-737391571365}" srcOrd="0" destOrd="5" presId="urn:microsoft.com/office/officeart/2005/8/layout/list1"/>
    <dgm:cxn modelId="{7B795EE2-F5EE-4FF5-9C4E-7EC05E98B23B}" srcId="{8ED24C2C-4ACD-444E-AFDB-CC0198F34CC2}" destId="{DD7A38BA-D569-4340-A064-18A6495E7DED}" srcOrd="3" destOrd="0" parTransId="{CEF762C9-A33A-4935-A6F5-C3CFFD6E130E}" sibTransId="{239FACF3-103B-4A40-9AD6-5D3F01FD4FD3}"/>
    <dgm:cxn modelId="{F12C4BE6-F5AB-4043-9450-A8AF178B90DC}" type="presOf" srcId="{BEBA0275-BBD8-4E90-A8AD-689043B59ECC}" destId="{C81C66E5-BAF9-439A-865F-6FCF51AC7C86}" srcOrd="0" destOrd="0" presId="urn:microsoft.com/office/officeart/2005/8/layout/list1"/>
    <dgm:cxn modelId="{CF74F2E7-19D0-4B36-8F1D-40E1F8286D5B}" srcId="{BEBA0275-BBD8-4E90-A8AD-689043B59ECC}" destId="{285DC01C-4D8E-414E-89C6-5F38BD17CEA2}" srcOrd="0" destOrd="0" parTransId="{0A15ABB3-9FE0-4DE7-AE3D-B5CBBF1D5AB3}" sibTransId="{22C6AA94-D978-4F20-B737-CDE3D2796036}"/>
    <dgm:cxn modelId="{FF408BFC-1C61-42E4-ADEC-09E1A31B20B7}" type="presOf" srcId="{0D9DB342-5A28-434C-9602-41DA47F7C64A}" destId="{0335B4BE-836C-48EC-ACFD-EE4F646A1B45}" srcOrd="0" destOrd="0" presId="urn:microsoft.com/office/officeart/2005/8/layout/list1"/>
    <dgm:cxn modelId="{DFD5EDFC-AD3B-40F6-9E91-B2207D82D8F4}" type="presOf" srcId="{6C14648B-C4D3-4CEA-9BBD-7C9E3B2D1048}" destId="{7593388B-5799-448F-BC2C-75F506B96F24}" srcOrd="0" destOrd="2" presId="urn:microsoft.com/office/officeart/2005/8/layout/list1"/>
    <dgm:cxn modelId="{41CD16E1-071D-4659-A9E9-2E53E72F834A}" type="presParOf" srcId="{C81C66E5-BAF9-439A-865F-6FCF51AC7C86}" destId="{28BD53D5-8D2E-4B50-8D90-813DD98CB3F7}" srcOrd="0" destOrd="0" presId="urn:microsoft.com/office/officeart/2005/8/layout/list1"/>
    <dgm:cxn modelId="{03791180-D205-4AEB-90B4-00933F2DDC62}" type="presParOf" srcId="{28BD53D5-8D2E-4B50-8D90-813DD98CB3F7}" destId="{DDCABE41-7281-4D87-816E-708FA3D5CC90}" srcOrd="0" destOrd="0" presId="urn:microsoft.com/office/officeart/2005/8/layout/list1"/>
    <dgm:cxn modelId="{4E006342-13E4-4E8F-89CF-98C4DDAD81B5}" type="presParOf" srcId="{28BD53D5-8D2E-4B50-8D90-813DD98CB3F7}" destId="{95822B4E-6696-44F2-9318-7954C7421B04}" srcOrd="1" destOrd="0" presId="urn:microsoft.com/office/officeart/2005/8/layout/list1"/>
    <dgm:cxn modelId="{203AB190-05A5-4BE4-898C-829D8EFD4FAE}" type="presParOf" srcId="{C81C66E5-BAF9-439A-865F-6FCF51AC7C86}" destId="{61B8536D-AF1B-4510-9101-BF8D41107DC2}" srcOrd="1" destOrd="0" presId="urn:microsoft.com/office/officeart/2005/8/layout/list1"/>
    <dgm:cxn modelId="{138EC4A6-21F1-49D1-A6E1-830376E209D4}" type="presParOf" srcId="{C81C66E5-BAF9-439A-865F-6FCF51AC7C86}" destId="{7F4428AC-8CCA-4050-B084-737391571365}" srcOrd="2" destOrd="0" presId="urn:microsoft.com/office/officeart/2005/8/layout/list1"/>
    <dgm:cxn modelId="{49871B1E-26BC-414A-9899-23F99CC85A44}" type="presParOf" srcId="{C81C66E5-BAF9-439A-865F-6FCF51AC7C86}" destId="{F894E0BD-E871-4838-8C81-518A379B1BCC}" srcOrd="3" destOrd="0" presId="urn:microsoft.com/office/officeart/2005/8/layout/list1"/>
    <dgm:cxn modelId="{DAB75A2E-D797-4D53-AB29-F809311C9A81}" type="presParOf" srcId="{C81C66E5-BAF9-439A-865F-6FCF51AC7C86}" destId="{485CB8FD-B6EC-4856-BD92-D647552319DA}" srcOrd="4" destOrd="0" presId="urn:microsoft.com/office/officeart/2005/8/layout/list1"/>
    <dgm:cxn modelId="{D72D6A90-F2A7-4E35-99A8-BCE94913BC92}" type="presParOf" srcId="{485CB8FD-B6EC-4856-BD92-D647552319DA}" destId="{0335B4BE-836C-48EC-ACFD-EE4F646A1B45}" srcOrd="0" destOrd="0" presId="urn:microsoft.com/office/officeart/2005/8/layout/list1"/>
    <dgm:cxn modelId="{06161BED-1552-4A3F-954C-D16BEFEFC2A9}" type="presParOf" srcId="{485CB8FD-B6EC-4856-BD92-D647552319DA}" destId="{392FD096-D5D2-464B-9F04-98E23A591CE6}" srcOrd="1" destOrd="0" presId="urn:microsoft.com/office/officeart/2005/8/layout/list1"/>
    <dgm:cxn modelId="{58EFAC3D-B6F2-4CB4-B79E-1300524146C0}" type="presParOf" srcId="{C81C66E5-BAF9-439A-865F-6FCF51AC7C86}" destId="{B9CCB272-5DF1-4DD8-B418-72196E105517}" srcOrd="5" destOrd="0" presId="urn:microsoft.com/office/officeart/2005/8/layout/list1"/>
    <dgm:cxn modelId="{89A57AF2-E366-4AF8-9D6E-D6350E7D46CB}" type="presParOf" srcId="{C81C66E5-BAF9-439A-865F-6FCF51AC7C86}" destId="{7593388B-5799-448F-BC2C-75F506B96F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130ABC-42C8-461F-B2FB-F7D5084A194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A6352005-1447-4A14-90E9-EAD1A10846B7}">
      <dgm:prSet phldrT="[Text]" custT="1"/>
      <dgm:spPr/>
      <dgm:t>
        <a:bodyPr/>
        <a:lstStyle/>
        <a:p>
          <a:pPr>
            <a:lnSpc>
              <a:spcPct val="100000"/>
            </a:lnSpc>
            <a:defRPr cap="all"/>
          </a:pPr>
          <a:r>
            <a:rPr lang="en-US" sz="3600" cap="none" dirty="0">
              <a:latin typeface="Palatino Linotype" panose="02040502050505030304" pitchFamily="18" charset="0"/>
            </a:rPr>
            <a:t>Market value</a:t>
          </a:r>
        </a:p>
      </dgm:t>
    </dgm:pt>
    <dgm:pt modelId="{D11F6E08-82A1-48F6-AA7F-BDEB3B64ADE8}" type="parTrans" cxnId="{1E0B6190-760E-4F2A-9764-F28CB2700BF9}">
      <dgm:prSet/>
      <dgm:spPr/>
      <dgm:t>
        <a:bodyPr/>
        <a:lstStyle/>
        <a:p>
          <a:endParaRPr lang="en-US"/>
        </a:p>
      </dgm:t>
    </dgm:pt>
    <dgm:pt modelId="{32E2D373-C606-470F-AEE1-E4F13813A8D0}" type="sibTrans" cxnId="{1E0B6190-760E-4F2A-9764-F28CB2700BF9}">
      <dgm:prSet/>
      <dgm:spPr/>
      <dgm:t>
        <a:bodyPr/>
        <a:lstStyle/>
        <a:p>
          <a:endParaRPr lang="en-US"/>
        </a:p>
      </dgm:t>
    </dgm:pt>
    <dgm:pt modelId="{8AB7CCEB-5001-4CC6-8008-181E0EBE37A7}">
      <dgm:prSet phldrT="[Text]" custT="1"/>
      <dgm:spPr/>
      <dgm:t>
        <a:bodyPr/>
        <a:lstStyle/>
        <a:p>
          <a:pPr>
            <a:lnSpc>
              <a:spcPct val="100000"/>
            </a:lnSpc>
            <a:defRPr cap="all"/>
          </a:pPr>
          <a:r>
            <a:rPr lang="en-US" sz="3600" cap="none" dirty="0">
              <a:latin typeface="Palatino Linotype" panose="02040502050505030304" pitchFamily="18" charset="0"/>
            </a:rPr>
            <a:t>Debt owed</a:t>
          </a:r>
        </a:p>
      </dgm:t>
    </dgm:pt>
    <dgm:pt modelId="{5D4A35B5-BA22-4DFD-A41D-BF7F7E08F54F}" type="parTrans" cxnId="{31BF8DFB-DAC3-4227-8AC8-A772DD5824BA}">
      <dgm:prSet/>
      <dgm:spPr/>
      <dgm:t>
        <a:bodyPr/>
        <a:lstStyle/>
        <a:p>
          <a:endParaRPr lang="en-US"/>
        </a:p>
      </dgm:t>
    </dgm:pt>
    <dgm:pt modelId="{BB645C0C-B04A-4C25-8FFA-2C24298B18AA}" type="sibTrans" cxnId="{31BF8DFB-DAC3-4227-8AC8-A772DD5824BA}">
      <dgm:prSet/>
      <dgm:spPr/>
      <dgm:t>
        <a:bodyPr/>
        <a:lstStyle/>
        <a:p>
          <a:endParaRPr lang="en-US"/>
        </a:p>
      </dgm:t>
    </dgm:pt>
    <dgm:pt modelId="{09A0599C-681E-4248-BE15-5190B3173BCC}">
      <dgm:prSet phldrT="[Text]" custT="1"/>
      <dgm:spPr/>
      <dgm:t>
        <a:bodyPr/>
        <a:lstStyle/>
        <a:p>
          <a:pPr>
            <a:lnSpc>
              <a:spcPct val="100000"/>
            </a:lnSpc>
            <a:defRPr cap="all"/>
          </a:pPr>
          <a:r>
            <a:rPr lang="en-US" sz="3600" cap="none" dirty="0">
              <a:latin typeface="Palatino Linotype" panose="02040502050505030304" pitchFamily="18" charset="0"/>
            </a:rPr>
            <a:t>Net value</a:t>
          </a:r>
        </a:p>
      </dgm:t>
    </dgm:pt>
    <dgm:pt modelId="{C3B6FFEA-3F19-453D-B319-29F98E3D5465}" type="parTrans" cxnId="{6FB13D20-FD9A-40F0-9E9E-5B4AF9CFDE35}">
      <dgm:prSet/>
      <dgm:spPr/>
      <dgm:t>
        <a:bodyPr/>
        <a:lstStyle/>
        <a:p>
          <a:endParaRPr lang="en-US"/>
        </a:p>
      </dgm:t>
    </dgm:pt>
    <dgm:pt modelId="{10275CBE-4170-4873-ADED-5AE08E244BF9}" type="sibTrans" cxnId="{6FB13D20-FD9A-40F0-9E9E-5B4AF9CFDE35}">
      <dgm:prSet/>
      <dgm:spPr/>
      <dgm:t>
        <a:bodyPr/>
        <a:lstStyle/>
        <a:p>
          <a:endParaRPr lang="en-US"/>
        </a:p>
      </dgm:t>
    </dgm:pt>
    <dgm:pt modelId="{7982BF67-7C6A-44A7-9FF5-7057B4B2704E}" type="pres">
      <dgm:prSet presAssocID="{35130ABC-42C8-461F-B2FB-F7D5084A194E}" presName="root" presStyleCnt="0">
        <dgm:presLayoutVars>
          <dgm:dir/>
          <dgm:resizeHandles val="exact"/>
        </dgm:presLayoutVars>
      </dgm:prSet>
      <dgm:spPr/>
    </dgm:pt>
    <dgm:pt modelId="{728DA5AC-2C2A-4868-B910-E7ABB1DD4E45}" type="pres">
      <dgm:prSet presAssocID="{A6352005-1447-4A14-90E9-EAD1A10846B7}" presName="compNode" presStyleCnt="0"/>
      <dgm:spPr/>
    </dgm:pt>
    <dgm:pt modelId="{018BB014-2A6F-47FF-8FB9-1D5AE9627832}" type="pres">
      <dgm:prSet presAssocID="{A6352005-1447-4A14-90E9-EAD1A10846B7}" presName="iconBgRect" presStyleLbl="bgShp" presStyleIdx="0" presStyleCnt="3"/>
      <dgm:spPr/>
    </dgm:pt>
    <dgm:pt modelId="{FCB9990F-EF07-4478-88FF-7305F79EEF26}" type="pres">
      <dgm:prSet presAssocID="{A6352005-1447-4A14-90E9-EAD1A10846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F097EBB5-A1C9-48D8-8757-9FB9303AA78E}" type="pres">
      <dgm:prSet presAssocID="{A6352005-1447-4A14-90E9-EAD1A10846B7}" presName="spaceRect" presStyleCnt="0"/>
      <dgm:spPr/>
    </dgm:pt>
    <dgm:pt modelId="{F2D506EE-0635-40CD-95CC-C8EA52106744}" type="pres">
      <dgm:prSet presAssocID="{A6352005-1447-4A14-90E9-EAD1A10846B7}" presName="textRect" presStyleLbl="revTx" presStyleIdx="0" presStyleCnt="3">
        <dgm:presLayoutVars>
          <dgm:chMax val="1"/>
          <dgm:chPref val="1"/>
        </dgm:presLayoutVars>
      </dgm:prSet>
      <dgm:spPr/>
    </dgm:pt>
    <dgm:pt modelId="{A1ABE908-CAAC-4E93-9AD1-2DB57138EF3A}" type="pres">
      <dgm:prSet presAssocID="{32E2D373-C606-470F-AEE1-E4F13813A8D0}" presName="sibTrans" presStyleCnt="0"/>
      <dgm:spPr/>
    </dgm:pt>
    <dgm:pt modelId="{1A7C8AEF-5DC0-4084-951D-A5387C800306}" type="pres">
      <dgm:prSet presAssocID="{8AB7CCEB-5001-4CC6-8008-181E0EBE37A7}" presName="compNode" presStyleCnt="0"/>
      <dgm:spPr/>
    </dgm:pt>
    <dgm:pt modelId="{FEC51F7A-3429-43DF-9A30-98A04AE08C39}" type="pres">
      <dgm:prSet presAssocID="{8AB7CCEB-5001-4CC6-8008-181E0EBE37A7}" presName="iconBgRect" presStyleLbl="bgShp" presStyleIdx="1" presStyleCnt="3"/>
      <dgm:spPr/>
    </dgm:pt>
    <dgm:pt modelId="{13407703-F850-49C6-A983-C87284A948DA}" type="pres">
      <dgm:prSet presAssocID="{8AB7CCEB-5001-4CC6-8008-181E0EBE37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A794688-16A2-492C-8DED-BC6F618ED110}" type="pres">
      <dgm:prSet presAssocID="{8AB7CCEB-5001-4CC6-8008-181E0EBE37A7}" presName="spaceRect" presStyleCnt="0"/>
      <dgm:spPr/>
    </dgm:pt>
    <dgm:pt modelId="{C368DE54-E642-461D-A3DA-373D8658F087}" type="pres">
      <dgm:prSet presAssocID="{8AB7CCEB-5001-4CC6-8008-181E0EBE37A7}" presName="textRect" presStyleLbl="revTx" presStyleIdx="1" presStyleCnt="3">
        <dgm:presLayoutVars>
          <dgm:chMax val="1"/>
          <dgm:chPref val="1"/>
        </dgm:presLayoutVars>
      </dgm:prSet>
      <dgm:spPr/>
    </dgm:pt>
    <dgm:pt modelId="{AF460732-9BB3-4A55-A768-FBF845FA5138}" type="pres">
      <dgm:prSet presAssocID="{BB645C0C-B04A-4C25-8FFA-2C24298B18AA}" presName="sibTrans" presStyleCnt="0"/>
      <dgm:spPr/>
    </dgm:pt>
    <dgm:pt modelId="{99888F6E-DB82-4AC4-A707-3B1B6844157D}" type="pres">
      <dgm:prSet presAssocID="{09A0599C-681E-4248-BE15-5190B3173BCC}" presName="compNode" presStyleCnt="0"/>
      <dgm:spPr/>
    </dgm:pt>
    <dgm:pt modelId="{1DA6B35B-52B7-459E-A9D5-70D730A96FFE}" type="pres">
      <dgm:prSet presAssocID="{09A0599C-681E-4248-BE15-5190B3173BCC}" presName="iconBgRect" presStyleLbl="bgShp" presStyleIdx="2" presStyleCnt="3"/>
      <dgm:spPr/>
    </dgm:pt>
    <dgm:pt modelId="{5C11C64F-E4FF-4FFD-951D-08A389FFC7F4}" type="pres">
      <dgm:prSet presAssocID="{09A0599C-681E-4248-BE15-5190B3173B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E140E65-11E6-4B51-976A-ED7A8192FAFB}" type="pres">
      <dgm:prSet presAssocID="{09A0599C-681E-4248-BE15-5190B3173BCC}" presName="spaceRect" presStyleCnt="0"/>
      <dgm:spPr/>
    </dgm:pt>
    <dgm:pt modelId="{71F5C6B5-B147-451C-A448-C9DA0B3DA9F5}" type="pres">
      <dgm:prSet presAssocID="{09A0599C-681E-4248-BE15-5190B3173BCC}" presName="textRect" presStyleLbl="revTx" presStyleIdx="2" presStyleCnt="3">
        <dgm:presLayoutVars>
          <dgm:chMax val="1"/>
          <dgm:chPref val="1"/>
        </dgm:presLayoutVars>
      </dgm:prSet>
      <dgm:spPr/>
    </dgm:pt>
  </dgm:ptLst>
  <dgm:cxnLst>
    <dgm:cxn modelId="{6FB13D20-FD9A-40F0-9E9E-5B4AF9CFDE35}" srcId="{35130ABC-42C8-461F-B2FB-F7D5084A194E}" destId="{09A0599C-681E-4248-BE15-5190B3173BCC}" srcOrd="2" destOrd="0" parTransId="{C3B6FFEA-3F19-453D-B319-29F98E3D5465}" sibTransId="{10275CBE-4170-4873-ADED-5AE08E244BF9}"/>
    <dgm:cxn modelId="{3BA0986B-4301-423B-B6A7-07F266E07770}" type="presOf" srcId="{A6352005-1447-4A14-90E9-EAD1A10846B7}" destId="{F2D506EE-0635-40CD-95CC-C8EA52106744}" srcOrd="0" destOrd="0" presId="urn:microsoft.com/office/officeart/2018/5/layout/IconCircleLabelList"/>
    <dgm:cxn modelId="{4FA6A052-07A5-4248-B28A-D7EE7625854D}" type="presOf" srcId="{8AB7CCEB-5001-4CC6-8008-181E0EBE37A7}" destId="{C368DE54-E642-461D-A3DA-373D8658F087}" srcOrd="0" destOrd="0" presId="urn:microsoft.com/office/officeart/2018/5/layout/IconCircleLabelList"/>
    <dgm:cxn modelId="{E5D29586-52EA-4486-8BB8-1856CD88E6CE}" type="presOf" srcId="{35130ABC-42C8-461F-B2FB-F7D5084A194E}" destId="{7982BF67-7C6A-44A7-9FF5-7057B4B2704E}" srcOrd="0" destOrd="0" presId="urn:microsoft.com/office/officeart/2018/5/layout/IconCircleLabelList"/>
    <dgm:cxn modelId="{1E0B6190-760E-4F2A-9764-F28CB2700BF9}" srcId="{35130ABC-42C8-461F-B2FB-F7D5084A194E}" destId="{A6352005-1447-4A14-90E9-EAD1A10846B7}" srcOrd="0" destOrd="0" parTransId="{D11F6E08-82A1-48F6-AA7F-BDEB3B64ADE8}" sibTransId="{32E2D373-C606-470F-AEE1-E4F13813A8D0}"/>
    <dgm:cxn modelId="{AD2E9894-1CBC-4F07-AA02-C76EFC34F75C}" type="presOf" srcId="{09A0599C-681E-4248-BE15-5190B3173BCC}" destId="{71F5C6B5-B147-451C-A448-C9DA0B3DA9F5}" srcOrd="0" destOrd="0" presId="urn:microsoft.com/office/officeart/2018/5/layout/IconCircleLabelList"/>
    <dgm:cxn modelId="{31BF8DFB-DAC3-4227-8AC8-A772DD5824BA}" srcId="{35130ABC-42C8-461F-B2FB-F7D5084A194E}" destId="{8AB7CCEB-5001-4CC6-8008-181E0EBE37A7}" srcOrd="1" destOrd="0" parTransId="{5D4A35B5-BA22-4DFD-A41D-BF7F7E08F54F}" sibTransId="{BB645C0C-B04A-4C25-8FFA-2C24298B18AA}"/>
    <dgm:cxn modelId="{FB404C7E-F78B-439E-ACD6-711B6785B152}" type="presParOf" srcId="{7982BF67-7C6A-44A7-9FF5-7057B4B2704E}" destId="{728DA5AC-2C2A-4868-B910-E7ABB1DD4E45}" srcOrd="0" destOrd="0" presId="urn:microsoft.com/office/officeart/2018/5/layout/IconCircleLabelList"/>
    <dgm:cxn modelId="{93850277-BA93-4D54-B0BA-F0FD3A9572DC}" type="presParOf" srcId="{728DA5AC-2C2A-4868-B910-E7ABB1DD4E45}" destId="{018BB014-2A6F-47FF-8FB9-1D5AE9627832}" srcOrd="0" destOrd="0" presId="urn:microsoft.com/office/officeart/2018/5/layout/IconCircleLabelList"/>
    <dgm:cxn modelId="{36DE2138-147A-4C10-BE08-056753AFD475}" type="presParOf" srcId="{728DA5AC-2C2A-4868-B910-E7ABB1DD4E45}" destId="{FCB9990F-EF07-4478-88FF-7305F79EEF26}" srcOrd="1" destOrd="0" presId="urn:microsoft.com/office/officeart/2018/5/layout/IconCircleLabelList"/>
    <dgm:cxn modelId="{87B9D720-93CE-4868-8F1F-4769D4AFE165}" type="presParOf" srcId="{728DA5AC-2C2A-4868-B910-E7ABB1DD4E45}" destId="{F097EBB5-A1C9-48D8-8757-9FB9303AA78E}" srcOrd="2" destOrd="0" presId="urn:microsoft.com/office/officeart/2018/5/layout/IconCircleLabelList"/>
    <dgm:cxn modelId="{5E1C6737-3F3F-4A8F-84A1-76EB6F63B015}" type="presParOf" srcId="{728DA5AC-2C2A-4868-B910-E7ABB1DD4E45}" destId="{F2D506EE-0635-40CD-95CC-C8EA52106744}" srcOrd="3" destOrd="0" presId="urn:microsoft.com/office/officeart/2018/5/layout/IconCircleLabelList"/>
    <dgm:cxn modelId="{32AF8624-A9ED-4B13-8C02-087DAFC0E10A}" type="presParOf" srcId="{7982BF67-7C6A-44A7-9FF5-7057B4B2704E}" destId="{A1ABE908-CAAC-4E93-9AD1-2DB57138EF3A}" srcOrd="1" destOrd="0" presId="urn:microsoft.com/office/officeart/2018/5/layout/IconCircleLabelList"/>
    <dgm:cxn modelId="{826AC4A1-F25B-4ED9-A2CE-BAEA4B9BA6A8}" type="presParOf" srcId="{7982BF67-7C6A-44A7-9FF5-7057B4B2704E}" destId="{1A7C8AEF-5DC0-4084-951D-A5387C800306}" srcOrd="2" destOrd="0" presId="urn:microsoft.com/office/officeart/2018/5/layout/IconCircleLabelList"/>
    <dgm:cxn modelId="{DFFA5F24-4A13-4E12-B00C-AC76C2F95D97}" type="presParOf" srcId="{1A7C8AEF-5DC0-4084-951D-A5387C800306}" destId="{FEC51F7A-3429-43DF-9A30-98A04AE08C39}" srcOrd="0" destOrd="0" presId="urn:microsoft.com/office/officeart/2018/5/layout/IconCircleLabelList"/>
    <dgm:cxn modelId="{19F25BBF-87CB-428E-85D6-BE6F733CC3C0}" type="presParOf" srcId="{1A7C8AEF-5DC0-4084-951D-A5387C800306}" destId="{13407703-F850-49C6-A983-C87284A948DA}" srcOrd="1" destOrd="0" presId="urn:microsoft.com/office/officeart/2018/5/layout/IconCircleLabelList"/>
    <dgm:cxn modelId="{2D38A824-FD29-4AC0-8CF7-2EB2CC40B2AF}" type="presParOf" srcId="{1A7C8AEF-5DC0-4084-951D-A5387C800306}" destId="{4A794688-16A2-492C-8DED-BC6F618ED110}" srcOrd="2" destOrd="0" presId="urn:microsoft.com/office/officeart/2018/5/layout/IconCircleLabelList"/>
    <dgm:cxn modelId="{10302AAA-0515-4253-BA08-C0DA95A3CF81}" type="presParOf" srcId="{1A7C8AEF-5DC0-4084-951D-A5387C800306}" destId="{C368DE54-E642-461D-A3DA-373D8658F087}" srcOrd="3" destOrd="0" presId="urn:microsoft.com/office/officeart/2018/5/layout/IconCircleLabelList"/>
    <dgm:cxn modelId="{7928CD9C-9F7E-471F-A54D-8142414F9939}" type="presParOf" srcId="{7982BF67-7C6A-44A7-9FF5-7057B4B2704E}" destId="{AF460732-9BB3-4A55-A768-FBF845FA5138}" srcOrd="3" destOrd="0" presId="urn:microsoft.com/office/officeart/2018/5/layout/IconCircleLabelList"/>
    <dgm:cxn modelId="{D2AF6627-7DF3-40B8-94AE-BB020511587A}" type="presParOf" srcId="{7982BF67-7C6A-44A7-9FF5-7057B4B2704E}" destId="{99888F6E-DB82-4AC4-A707-3B1B6844157D}" srcOrd="4" destOrd="0" presId="urn:microsoft.com/office/officeart/2018/5/layout/IconCircleLabelList"/>
    <dgm:cxn modelId="{7211CC4A-C503-49FC-A0B3-BB7C19CEE8F6}" type="presParOf" srcId="{99888F6E-DB82-4AC4-A707-3B1B6844157D}" destId="{1DA6B35B-52B7-459E-A9D5-70D730A96FFE}" srcOrd="0" destOrd="0" presId="urn:microsoft.com/office/officeart/2018/5/layout/IconCircleLabelList"/>
    <dgm:cxn modelId="{40D720AF-3B00-4B2F-92AD-82AA7F474C8B}" type="presParOf" srcId="{99888F6E-DB82-4AC4-A707-3B1B6844157D}" destId="{5C11C64F-E4FF-4FFD-951D-08A389FFC7F4}" srcOrd="1" destOrd="0" presId="urn:microsoft.com/office/officeart/2018/5/layout/IconCircleLabelList"/>
    <dgm:cxn modelId="{AF28F6EA-96C0-4AE7-AFE9-BE2634CE184E}" type="presParOf" srcId="{99888F6E-DB82-4AC4-A707-3B1B6844157D}" destId="{CE140E65-11E6-4B51-976A-ED7A8192FAFB}" srcOrd="2" destOrd="0" presId="urn:microsoft.com/office/officeart/2018/5/layout/IconCircleLabelList"/>
    <dgm:cxn modelId="{B57A6BBE-22B5-4500-A697-CF3A5FE8C12F}" type="presParOf" srcId="{99888F6E-DB82-4AC4-A707-3B1B6844157D}" destId="{71F5C6B5-B147-451C-A448-C9DA0B3DA9F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E007F7-050E-44F4-AD49-2B715E35C93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B92C7D-7416-4047-B806-C63B2B64337B}">
      <dgm:prSet/>
      <dgm:spPr/>
      <dgm:t>
        <a:bodyPr/>
        <a:lstStyle/>
        <a:p>
          <a:pPr>
            <a:defRPr b="1"/>
          </a:pPr>
          <a:r>
            <a:rPr lang="en-US" dirty="0">
              <a:latin typeface="Palatino Linotype" panose="02040502050505030304" pitchFamily="18" charset="0"/>
            </a:rPr>
            <a:t>Develop a plan</a:t>
          </a:r>
        </a:p>
      </dgm:t>
    </dgm:pt>
    <dgm:pt modelId="{9E941938-8492-490C-976E-FFAB59497F71}" type="parTrans" cxnId="{1523448D-C746-462C-8460-97C9A91F3E29}">
      <dgm:prSet/>
      <dgm:spPr/>
      <dgm:t>
        <a:bodyPr/>
        <a:lstStyle/>
        <a:p>
          <a:endParaRPr lang="en-US"/>
        </a:p>
      </dgm:t>
    </dgm:pt>
    <dgm:pt modelId="{7521AC4C-D0C0-4449-9758-2279465FC170}" type="sibTrans" cxnId="{1523448D-C746-462C-8460-97C9A91F3E29}">
      <dgm:prSet/>
      <dgm:spPr/>
      <dgm:t>
        <a:bodyPr/>
        <a:lstStyle/>
        <a:p>
          <a:endParaRPr lang="en-US"/>
        </a:p>
      </dgm:t>
    </dgm:pt>
    <dgm:pt modelId="{CE720B5E-6269-429B-8067-85DBB3C4DAAA}">
      <dgm:prSet custT="1"/>
      <dgm:spPr/>
      <dgm:t>
        <a:bodyPr/>
        <a:lstStyle/>
        <a:p>
          <a:r>
            <a:rPr lang="en-US" sz="1800" b="0" dirty="0">
              <a:latin typeface="+mn-lt"/>
            </a:rPr>
            <a:t>Understanding the cost</a:t>
          </a:r>
          <a:endParaRPr lang="en-US" sz="1800" dirty="0">
            <a:latin typeface="+mn-lt"/>
          </a:endParaRPr>
        </a:p>
      </dgm:t>
    </dgm:pt>
    <dgm:pt modelId="{DE355EF1-FABB-422C-9712-48C25A240F62}" type="parTrans" cxnId="{F30F0FD9-04DC-47F8-97A9-AF1F46583C06}">
      <dgm:prSet/>
      <dgm:spPr/>
      <dgm:t>
        <a:bodyPr/>
        <a:lstStyle/>
        <a:p>
          <a:endParaRPr lang="en-US"/>
        </a:p>
      </dgm:t>
    </dgm:pt>
    <dgm:pt modelId="{8BA8ABEE-A628-4BC8-8254-8BEFC2B18B38}" type="sibTrans" cxnId="{F30F0FD9-04DC-47F8-97A9-AF1F46583C06}">
      <dgm:prSet/>
      <dgm:spPr/>
      <dgm:t>
        <a:bodyPr/>
        <a:lstStyle/>
        <a:p>
          <a:endParaRPr lang="en-US"/>
        </a:p>
      </dgm:t>
    </dgm:pt>
    <dgm:pt modelId="{649131C6-F9CD-4E36-BD23-1C8C88B77BA0}">
      <dgm:prSet custT="1"/>
      <dgm:spPr/>
      <dgm:t>
        <a:bodyPr/>
        <a:lstStyle/>
        <a:p>
          <a:r>
            <a:rPr lang="en-US" sz="1800" dirty="0">
              <a:latin typeface="+mn-lt"/>
            </a:rPr>
            <a:t>Establish a scholarship goal</a:t>
          </a:r>
        </a:p>
      </dgm:t>
    </dgm:pt>
    <dgm:pt modelId="{022099C1-E86F-4C49-A68B-B90D40B0046A}" type="parTrans" cxnId="{23BF96E6-2190-42B6-A6ED-2FBE6906CC89}">
      <dgm:prSet/>
      <dgm:spPr/>
      <dgm:t>
        <a:bodyPr/>
        <a:lstStyle/>
        <a:p>
          <a:endParaRPr lang="en-US"/>
        </a:p>
      </dgm:t>
    </dgm:pt>
    <dgm:pt modelId="{2CA3E620-78DC-4EE6-9CE2-EE1BE755310E}" type="sibTrans" cxnId="{23BF96E6-2190-42B6-A6ED-2FBE6906CC89}">
      <dgm:prSet/>
      <dgm:spPr/>
      <dgm:t>
        <a:bodyPr/>
        <a:lstStyle/>
        <a:p>
          <a:endParaRPr lang="en-US"/>
        </a:p>
      </dgm:t>
    </dgm:pt>
    <dgm:pt modelId="{8EC91374-0397-4493-8641-5E7A30E1BC9D}">
      <dgm:prSet custT="1"/>
      <dgm:spPr/>
      <dgm: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Conduct research</a:t>
          </a:r>
        </a:p>
      </dgm:t>
    </dgm:pt>
    <dgm:pt modelId="{B5F7514C-DAAD-47A7-BBC8-AAA419AC437B}" type="parTrans" cxnId="{2B80F8DC-9F70-42B3-A830-A1BCAEDB4D33}">
      <dgm:prSet/>
      <dgm:spPr/>
      <dgm:t>
        <a:bodyPr/>
        <a:lstStyle/>
        <a:p>
          <a:endParaRPr lang="en-US"/>
        </a:p>
      </dgm:t>
    </dgm:pt>
    <dgm:pt modelId="{D12986F0-F681-4132-905E-C27D79EDA181}" type="sibTrans" cxnId="{2B80F8DC-9F70-42B3-A830-A1BCAEDB4D33}">
      <dgm:prSet/>
      <dgm:spPr/>
      <dgm:t>
        <a:bodyPr/>
        <a:lstStyle/>
        <a:p>
          <a:endParaRPr lang="en-US"/>
        </a:p>
      </dgm:t>
    </dgm:pt>
    <dgm:pt modelId="{E5574A0D-9869-486B-9986-8CA93130BA80}">
      <dgm:prSet custT="1"/>
      <dgm:spPr/>
      <dgm:t>
        <a:bodyPr/>
        <a:lstStyle/>
        <a:p>
          <a:r>
            <a:rPr lang="en-US" sz="1800" b="0" kern="1200" dirty="0">
              <a:solidFill>
                <a:prstClr val="black">
                  <a:hueOff val="0"/>
                  <a:satOff val="0"/>
                  <a:lumOff val="0"/>
                  <a:alphaOff val="0"/>
                </a:prstClr>
              </a:solidFill>
              <a:latin typeface="+mn-lt"/>
              <a:ea typeface="+mn-ea"/>
              <a:cs typeface="+mn-cs"/>
            </a:rPr>
            <a:t>Research local, college, state, employer programs</a:t>
          </a:r>
        </a:p>
      </dgm:t>
    </dgm:pt>
    <dgm:pt modelId="{36947BD5-8F5F-4BBA-8CC0-A0E5FA100650}" type="parTrans" cxnId="{7220649C-539C-42BF-B665-24AD92099DA9}">
      <dgm:prSet/>
      <dgm:spPr/>
      <dgm:t>
        <a:bodyPr/>
        <a:lstStyle/>
        <a:p>
          <a:endParaRPr lang="en-US"/>
        </a:p>
      </dgm:t>
    </dgm:pt>
    <dgm:pt modelId="{15CDF6D9-20C9-49A8-AC14-A1453F6E4013}" type="sibTrans" cxnId="{7220649C-539C-42BF-B665-24AD92099DA9}">
      <dgm:prSet/>
      <dgm:spPr/>
      <dgm:t>
        <a:bodyPr/>
        <a:lstStyle/>
        <a:p>
          <a:endParaRPr lang="en-US"/>
        </a:p>
      </dgm:t>
    </dgm:pt>
    <dgm:pt modelId="{E8EBA1E0-4D3B-4004-A3A3-AC8EF2A9545B}">
      <dgm:prSet custT="1"/>
      <dgm:spPr/>
      <dgm:t>
        <a:bodyPr/>
        <a:lstStyle/>
        <a:p>
          <a:r>
            <a:rPr lang="en-US" sz="1800" b="0" kern="1200" dirty="0">
              <a:solidFill>
                <a:prstClr val="black">
                  <a:hueOff val="0"/>
                  <a:satOff val="0"/>
                  <a:lumOff val="0"/>
                  <a:alphaOff val="0"/>
                </a:prstClr>
              </a:solidFill>
              <a:latin typeface="+mn-lt"/>
              <a:ea typeface="+mn-ea"/>
              <a:cs typeface="+mn-cs"/>
            </a:rPr>
            <a:t>Organizations/</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employers that align with your career choice</a:t>
          </a:r>
        </a:p>
      </dgm:t>
    </dgm:pt>
    <dgm:pt modelId="{1D5AB2B4-A768-4C48-A901-9FB8F7BBE4CD}" type="parTrans" cxnId="{81A3FFC1-3E05-4ACF-BFE7-14EA5D02BE5F}">
      <dgm:prSet/>
      <dgm:spPr/>
      <dgm:t>
        <a:bodyPr/>
        <a:lstStyle/>
        <a:p>
          <a:endParaRPr lang="en-US"/>
        </a:p>
      </dgm:t>
    </dgm:pt>
    <dgm:pt modelId="{506B884A-2CD5-44AA-A8D4-6C06E7C1F45D}" type="sibTrans" cxnId="{81A3FFC1-3E05-4ACF-BFE7-14EA5D02BE5F}">
      <dgm:prSet/>
      <dgm:spPr/>
      <dgm:t>
        <a:bodyPr/>
        <a:lstStyle/>
        <a:p>
          <a:endParaRPr lang="en-US"/>
        </a:p>
      </dgm:t>
    </dgm:pt>
    <dgm:pt modelId="{4AD36AB5-6DC7-4CDD-A679-DC271E3A30CB}">
      <dgm:prSet custT="1"/>
      <dgm:spPr/>
      <dgm:t>
        <a:bodyPr/>
        <a:lstStyle/>
        <a:p>
          <a:r>
            <a:rPr lang="en-US" sz="1800" b="0" kern="1200" dirty="0">
              <a:solidFill>
                <a:prstClr val="black">
                  <a:hueOff val="0"/>
                  <a:satOff val="0"/>
                  <a:lumOff val="0"/>
                  <a:alphaOff val="0"/>
                </a:prstClr>
              </a:solidFill>
              <a:latin typeface="+mn-lt"/>
              <a:ea typeface="+mn-ea"/>
              <a:cs typeface="+mn-cs"/>
            </a:rPr>
            <a:t>Scholarship search</a:t>
          </a:r>
        </a:p>
      </dgm:t>
    </dgm:pt>
    <dgm:pt modelId="{EFBE13B4-2AF4-4A09-9277-43CD4F5F7ACF}" type="parTrans" cxnId="{48909741-0A3C-4197-BAE0-0057CA81F381}">
      <dgm:prSet/>
      <dgm:spPr/>
      <dgm:t>
        <a:bodyPr/>
        <a:lstStyle/>
        <a:p>
          <a:endParaRPr lang="en-US"/>
        </a:p>
      </dgm:t>
    </dgm:pt>
    <dgm:pt modelId="{62B66526-88C4-4601-9F7D-B36B229A595E}" type="sibTrans" cxnId="{48909741-0A3C-4197-BAE0-0057CA81F381}">
      <dgm:prSet/>
      <dgm:spPr/>
      <dgm:t>
        <a:bodyPr/>
        <a:lstStyle/>
        <a:p>
          <a:endParaRPr lang="en-US"/>
        </a:p>
      </dgm:t>
    </dgm:pt>
    <dgm:pt modelId="{B391A09F-F28B-44BF-9E9D-49739D5556E3}">
      <dgm:prSet custT="1"/>
      <dgm:spPr/>
      <dgm: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Prepare applications</a:t>
          </a:r>
        </a:p>
      </dgm:t>
    </dgm:pt>
    <dgm:pt modelId="{71E4A861-3B5B-4DD2-85E4-6A4E82D12DB3}" type="parTrans" cxnId="{6A223B93-482F-429F-A22E-5CBDB7015F05}">
      <dgm:prSet/>
      <dgm:spPr/>
      <dgm:t>
        <a:bodyPr/>
        <a:lstStyle/>
        <a:p>
          <a:endParaRPr lang="en-US"/>
        </a:p>
      </dgm:t>
    </dgm:pt>
    <dgm:pt modelId="{6FAA2412-4580-44AC-925D-39114D7AE286}" type="sibTrans" cxnId="{6A223B93-482F-429F-A22E-5CBDB7015F05}">
      <dgm:prSet/>
      <dgm:spPr/>
      <dgm:t>
        <a:bodyPr/>
        <a:lstStyle/>
        <a:p>
          <a:endParaRPr lang="en-US"/>
        </a:p>
      </dgm:t>
    </dgm:pt>
    <dgm:pt modelId="{C196F247-4F8B-47A3-974C-E7A93E9399ED}">
      <dgm:prSet custT="1"/>
      <dgm:spPr/>
      <dgm: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Write the essay</a:t>
          </a:r>
        </a:p>
      </dgm:t>
    </dgm:pt>
    <dgm:pt modelId="{7F1D6FF9-BBDC-467F-B0FE-349ECC2B2FC1}" type="parTrans" cxnId="{6C4A6BB8-DBAB-4E01-994C-908296D4EDBB}">
      <dgm:prSet/>
      <dgm:spPr/>
      <dgm:t>
        <a:bodyPr/>
        <a:lstStyle/>
        <a:p>
          <a:endParaRPr lang="en-US"/>
        </a:p>
      </dgm:t>
    </dgm:pt>
    <dgm:pt modelId="{E5C42454-808A-4F46-8578-948F2FC8D22B}" type="sibTrans" cxnId="{6C4A6BB8-DBAB-4E01-994C-908296D4EDBB}">
      <dgm:prSet/>
      <dgm:spPr/>
      <dgm:t>
        <a:bodyPr/>
        <a:lstStyle/>
        <a:p>
          <a:endParaRPr lang="en-US"/>
        </a:p>
      </dgm:t>
    </dgm:pt>
    <dgm:pt modelId="{CA21C8D5-88A5-41FB-8463-C4ED5140722E}">
      <dgm:prSet custT="1"/>
      <dgm:spPr/>
      <dgm: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Proof and edit, neatness counts</a:t>
          </a:r>
        </a:p>
      </dgm:t>
    </dgm:pt>
    <dgm:pt modelId="{8177AD8C-1EDB-49FA-955F-532FA191AAA9}" type="parTrans" cxnId="{9E58136D-D235-4148-8240-70C5667B7769}">
      <dgm:prSet/>
      <dgm:spPr/>
      <dgm:t>
        <a:bodyPr/>
        <a:lstStyle/>
        <a:p>
          <a:endParaRPr lang="en-US"/>
        </a:p>
      </dgm:t>
    </dgm:pt>
    <dgm:pt modelId="{F80AC761-D393-4EC7-B503-3DFAB9825AA9}" type="sibTrans" cxnId="{9E58136D-D235-4148-8240-70C5667B7769}">
      <dgm:prSet/>
      <dgm:spPr/>
      <dgm:t>
        <a:bodyPr/>
        <a:lstStyle/>
        <a:p>
          <a:endParaRPr lang="en-US"/>
        </a:p>
      </dgm:t>
    </dgm:pt>
    <dgm:pt modelId="{734EA235-0107-4A3B-80C1-8276DCFADF68}">
      <dgm:prSet custT="1"/>
      <dgm:spPr/>
      <dgm: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Stay organized</a:t>
          </a:r>
        </a:p>
      </dgm:t>
    </dgm:pt>
    <dgm:pt modelId="{9CD70939-1893-4B56-9DBA-A946E20475F0}" type="parTrans" cxnId="{A479E330-E736-46FE-999A-F61F254EA0F4}">
      <dgm:prSet/>
      <dgm:spPr/>
      <dgm:t>
        <a:bodyPr/>
        <a:lstStyle/>
        <a:p>
          <a:endParaRPr lang="en-US"/>
        </a:p>
      </dgm:t>
    </dgm:pt>
    <dgm:pt modelId="{ADAABA99-42A6-40CA-A9A5-14260CDAB011}" type="sibTrans" cxnId="{A479E330-E736-46FE-999A-F61F254EA0F4}">
      <dgm:prSet/>
      <dgm:spPr/>
      <dgm:t>
        <a:bodyPr/>
        <a:lstStyle/>
        <a:p>
          <a:endParaRPr lang="en-US"/>
        </a:p>
      </dgm:t>
    </dgm:pt>
    <dgm:pt modelId="{C82C7E67-0D89-48D3-B7A0-8A1ACB44C524}">
      <dgm:prSet custT="1"/>
      <dgm:spPr/>
      <dgm:t>
        <a:bodyPr/>
        <a:lstStyle/>
        <a:p>
          <a:r>
            <a:rPr lang="en-US" sz="1800" b="0" kern="1200" dirty="0">
              <a:solidFill>
                <a:prstClr val="black">
                  <a:hueOff val="0"/>
                  <a:satOff val="0"/>
                  <a:lumOff val="0"/>
                  <a:alphaOff val="0"/>
                </a:prstClr>
              </a:solidFill>
              <a:latin typeface="+mn-lt"/>
              <a:ea typeface="+mn-ea"/>
              <a:cs typeface="+mn-cs"/>
            </a:rPr>
            <a:t>Use the scholarship tracking sheet</a:t>
          </a:r>
        </a:p>
      </dgm:t>
    </dgm:pt>
    <dgm:pt modelId="{F9BDD52B-80B7-4D6B-95F6-3246EB6B10B4}" type="parTrans" cxnId="{B1F642AC-2090-498D-AECB-3236E7777DD4}">
      <dgm:prSet/>
      <dgm:spPr/>
      <dgm:t>
        <a:bodyPr/>
        <a:lstStyle/>
        <a:p>
          <a:endParaRPr lang="en-US"/>
        </a:p>
      </dgm:t>
    </dgm:pt>
    <dgm:pt modelId="{F2685DAE-F694-459C-8246-5729FF252C08}" type="sibTrans" cxnId="{B1F642AC-2090-498D-AECB-3236E7777DD4}">
      <dgm:prSet/>
      <dgm:spPr/>
      <dgm:t>
        <a:bodyPr/>
        <a:lstStyle/>
        <a:p>
          <a:endParaRPr lang="en-US"/>
        </a:p>
      </dgm:t>
    </dgm:pt>
    <dgm:pt modelId="{58831F43-50CA-407D-8FE5-7B40641E7406}">
      <dgm:prSet custT="1"/>
      <dgm:spPr/>
      <dgm:t>
        <a:bodyPr/>
        <a:lstStyle/>
        <a:p>
          <a:r>
            <a:rPr lang="en-US" sz="1800" b="0" kern="1200" dirty="0">
              <a:solidFill>
                <a:prstClr val="black">
                  <a:hueOff val="0"/>
                  <a:satOff val="0"/>
                  <a:lumOff val="0"/>
                  <a:alphaOff val="0"/>
                </a:prstClr>
              </a:solidFill>
              <a:latin typeface="+mn-lt"/>
              <a:ea typeface="+mn-ea"/>
              <a:cs typeface="+mn-cs"/>
            </a:rPr>
            <a:t>Follow deadlines, requirements</a:t>
          </a:r>
        </a:p>
      </dgm:t>
    </dgm:pt>
    <dgm:pt modelId="{D43DDCF0-B714-4C9D-939C-25C891881F74}" type="parTrans" cxnId="{09B2C5E0-7F30-4394-A30E-53589A9B3E50}">
      <dgm:prSet/>
      <dgm:spPr/>
      <dgm:t>
        <a:bodyPr/>
        <a:lstStyle/>
        <a:p>
          <a:endParaRPr lang="en-US"/>
        </a:p>
      </dgm:t>
    </dgm:pt>
    <dgm:pt modelId="{84C7CFD8-40AD-44C7-BB2B-AEB73B25DA91}" type="sibTrans" cxnId="{09B2C5E0-7F30-4394-A30E-53589A9B3E50}">
      <dgm:prSet/>
      <dgm:spPr/>
      <dgm:t>
        <a:bodyPr/>
        <a:lstStyle/>
        <a:p>
          <a:endParaRPr lang="en-US"/>
        </a:p>
      </dgm:t>
    </dgm:pt>
    <dgm:pt modelId="{20BB6C83-5DB3-42FF-8280-D3B63A6C69CD}">
      <dgm:prSet custT="1"/>
      <dgm:spPr/>
      <dgm:t>
        <a:bodyPr/>
        <a:lstStyle/>
        <a:p>
          <a:r>
            <a:rPr lang="en-US" sz="1800" b="0" kern="1200" dirty="0">
              <a:solidFill>
                <a:prstClr val="black">
                  <a:hueOff val="0"/>
                  <a:satOff val="0"/>
                  <a:lumOff val="0"/>
                  <a:alphaOff val="0"/>
                </a:prstClr>
              </a:solidFill>
              <a:latin typeface="+mn-lt"/>
              <a:ea typeface="+mn-ea"/>
              <a:cs typeface="+mn-cs"/>
            </a:rPr>
            <a:t>Have a dedicated </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e-mail address</a:t>
          </a:r>
        </a:p>
      </dgm:t>
    </dgm:pt>
    <dgm:pt modelId="{F326503E-1ABA-4D62-BC78-EB0F665652D3}" type="parTrans" cxnId="{A0900BC2-1377-4D2A-8B04-F5D484D14C1B}">
      <dgm:prSet/>
      <dgm:spPr/>
      <dgm:t>
        <a:bodyPr/>
        <a:lstStyle/>
        <a:p>
          <a:endParaRPr lang="en-US"/>
        </a:p>
      </dgm:t>
    </dgm:pt>
    <dgm:pt modelId="{BA7EA402-E2C9-4632-A6BB-247CC2FA8D80}" type="sibTrans" cxnId="{A0900BC2-1377-4D2A-8B04-F5D484D14C1B}">
      <dgm:prSet/>
      <dgm:spPr/>
      <dgm:t>
        <a:bodyPr/>
        <a:lstStyle/>
        <a:p>
          <a:endParaRPr lang="en-US"/>
        </a:p>
      </dgm:t>
    </dgm:pt>
    <dgm:pt modelId="{1CAECD3F-AA7B-4C82-825F-13D7BBE52D11}" type="pres">
      <dgm:prSet presAssocID="{09E007F7-050E-44F4-AD49-2B715E35C937}" presName="root" presStyleCnt="0">
        <dgm:presLayoutVars>
          <dgm:dir/>
          <dgm:resizeHandles val="exact"/>
        </dgm:presLayoutVars>
      </dgm:prSet>
      <dgm:spPr/>
    </dgm:pt>
    <dgm:pt modelId="{ED42508D-E087-4FBC-BAB9-9DB28272EB66}" type="pres">
      <dgm:prSet presAssocID="{68B92C7D-7416-4047-B806-C63B2B64337B}" presName="compNode" presStyleCnt="0"/>
      <dgm:spPr/>
    </dgm:pt>
    <dgm:pt modelId="{ED961C7E-D262-4905-AF00-09EA2EA10701}" type="pres">
      <dgm:prSet presAssocID="{68B92C7D-7416-4047-B806-C63B2B64337B}" presName="iconRect" presStyleLbl="node1" presStyleIdx="0" presStyleCnt="4" custLinFactNeighborX="54557" custLinFactNeighborY="4060"/>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C318AF29-67B6-44DD-8B3E-46C5A8AD64C6}" type="pres">
      <dgm:prSet presAssocID="{68B92C7D-7416-4047-B806-C63B2B64337B}" presName="iconSpace" presStyleCnt="0"/>
      <dgm:spPr/>
    </dgm:pt>
    <dgm:pt modelId="{4235707A-C07D-4227-B1AE-3B05B9C8232C}" type="pres">
      <dgm:prSet presAssocID="{68B92C7D-7416-4047-B806-C63B2B64337B}" presName="parTx" presStyleLbl="revTx" presStyleIdx="0" presStyleCnt="8">
        <dgm:presLayoutVars>
          <dgm:chMax val="0"/>
          <dgm:chPref val="0"/>
        </dgm:presLayoutVars>
      </dgm:prSet>
      <dgm:spPr/>
    </dgm:pt>
    <dgm:pt modelId="{9C811E4D-C53D-442F-BC75-11E2EB3DEB64}" type="pres">
      <dgm:prSet presAssocID="{68B92C7D-7416-4047-B806-C63B2B64337B}" presName="txSpace" presStyleCnt="0"/>
      <dgm:spPr/>
    </dgm:pt>
    <dgm:pt modelId="{4181231E-A027-4EEC-BAF3-85653082EBE0}" type="pres">
      <dgm:prSet presAssocID="{68B92C7D-7416-4047-B806-C63B2B64337B}" presName="desTx" presStyleLbl="revTx" presStyleIdx="1" presStyleCnt="8">
        <dgm:presLayoutVars/>
      </dgm:prSet>
      <dgm:spPr/>
    </dgm:pt>
    <dgm:pt modelId="{E2087E21-49F5-4441-9D5B-DD247B720F5D}" type="pres">
      <dgm:prSet presAssocID="{7521AC4C-D0C0-4449-9758-2279465FC170}" presName="sibTrans" presStyleCnt="0"/>
      <dgm:spPr/>
    </dgm:pt>
    <dgm:pt modelId="{EF774789-59BB-4D26-BEB0-4BF82D1F496F}" type="pres">
      <dgm:prSet presAssocID="{8EC91374-0397-4493-8641-5E7A30E1BC9D}" presName="compNode" presStyleCnt="0"/>
      <dgm:spPr/>
    </dgm:pt>
    <dgm:pt modelId="{09DAB4FC-B437-4334-8A37-C4422714BC8C}" type="pres">
      <dgm:prSet presAssocID="{8EC91374-0397-4493-8641-5E7A30E1BC9D}" presName="iconRect" presStyleLbl="node1" presStyleIdx="1" presStyleCnt="4" custLinFactNeighborX="66164" custLinFactNeighborY="11431"/>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3431AD50-2F0B-4B36-89F7-531061697F40}" type="pres">
      <dgm:prSet presAssocID="{8EC91374-0397-4493-8641-5E7A30E1BC9D}" presName="iconSpace" presStyleCnt="0"/>
      <dgm:spPr/>
    </dgm:pt>
    <dgm:pt modelId="{6FC860E4-DDCB-4D51-A8E5-AA0FCB4E6B83}" type="pres">
      <dgm:prSet presAssocID="{8EC91374-0397-4493-8641-5E7A30E1BC9D}" presName="parTx" presStyleLbl="revTx" presStyleIdx="2" presStyleCnt="8">
        <dgm:presLayoutVars>
          <dgm:chMax val="0"/>
          <dgm:chPref val="0"/>
        </dgm:presLayoutVars>
      </dgm:prSet>
      <dgm:spPr/>
    </dgm:pt>
    <dgm:pt modelId="{30264B43-3FB8-4551-9D7B-F25E15D9F1AA}" type="pres">
      <dgm:prSet presAssocID="{8EC91374-0397-4493-8641-5E7A30E1BC9D}" presName="txSpace" presStyleCnt="0"/>
      <dgm:spPr/>
    </dgm:pt>
    <dgm:pt modelId="{541D9F67-4F79-4829-B2F0-800053E063F5}" type="pres">
      <dgm:prSet presAssocID="{8EC91374-0397-4493-8641-5E7A30E1BC9D}" presName="desTx" presStyleLbl="revTx" presStyleIdx="3" presStyleCnt="8">
        <dgm:presLayoutVars/>
      </dgm:prSet>
      <dgm:spPr/>
    </dgm:pt>
    <dgm:pt modelId="{74899072-99B8-4B79-9513-ABFB03D68370}" type="pres">
      <dgm:prSet presAssocID="{D12986F0-F681-4132-905E-C27D79EDA181}" presName="sibTrans" presStyleCnt="0"/>
      <dgm:spPr/>
    </dgm:pt>
    <dgm:pt modelId="{69D65D2D-6F4C-478F-954E-36B92ED1AA7E}" type="pres">
      <dgm:prSet presAssocID="{B391A09F-F28B-44BF-9E9D-49739D5556E3}" presName="compNode" presStyleCnt="0"/>
      <dgm:spPr/>
    </dgm:pt>
    <dgm:pt modelId="{39F45E9F-35A5-4B2D-9B13-90AED55DA349}" type="pres">
      <dgm:prSet presAssocID="{B391A09F-F28B-44BF-9E9D-49739D5556E3}" presName="iconRect" presStyleLbl="node1" presStyleIdx="2" presStyleCnt="4" custLinFactNeighborX="74290" custLinFactNeighborY="406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BEE949D-2D0B-47A5-A088-13FF0C5EFDAB}" type="pres">
      <dgm:prSet presAssocID="{B391A09F-F28B-44BF-9E9D-49739D5556E3}" presName="iconSpace" presStyleCnt="0"/>
      <dgm:spPr/>
    </dgm:pt>
    <dgm:pt modelId="{38173540-0FB2-4754-93D1-D50CF0B7F32B}" type="pres">
      <dgm:prSet presAssocID="{B391A09F-F28B-44BF-9E9D-49739D5556E3}" presName="parTx" presStyleLbl="revTx" presStyleIdx="4" presStyleCnt="8" custScaleX="130530">
        <dgm:presLayoutVars>
          <dgm:chMax val="0"/>
          <dgm:chPref val="0"/>
        </dgm:presLayoutVars>
      </dgm:prSet>
      <dgm:spPr/>
    </dgm:pt>
    <dgm:pt modelId="{510A583C-FFDC-4C15-A22C-675783915F11}" type="pres">
      <dgm:prSet presAssocID="{B391A09F-F28B-44BF-9E9D-49739D5556E3}" presName="txSpace" presStyleCnt="0"/>
      <dgm:spPr/>
    </dgm:pt>
    <dgm:pt modelId="{E23966A2-B57F-4901-91F2-3B6BF1916F19}" type="pres">
      <dgm:prSet presAssocID="{B391A09F-F28B-44BF-9E9D-49739D5556E3}" presName="desTx" presStyleLbl="revTx" presStyleIdx="5" presStyleCnt="8">
        <dgm:presLayoutVars/>
      </dgm:prSet>
      <dgm:spPr/>
    </dgm:pt>
    <dgm:pt modelId="{4124E103-3E4F-4250-8A83-0CF052CFB80B}" type="pres">
      <dgm:prSet presAssocID="{6FAA2412-4580-44AC-925D-39114D7AE286}" presName="sibTrans" presStyleCnt="0"/>
      <dgm:spPr/>
    </dgm:pt>
    <dgm:pt modelId="{396DA1D4-8204-4E6A-B77C-183699231131}" type="pres">
      <dgm:prSet presAssocID="{734EA235-0107-4A3B-80C1-8276DCFADF68}" presName="compNode" presStyleCnt="0"/>
      <dgm:spPr/>
    </dgm:pt>
    <dgm:pt modelId="{A1520278-7B75-4525-9583-A22580EE7571}" type="pres">
      <dgm:prSet presAssocID="{734EA235-0107-4A3B-80C1-8276DCFADF68}" presName="iconRect" presStyleLbl="node1" presStyleIdx="3" presStyleCnt="4" custLinFactNeighborX="51074" custLinFactNeighborY="11431"/>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CD306A27-4091-4ECA-B9B1-5C4724C48F30}" type="pres">
      <dgm:prSet presAssocID="{734EA235-0107-4A3B-80C1-8276DCFADF68}" presName="iconSpace" presStyleCnt="0"/>
      <dgm:spPr/>
    </dgm:pt>
    <dgm:pt modelId="{5CFE06FC-76A4-457E-A75A-A4DB86E3116B}" type="pres">
      <dgm:prSet presAssocID="{734EA235-0107-4A3B-80C1-8276DCFADF68}" presName="parTx" presStyleLbl="revTx" presStyleIdx="6" presStyleCnt="8">
        <dgm:presLayoutVars>
          <dgm:chMax val="0"/>
          <dgm:chPref val="0"/>
        </dgm:presLayoutVars>
      </dgm:prSet>
      <dgm:spPr/>
    </dgm:pt>
    <dgm:pt modelId="{13A9D06B-9760-4443-9E12-91285CD588E9}" type="pres">
      <dgm:prSet presAssocID="{734EA235-0107-4A3B-80C1-8276DCFADF68}" presName="txSpace" presStyleCnt="0"/>
      <dgm:spPr/>
    </dgm:pt>
    <dgm:pt modelId="{25053480-0A64-4700-9612-C524B0E1DC2D}" type="pres">
      <dgm:prSet presAssocID="{734EA235-0107-4A3B-80C1-8276DCFADF68}" presName="desTx" presStyleLbl="revTx" presStyleIdx="7" presStyleCnt="8">
        <dgm:presLayoutVars/>
      </dgm:prSet>
      <dgm:spPr/>
    </dgm:pt>
  </dgm:ptLst>
  <dgm:cxnLst>
    <dgm:cxn modelId="{5E5CDB10-BD26-419D-A8F7-78FE81E1A5CC}" type="presOf" srcId="{E5574A0D-9869-486B-9986-8CA93130BA80}" destId="{541D9F67-4F79-4829-B2F0-800053E063F5}" srcOrd="0" destOrd="0" presId="urn:microsoft.com/office/officeart/2018/2/layout/IconLabelDescriptionList"/>
    <dgm:cxn modelId="{0CBC5B1C-A2C2-485F-B054-373A393B4136}" type="presOf" srcId="{09E007F7-050E-44F4-AD49-2B715E35C937}" destId="{1CAECD3F-AA7B-4C82-825F-13D7BBE52D11}" srcOrd="0" destOrd="0" presId="urn:microsoft.com/office/officeart/2018/2/layout/IconLabelDescriptionList"/>
    <dgm:cxn modelId="{51975E1C-8611-4262-AD51-FB44244563D4}" type="presOf" srcId="{4AD36AB5-6DC7-4CDD-A679-DC271E3A30CB}" destId="{541D9F67-4F79-4829-B2F0-800053E063F5}" srcOrd="0" destOrd="2" presId="urn:microsoft.com/office/officeart/2018/2/layout/IconLabelDescriptionList"/>
    <dgm:cxn modelId="{1CDCD51D-6985-4A38-819A-FCBFF7B9F157}" type="presOf" srcId="{CA21C8D5-88A5-41FB-8463-C4ED5140722E}" destId="{E23966A2-B57F-4901-91F2-3B6BF1916F19}" srcOrd="0" destOrd="1" presId="urn:microsoft.com/office/officeart/2018/2/layout/IconLabelDescriptionList"/>
    <dgm:cxn modelId="{A479E330-E736-46FE-999A-F61F254EA0F4}" srcId="{09E007F7-050E-44F4-AD49-2B715E35C937}" destId="{734EA235-0107-4A3B-80C1-8276DCFADF68}" srcOrd="3" destOrd="0" parTransId="{9CD70939-1893-4B56-9DBA-A946E20475F0}" sibTransId="{ADAABA99-42A6-40CA-A9A5-14260CDAB011}"/>
    <dgm:cxn modelId="{9B820333-5412-42D0-8EDF-3463C038A46E}" type="presOf" srcId="{CE720B5E-6269-429B-8067-85DBB3C4DAAA}" destId="{4181231E-A027-4EEC-BAF3-85653082EBE0}" srcOrd="0" destOrd="0" presId="urn:microsoft.com/office/officeart/2018/2/layout/IconLabelDescriptionList"/>
    <dgm:cxn modelId="{48909741-0A3C-4197-BAE0-0057CA81F381}" srcId="{8EC91374-0397-4493-8641-5E7A30E1BC9D}" destId="{4AD36AB5-6DC7-4CDD-A679-DC271E3A30CB}" srcOrd="2" destOrd="0" parTransId="{EFBE13B4-2AF4-4A09-9277-43CD4F5F7ACF}" sibTransId="{62B66526-88C4-4601-9F7D-B36B229A595E}"/>
    <dgm:cxn modelId="{A6585D48-26D7-42DA-9C7D-C1F0BB213A38}" type="presOf" srcId="{E8EBA1E0-4D3B-4004-A3A3-AC8EF2A9545B}" destId="{541D9F67-4F79-4829-B2F0-800053E063F5}" srcOrd="0" destOrd="1" presId="urn:microsoft.com/office/officeart/2018/2/layout/IconLabelDescriptionList"/>
    <dgm:cxn modelId="{40AC9D6A-13B1-43D8-8223-7F6270C36D5A}" type="presOf" srcId="{C82C7E67-0D89-48D3-B7A0-8A1ACB44C524}" destId="{25053480-0A64-4700-9612-C524B0E1DC2D}" srcOrd="0" destOrd="0" presId="urn:microsoft.com/office/officeart/2018/2/layout/IconLabelDescriptionList"/>
    <dgm:cxn modelId="{9E58136D-D235-4148-8240-70C5667B7769}" srcId="{B391A09F-F28B-44BF-9E9D-49739D5556E3}" destId="{CA21C8D5-88A5-41FB-8463-C4ED5140722E}" srcOrd="1" destOrd="0" parTransId="{8177AD8C-1EDB-49FA-955F-532FA191AAA9}" sibTransId="{F80AC761-D393-4EC7-B503-3DFAB9825AA9}"/>
    <dgm:cxn modelId="{FCA3D056-D505-49C2-9520-8C1427479CE2}" type="presOf" srcId="{C196F247-4F8B-47A3-974C-E7A93E9399ED}" destId="{E23966A2-B57F-4901-91F2-3B6BF1916F19}" srcOrd="0" destOrd="0" presId="urn:microsoft.com/office/officeart/2018/2/layout/IconLabelDescriptionList"/>
    <dgm:cxn modelId="{C8B52280-E0A9-4CBF-81FC-63C42648E2E0}" type="presOf" srcId="{8EC91374-0397-4493-8641-5E7A30E1BC9D}" destId="{6FC860E4-DDCB-4D51-A8E5-AA0FCB4E6B83}" srcOrd="0" destOrd="0" presId="urn:microsoft.com/office/officeart/2018/2/layout/IconLabelDescriptionList"/>
    <dgm:cxn modelId="{F041A280-A5AB-4E5A-A4AB-A07C1CE4262D}" type="presOf" srcId="{734EA235-0107-4A3B-80C1-8276DCFADF68}" destId="{5CFE06FC-76A4-457E-A75A-A4DB86E3116B}" srcOrd="0" destOrd="0" presId="urn:microsoft.com/office/officeart/2018/2/layout/IconLabelDescriptionList"/>
    <dgm:cxn modelId="{18645C8C-11BC-4E9A-A846-F220DDDB7D7A}" type="presOf" srcId="{58831F43-50CA-407D-8FE5-7B40641E7406}" destId="{25053480-0A64-4700-9612-C524B0E1DC2D}" srcOrd="0" destOrd="1" presId="urn:microsoft.com/office/officeart/2018/2/layout/IconLabelDescriptionList"/>
    <dgm:cxn modelId="{D518358D-A4C8-4646-8CB7-4E7A246FA2C8}" type="presOf" srcId="{20BB6C83-5DB3-42FF-8280-D3B63A6C69CD}" destId="{25053480-0A64-4700-9612-C524B0E1DC2D}" srcOrd="0" destOrd="2" presId="urn:microsoft.com/office/officeart/2018/2/layout/IconLabelDescriptionList"/>
    <dgm:cxn modelId="{1523448D-C746-462C-8460-97C9A91F3E29}" srcId="{09E007F7-050E-44F4-AD49-2B715E35C937}" destId="{68B92C7D-7416-4047-B806-C63B2B64337B}" srcOrd="0" destOrd="0" parTransId="{9E941938-8492-490C-976E-FFAB59497F71}" sibTransId="{7521AC4C-D0C0-4449-9758-2279465FC170}"/>
    <dgm:cxn modelId="{F44E678E-A19B-4D1C-A9AA-9BD430FAE9DC}" type="presOf" srcId="{B391A09F-F28B-44BF-9E9D-49739D5556E3}" destId="{38173540-0FB2-4754-93D1-D50CF0B7F32B}" srcOrd="0" destOrd="0" presId="urn:microsoft.com/office/officeart/2018/2/layout/IconLabelDescriptionList"/>
    <dgm:cxn modelId="{6A223B93-482F-429F-A22E-5CBDB7015F05}" srcId="{09E007F7-050E-44F4-AD49-2B715E35C937}" destId="{B391A09F-F28B-44BF-9E9D-49739D5556E3}" srcOrd="2" destOrd="0" parTransId="{71E4A861-3B5B-4DD2-85E4-6A4E82D12DB3}" sibTransId="{6FAA2412-4580-44AC-925D-39114D7AE286}"/>
    <dgm:cxn modelId="{7220649C-539C-42BF-B665-24AD92099DA9}" srcId="{8EC91374-0397-4493-8641-5E7A30E1BC9D}" destId="{E5574A0D-9869-486B-9986-8CA93130BA80}" srcOrd="0" destOrd="0" parTransId="{36947BD5-8F5F-4BBA-8CC0-A0E5FA100650}" sibTransId="{15CDF6D9-20C9-49A8-AC14-A1453F6E4013}"/>
    <dgm:cxn modelId="{B1F642AC-2090-498D-AECB-3236E7777DD4}" srcId="{734EA235-0107-4A3B-80C1-8276DCFADF68}" destId="{C82C7E67-0D89-48D3-B7A0-8A1ACB44C524}" srcOrd="0" destOrd="0" parTransId="{F9BDD52B-80B7-4D6B-95F6-3246EB6B10B4}" sibTransId="{F2685DAE-F694-459C-8246-5729FF252C08}"/>
    <dgm:cxn modelId="{6C4A6BB8-DBAB-4E01-994C-908296D4EDBB}" srcId="{B391A09F-F28B-44BF-9E9D-49739D5556E3}" destId="{C196F247-4F8B-47A3-974C-E7A93E9399ED}" srcOrd="0" destOrd="0" parTransId="{7F1D6FF9-BBDC-467F-B0FE-349ECC2B2FC1}" sibTransId="{E5C42454-808A-4F46-8578-948F2FC8D22B}"/>
    <dgm:cxn modelId="{81A3FFC1-3E05-4ACF-BFE7-14EA5D02BE5F}" srcId="{8EC91374-0397-4493-8641-5E7A30E1BC9D}" destId="{E8EBA1E0-4D3B-4004-A3A3-AC8EF2A9545B}" srcOrd="1" destOrd="0" parTransId="{1D5AB2B4-A768-4C48-A901-9FB8F7BBE4CD}" sibTransId="{506B884A-2CD5-44AA-A8D4-6C06E7C1F45D}"/>
    <dgm:cxn modelId="{A0900BC2-1377-4D2A-8B04-F5D484D14C1B}" srcId="{734EA235-0107-4A3B-80C1-8276DCFADF68}" destId="{20BB6C83-5DB3-42FF-8280-D3B63A6C69CD}" srcOrd="2" destOrd="0" parTransId="{F326503E-1ABA-4D62-BC78-EB0F665652D3}" sibTransId="{BA7EA402-E2C9-4632-A6BB-247CC2FA8D80}"/>
    <dgm:cxn modelId="{F30F0FD9-04DC-47F8-97A9-AF1F46583C06}" srcId="{68B92C7D-7416-4047-B806-C63B2B64337B}" destId="{CE720B5E-6269-429B-8067-85DBB3C4DAAA}" srcOrd="0" destOrd="0" parTransId="{DE355EF1-FABB-422C-9712-48C25A240F62}" sibTransId="{8BA8ABEE-A628-4BC8-8254-8BEFC2B18B38}"/>
    <dgm:cxn modelId="{2B80F8DC-9F70-42B3-A830-A1BCAEDB4D33}" srcId="{09E007F7-050E-44F4-AD49-2B715E35C937}" destId="{8EC91374-0397-4493-8641-5E7A30E1BC9D}" srcOrd="1" destOrd="0" parTransId="{B5F7514C-DAAD-47A7-BBC8-AAA419AC437B}" sibTransId="{D12986F0-F681-4132-905E-C27D79EDA181}"/>
    <dgm:cxn modelId="{73B049DD-550B-43FA-84D6-FB4EFF5EE697}" type="presOf" srcId="{68B92C7D-7416-4047-B806-C63B2B64337B}" destId="{4235707A-C07D-4227-B1AE-3B05B9C8232C}" srcOrd="0" destOrd="0" presId="urn:microsoft.com/office/officeart/2018/2/layout/IconLabelDescriptionList"/>
    <dgm:cxn modelId="{09B2C5E0-7F30-4394-A30E-53589A9B3E50}" srcId="{734EA235-0107-4A3B-80C1-8276DCFADF68}" destId="{58831F43-50CA-407D-8FE5-7B40641E7406}" srcOrd="1" destOrd="0" parTransId="{D43DDCF0-B714-4C9D-939C-25C891881F74}" sibTransId="{84C7CFD8-40AD-44C7-BB2B-AEB73B25DA91}"/>
    <dgm:cxn modelId="{D7D95AE6-893E-4896-B153-4C9F5E655D1A}" type="presOf" srcId="{649131C6-F9CD-4E36-BD23-1C8C88B77BA0}" destId="{4181231E-A027-4EEC-BAF3-85653082EBE0}" srcOrd="0" destOrd="1" presId="urn:microsoft.com/office/officeart/2018/2/layout/IconLabelDescriptionList"/>
    <dgm:cxn modelId="{23BF96E6-2190-42B6-A6ED-2FBE6906CC89}" srcId="{68B92C7D-7416-4047-B806-C63B2B64337B}" destId="{649131C6-F9CD-4E36-BD23-1C8C88B77BA0}" srcOrd="1" destOrd="0" parTransId="{022099C1-E86F-4C49-A68B-B90D40B0046A}" sibTransId="{2CA3E620-78DC-4EE6-9CE2-EE1BE755310E}"/>
    <dgm:cxn modelId="{C6605BEF-9395-42E6-89B9-6F751786F566}" type="presParOf" srcId="{1CAECD3F-AA7B-4C82-825F-13D7BBE52D11}" destId="{ED42508D-E087-4FBC-BAB9-9DB28272EB66}" srcOrd="0" destOrd="0" presId="urn:microsoft.com/office/officeart/2018/2/layout/IconLabelDescriptionList"/>
    <dgm:cxn modelId="{54F90FA7-0E0F-4520-A296-C5A2E6ADB8CE}" type="presParOf" srcId="{ED42508D-E087-4FBC-BAB9-9DB28272EB66}" destId="{ED961C7E-D262-4905-AF00-09EA2EA10701}" srcOrd="0" destOrd="0" presId="urn:microsoft.com/office/officeart/2018/2/layout/IconLabelDescriptionList"/>
    <dgm:cxn modelId="{C9A1C7BB-5247-489F-BDD3-7F62A5FB91D6}" type="presParOf" srcId="{ED42508D-E087-4FBC-BAB9-9DB28272EB66}" destId="{C318AF29-67B6-44DD-8B3E-46C5A8AD64C6}" srcOrd="1" destOrd="0" presId="urn:microsoft.com/office/officeart/2018/2/layout/IconLabelDescriptionList"/>
    <dgm:cxn modelId="{74EB6C53-79FC-4175-8992-2024A8421245}" type="presParOf" srcId="{ED42508D-E087-4FBC-BAB9-9DB28272EB66}" destId="{4235707A-C07D-4227-B1AE-3B05B9C8232C}" srcOrd="2" destOrd="0" presId="urn:microsoft.com/office/officeart/2018/2/layout/IconLabelDescriptionList"/>
    <dgm:cxn modelId="{C2A159B0-EB60-4D52-8E99-09A49B033271}" type="presParOf" srcId="{ED42508D-E087-4FBC-BAB9-9DB28272EB66}" destId="{9C811E4D-C53D-442F-BC75-11E2EB3DEB64}" srcOrd="3" destOrd="0" presId="urn:microsoft.com/office/officeart/2018/2/layout/IconLabelDescriptionList"/>
    <dgm:cxn modelId="{3702F129-D58B-4BCF-B3EF-79894A7F4B4C}" type="presParOf" srcId="{ED42508D-E087-4FBC-BAB9-9DB28272EB66}" destId="{4181231E-A027-4EEC-BAF3-85653082EBE0}" srcOrd="4" destOrd="0" presId="urn:microsoft.com/office/officeart/2018/2/layout/IconLabelDescriptionList"/>
    <dgm:cxn modelId="{29A4D1EB-3179-4032-85C8-FDE8C3CC31F0}" type="presParOf" srcId="{1CAECD3F-AA7B-4C82-825F-13D7BBE52D11}" destId="{E2087E21-49F5-4441-9D5B-DD247B720F5D}" srcOrd="1" destOrd="0" presId="urn:microsoft.com/office/officeart/2018/2/layout/IconLabelDescriptionList"/>
    <dgm:cxn modelId="{39820C07-43D8-4924-9BF9-6E78DE9AA868}" type="presParOf" srcId="{1CAECD3F-AA7B-4C82-825F-13D7BBE52D11}" destId="{EF774789-59BB-4D26-BEB0-4BF82D1F496F}" srcOrd="2" destOrd="0" presId="urn:microsoft.com/office/officeart/2018/2/layout/IconLabelDescriptionList"/>
    <dgm:cxn modelId="{B3AF6BB8-29B1-489F-B2EA-B26CEE2B1A1B}" type="presParOf" srcId="{EF774789-59BB-4D26-BEB0-4BF82D1F496F}" destId="{09DAB4FC-B437-4334-8A37-C4422714BC8C}" srcOrd="0" destOrd="0" presId="urn:microsoft.com/office/officeart/2018/2/layout/IconLabelDescriptionList"/>
    <dgm:cxn modelId="{D2029D4B-44F4-4567-ACFF-F11E92B9166C}" type="presParOf" srcId="{EF774789-59BB-4D26-BEB0-4BF82D1F496F}" destId="{3431AD50-2F0B-4B36-89F7-531061697F40}" srcOrd="1" destOrd="0" presId="urn:microsoft.com/office/officeart/2018/2/layout/IconLabelDescriptionList"/>
    <dgm:cxn modelId="{54C83BE8-69D7-45CB-B0B0-0A835FE557D3}" type="presParOf" srcId="{EF774789-59BB-4D26-BEB0-4BF82D1F496F}" destId="{6FC860E4-DDCB-4D51-A8E5-AA0FCB4E6B83}" srcOrd="2" destOrd="0" presId="urn:microsoft.com/office/officeart/2018/2/layout/IconLabelDescriptionList"/>
    <dgm:cxn modelId="{950E1DC9-DD08-4474-AAA9-CE62C5A8F150}" type="presParOf" srcId="{EF774789-59BB-4D26-BEB0-4BF82D1F496F}" destId="{30264B43-3FB8-4551-9D7B-F25E15D9F1AA}" srcOrd="3" destOrd="0" presId="urn:microsoft.com/office/officeart/2018/2/layout/IconLabelDescriptionList"/>
    <dgm:cxn modelId="{BC2F27A4-EB0D-41F7-A382-8A5947ACB6A0}" type="presParOf" srcId="{EF774789-59BB-4D26-BEB0-4BF82D1F496F}" destId="{541D9F67-4F79-4829-B2F0-800053E063F5}" srcOrd="4" destOrd="0" presId="urn:microsoft.com/office/officeart/2018/2/layout/IconLabelDescriptionList"/>
    <dgm:cxn modelId="{66F85C89-21F0-42C9-AA23-7425A24F4EB8}" type="presParOf" srcId="{1CAECD3F-AA7B-4C82-825F-13D7BBE52D11}" destId="{74899072-99B8-4B79-9513-ABFB03D68370}" srcOrd="3" destOrd="0" presId="urn:microsoft.com/office/officeart/2018/2/layout/IconLabelDescriptionList"/>
    <dgm:cxn modelId="{0699BF01-783D-481E-8CF0-B918A35F056E}" type="presParOf" srcId="{1CAECD3F-AA7B-4C82-825F-13D7BBE52D11}" destId="{69D65D2D-6F4C-478F-954E-36B92ED1AA7E}" srcOrd="4" destOrd="0" presId="urn:microsoft.com/office/officeart/2018/2/layout/IconLabelDescriptionList"/>
    <dgm:cxn modelId="{9B494672-599B-42CC-9D96-36B39599AB01}" type="presParOf" srcId="{69D65D2D-6F4C-478F-954E-36B92ED1AA7E}" destId="{39F45E9F-35A5-4B2D-9B13-90AED55DA349}" srcOrd="0" destOrd="0" presId="urn:microsoft.com/office/officeart/2018/2/layout/IconLabelDescriptionList"/>
    <dgm:cxn modelId="{A700E6AD-655C-4949-B1C2-0F4871917403}" type="presParOf" srcId="{69D65D2D-6F4C-478F-954E-36B92ED1AA7E}" destId="{0BEE949D-2D0B-47A5-A088-13FF0C5EFDAB}" srcOrd="1" destOrd="0" presId="urn:microsoft.com/office/officeart/2018/2/layout/IconLabelDescriptionList"/>
    <dgm:cxn modelId="{075BCD5C-8194-42C4-927C-D43171482CB5}" type="presParOf" srcId="{69D65D2D-6F4C-478F-954E-36B92ED1AA7E}" destId="{38173540-0FB2-4754-93D1-D50CF0B7F32B}" srcOrd="2" destOrd="0" presId="urn:microsoft.com/office/officeart/2018/2/layout/IconLabelDescriptionList"/>
    <dgm:cxn modelId="{116FCA99-E118-4D32-946A-6B19DBAF155C}" type="presParOf" srcId="{69D65D2D-6F4C-478F-954E-36B92ED1AA7E}" destId="{510A583C-FFDC-4C15-A22C-675783915F11}" srcOrd="3" destOrd="0" presId="urn:microsoft.com/office/officeart/2018/2/layout/IconLabelDescriptionList"/>
    <dgm:cxn modelId="{38118641-F867-4646-A141-7CDD57C31B8C}" type="presParOf" srcId="{69D65D2D-6F4C-478F-954E-36B92ED1AA7E}" destId="{E23966A2-B57F-4901-91F2-3B6BF1916F19}" srcOrd="4" destOrd="0" presId="urn:microsoft.com/office/officeart/2018/2/layout/IconLabelDescriptionList"/>
    <dgm:cxn modelId="{26F0687E-3F05-486E-9BA9-32FF7C863B94}" type="presParOf" srcId="{1CAECD3F-AA7B-4C82-825F-13D7BBE52D11}" destId="{4124E103-3E4F-4250-8A83-0CF052CFB80B}" srcOrd="5" destOrd="0" presId="urn:microsoft.com/office/officeart/2018/2/layout/IconLabelDescriptionList"/>
    <dgm:cxn modelId="{0A10E653-8EBC-4A9C-9BCE-723D40D91F46}" type="presParOf" srcId="{1CAECD3F-AA7B-4C82-825F-13D7BBE52D11}" destId="{396DA1D4-8204-4E6A-B77C-183699231131}" srcOrd="6" destOrd="0" presId="urn:microsoft.com/office/officeart/2018/2/layout/IconLabelDescriptionList"/>
    <dgm:cxn modelId="{475E38BA-21AC-4B42-B2BC-8DC5D18AC518}" type="presParOf" srcId="{396DA1D4-8204-4E6A-B77C-183699231131}" destId="{A1520278-7B75-4525-9583-A22580EE7571}" srcOrd="0" destOrd="0" presId="urn:microsoft.com/office/officeart/2018/2/layout/IconLabelDescriptionList"/>
    <dgm:cxn modelId="{D6280421-E8EC-4D40-BEA0-2F2BBDD0FB11}" type="presParOf" srcId="{396DA1D4-8204-4E6A-B77C-183699231131}" destId="{CD306A27-4091-4ECA-B9B1-5C4724C48F30}" srcOrd="1" destOrd="0" presId="urn:microsoft.com/office/officeart/2018/2/layout/IconLabelDescriptionList"/>
    <dgm:cxn modelId="{67EFAE19-AC97-4E74-B340-305EA0A95E74}" type="presParOf" srcId="{396DA1D4-8204-4E6A-B77C-183699231131}" destId="{5CFE06FC-76A4-457E-A75A-A4DB86E3116B}" srcOrd="2" destOrd="0" presId="urn:microsoft.com/office/officeart/2018/2/layout/IconLabelDescriptionList"/>
    <dgm:cxn modelId="{0826DF2E-4B8E-491A-87D3-9D509BFE7330}" type="presParOf" srcId="{396DA1D4-8204-4E6A-B77C-183699231131}" destId="{13A9D06B-9760-4443-9E12-91285CD588E9}" srcOrd="3" destOrd="0" presId="urn:microsoft.com/office/officeart/2018/2/layout/IconLabelDescriptionList"/>
    <dgm:cxn modelId="{14763ED2-D16D-4BB0-B37A-A56CC847A7BB}" type="presParOf" srcId="{396DA1D4-8204-4E6A-B77C-183699231131}" destId="{25053480-0A64-4700-9612-C524B0E1DC2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11B3B-2F59-48AE-8DDC-D903075F8527}">
      <dsp:nvSpPr>
        <dsp:cNvPr id="0" name=""/>
        <dsp:cNvSpPr/>
      </dsp:nvSpPr>
      <dsp:spPr>
        <a:xfrm>
          <a:off x="0" y="570298"/>
          <a:ext cx="5037531" cy="21546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68" tIns="791464" rIns="39096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Palatino Linotype" panose="02040502050505030304" pitchFamily="18" charset="0"/>
            </a:rPr>
            <a:t>Free Application for Federal Student Aid (FAFSA)</a:t>
          </a:r>
        </a:p>
        <a:p>
          <a:pPr marL="228600" lvl="1" indent="-228600" algn="l" defTabSz="1066800">
            <a:lnSpc>
              <a:spcPct val="90000"/>
            </a:lnSpc>
            <a:spcBef>
              <a:spcPct val="0"/>
            </a:spcBef>
            <a:spcAft>
              <a:spcPct val="15000"/>
            </a:spcAft>
            <a:buChar char="•"/>
          </a:pPr>
          <a:r>
            <a:rPr lang="en-US" sz="2400" kern="1200" dirty="0">
              <a:latin typeface="Palatino Linotype" panose="02040502050505030304" pitchFamily="18" charset="0"/>
            </a:rPr>
            <a:t>South Dakota programs</a:t>
          </a:r>
        </a:p>
      </dsp:txBody>
      <dsp:txXfrm>
        <a:off x="0" y="570298"/>
        <a:ext cx="5037531" cy="2154600"/>
      </dsp:txXfrm>
    </dsp:sp>
    <dsp:sp modelId="{B0BA168A-18FD-4F8D-A6A0-0328BFFA2854}">
      <dsp:nvSpPr>
        <dsp:cNvPr id="0" name=""/>
        <dsp:cNvSpPr/>
      </dsp:nvSpPr>
      <dsp:spPr>
        <a:xfrm>
          <a:off x="251876" y="9418"/>
          <a:ext cx="3526271" cy="112176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285" tIns="0" rIns="13328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alatino Linotype" panose="02040502050505030304" pitchFamily="18" charset="0"/>
            </a:rPr>
            <a:t>Paying for college</a:t>
          </a:r>
        </a:p>
      </dsp:txBody>
      <dsp:txXfrm>
        <a:off x="306636" y="64178"/>
        <a:ext cx="3416751" cy="1012240"/>
      </dsp:txXfrm>
    </dsp:sp>
    <dsp:sp modelId="{183E662A-720E-409E-AFD1-CCCF923C8D05}">
      <dsp:nvSpPr>
        <dsp:cNvPr id="0" name=""/>
        <dsp:cNvSpPr/>
      </dsp:nvSpPr>
      <dsp:spPr>
        <a:xfrm>
          <a:off x="0" y="3490979"/>
          <a:ext cx="5037531" cy="9576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C34B6D-DF89-4080-9B67-5F680B19A088}">
      <dsp:nvSpPr>
        <dsp:cNvPr id="0" name=""/>
        <dsp:cNvSpPr/>
      </dsp:nvSpPr>
      <dsp:spPr>
        <a:xfrm>
          <a:off x="251876" y="2930099"/>
          <a:ext cx="3526271" cy="112176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285" tIns="0" rIns="13328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alatino Linotype" panose="02040502050505030304" pitchFamily="18" charset="0"/>
            </a:rPr>
            <a:t>Resources</a:t>
          </a:r>
        </a:p>
      </dsp:txBody>
      <dsp:txXfrm>
        <a:off x="306636" y="2984859"/>
        <a:ext cx="3416751"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FC92F-DA5B-4921-B6CE-CABE063D4458}">
      <dsp:nvSpPr>
        <dsp:cNvPr id="0" name=""/>
        <dsp:cNvSpPr/>
      </dsp:nvSpPr>
      <dsp:spPr>
        <a:xfrm>
          <a:off x="123723" y="410087"/>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1537C-7292-4177-83D2-F29875C6B961}">
      <dsp:nvSpPr>
        <dsp:cNvPr id="0" name=""/>
        <dsp:cNvSpPr/>
      </dsp:nvSpPr>
      <dsp:spPr>
        <a:xfrm>
          <a:off x="359136" y="645500"/>
          <a:ext cx="650188" cy="65018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EED0D-6A5C-47EB-9650-896904332F98}">
      <dsp:nvSpPr>
        <dsp:cNvPr id="0" name=""/>
        <dsp:cNvSpPr/>
      </dsp:nvSpPr>
      <dsp:spPr>
        <a:xfrm>
          <a:off x="1484956" y="410087"/>
          <a:ext cx="2642393"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rPr>
            <a:t>Savings</a:t>
          </a:r>
        </a:p>
      </dsp:txBody>
      <dsp:txXfrm>
        <a:off x="1484956" y="410087"/>
        <a:ext cx="2642393" cy="1121015"/>
      </dsp:txXfrm>
    </dsp:sp>
    <dsp:sp modelId="{D19DCEA3-4580-472B-BE1F-AD82F5189BD0}">
      <dsp:nvSpPr>
        <dsp:cNvPr id="0" name=""/>
        <dsp:cNvSpPr/>
      </dsp:nvSpPr>
      <dsp:spPr>
        <a:xfrm>
          <a:off x="4587766" y="410087"/>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4C2EF-8B93-45AB-954D-AE1064F71288}">
      <dsp:nvSpPr>
        <dsp:cNvPr id="0" name=""/>
        <dsp:cNvSpPr/>
      </dsp:nvSpPr>
      <dsp:spPr>
        <a:xfrm>
          <a:off x="4823179" y="645500"/>
          <a:ext cx="650188" cy="65018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F73B1-B59A-47DA-92DC-FBFBA3AB7C12}">
      <dsp:nvSpPr>
        <dsp:cNvPr id="0" name=""/>
        <dsp:cNvSpPr/>
      </dsp:nvSpPr>
      <dsp:spPr>
        <a:xfrm>
          <a:off x="5948999" y="410087"/>
          <a:ext cx="2642393"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ea typeface="+mn-ea"/>
              <a:cs typeface="+mn-cs"/>
            </a:rPr>
            <a:t>Earnings</a:t>
          </a:r>
        </a:p>
      </dsp:txBody>
      <dsp:txXfrm>
        <a:off x="5948999" y="410087"/>
        <a:ext cx="2642393" cy="1121015"/>
      </dsp:txXfrm>
    </dsp:sp>
    <dsp:sp modelId="{E3336DD8-B836-4C49-AD99-E708248AC7F0}">
      <dsp:nvSpPr>
        <dsp:cNvPr id="0" name=""/>
        <dsp:cNvSpPr/>
      </dsp:nvSpPr>
      <dsp:spPr>
        <a:xfrm>
          <a:off x="123723" y="2158301"/>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04BB1-1E3F-499B-B25B-967155E5DAD3}">
      <dsp:nvSpPr>
        <dsp:cNvPr id="0" name=""/>
        <dsp:cNvSpPr/>
      </dsp:nvSpPr>
      <dsp:spPr>
        <a:xfrm>
          <a:off x="359136" y="2393715"/>
          <a:ext cx="650188" cy="6501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C985A-E4E5-4676-AFB7-2D46FA81D385}">
      <dsp:nvSpPr>
        <dsp:cNvPr id="0" name=""/>
        <dsp:cNvSpPr/>
      </dsp:nvSpPr>
      <dsp:spPr>
        <a:xfrm>
          <a:off x="1484956" y="2158301"/>
          <a:ext cx="2642393"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ea typeface="+mn-ea"/>
              <a:cs typeface="+mn-cs"/>
            </a:rPr>
            <a:t>Financial aid</a:t>
          </a:r>
        </a:p>
      </dsp:txBody>
      <dsp:txXfrm>
        <a:off x="1484956" y="2158301"/>
        <a:ext cx="2642393" cy="1121015"/>
      </dsp:txXfrm>
    </dsp:sp>
    <dsp:sp modelId="{0D88B63B-0546-482E-8287-C9074D7BEE17}">
      <dsp:nvSpPr>
        <dsp:cNvPr id="0" name=""/>
        <dsp:cNvSpPr/>
      </dsp:nvSpPr>
      <dsp:spPr>
        <a:xfrm>
          <a:off x="4587766" y="2158301"/>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45407-0AFD-458A-8B32-9373F65D2007}">
      <dsp:nvSpPr>
        <dsp:cNvPr id="0" name=""/>
        <dsp:cNvSpPr/>
      </dsp:nvSpPr>
      <dsp:spPr>
        <a:xfrm>
          <a:off x="4823179" y="2393715"/>
          <a:ext cx="650188" cy="6501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AC4BD-2E77-4F25-9503-1C6CF4B942D9}">
      <dsp:nvSpPr>
        <dsp:cNvPr id="0" name=""/>
        <dsp:cNvSpPr/>
      </dsp:nvSpPr>
      <dsp:spPr>
        <a:xfrm>
          <a:off x="5978145" y="2158301"/>
          <a:ext cx="2584102"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ea typeface="+mn-ea"/>
              <a:cs typeface="+mn-cs"/>
            </a:rPr>
            <a:t>Tax credits &amp; deductions</a:t>
          </a:r>
        </a:p>
      </dsp:txBody>
      <dsp:txXfrm>
        <a:off x="5978145" y="2158301"/>
        <a:ext cx="2584102" cy="1121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26A60-44F5-4094-8AB9-CCE3163A2A14}">
      <dsp:nvSpPr>
        <dsp:cNvPr id="0" name=""/>
        <dsp:cNvSpPr/>
      </dsp:nvSpPr>
      <dsp:spPr>
        <a:xfrm>
          <a:off x="3735"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Create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FSA ID on StudentAid.gov</a:t>
          </a:r>
        </a:p>
      </dsp:txBody>
      <dsp:txXfrm>
        <a:off x="3735" y="1756658"/>
        <a:ext cx="2022288" cy="1698722"/>
      </dsp:txXfrm>
    </dsp:sp>
    <dsp:sp modelId="{E4DBC537-605D-4E14-B5CD-D1A818520833}">
      <dsp:nvSpPr>
        <dsp:cNvPr id="0" name=""/>
        <dsp:cNvSpPr/>
      </dsp:nvSpPr>
      <dsp:spPr>
        <a:xfrm>
          <a:off x="590198" y="963920"/>
          <a:ext cx="849361" cy="849361"/>
        </a:xfrm>
        <a:prstGeom prst="ellipse">
          <a:avLst/>
        </a:prstGeom>
        <a:solidFill>
          <a:schemeClr val="accent1">
            <a:shade val="80000"/>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dirty="0"/>
            <a:t>1</a:t>
          </a:r>
        </a:p>
      </dsp:txBody>
      <dsp:txXfrm>
        <a:off x="714584" y="1088306"/>
        <a:ext cx="600589" cy="600589"/>
      </dsp:txXfrm>
    </dsp:sp>
    <dsp:sp modelId="{9AECC9DC-D656-42CA-86D0-51D87F7F96C4}">
      <dsp:nvSpPr>
        <dsp:cNvPr id="0" name=""/>
        <dsp:cNvSpPr/>
      </dsp:nvSpPr>
      <dsp:spPr>
        <a:xfrm>
          <a:off x="3735" y="3511932"/>
          <a:ext cx="2022288" cy="72"/>
        </a:xfrm>
        <a:prstGeom prst="rect">
          <a:avLst/>
        </a:prstGeom>
        <a:solidFill>
          <a:schemeClr val="accent1">
            <a:shade val="80000"/>
            <a:hueOff val="7384"/>
            <a:satOff val="198"/>
            <a:lumOff val="2161"/>
            <a:alphaOff val="0"/>
          </a:schemeClr>
        </a:solidFill>
        <a:ln w="48000" cap="flat" cmpd="thickThin" algn="ctr">
          <a:solidFill>
            <a:schemeClr val="accent1">
              <a:shade val="80000"/>
              <a:hueOff val="7384"/>
              <a:satOff val="198"/>
              <a:lumOff val="21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F85D1-7613-4A55-AE23-B3872F779600}">
      <dsp:nvSpPr>
        <dsp:cNvPr id="0" name=""/>
        <dsp:cNvSpPr/>
      </dsp:nvSpPr>
      <dsp:spPr>
        <a:xfrm>
          <a:off x="2228252"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Complete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the Free Application for Federal Student Aid (FAFSA)</a:t>
          </a:r>
        </a:p>
      </dsp:txBody>
      <dsp:txXfrm>
        <a:off x="2228252" y="1756658"/>
        <a:ext cx="2022288" cy="1698722"/>
      </dsp:txXfrm>
    </dsp:sp>
    <dsp:sp modelId="{2413A60F-C528-4450-A4CE-B8B6B9C3712D}">
      <dsp:nvSpPr>
        <dsp:cNvPr id="0" name=""/>
        <dsp:cNvSpPr/>
      </dsp:nvSpPr>
      <dsp:spPr>
        <a:xfrm>
          <a:off x="2814716" y="963920"/>
          <a:ext cx="849361" cy="849361"/>
        </a:xfrm>
        <a:prstGeom prst="ellipse">
          <a:avLst/>
        </a:prstGeom>
        <a:solidFill>
          <a:schemeClr val="accent1">
            <a:shade val="80000"/>
            <a:hueOff val="14768"/>
            <a:satOff val="396"/>
            <a:lumOff val="4321"/>
            <a:alphaOff val="0"/>
          </a:schemeClr>
        </a:solidFill>
        <a:ln w="48000" cap="flat" cmpd="thickThin" algn="ctr">
          <a:solidFill>
            <a:schemeClr val="accent1">
              <a:shade val="80000"/>
              <a:hueOff val="14768"/>
              <a:satOff val="396"/>
              <a:lumOff val="43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dirty="0"/>
            <a:t>2</a:t>
          </a:r>
        </a:p>
      </dsp:txBody>
      <dsp:txXfrm>
        <a:off x="2939102" y="1088306"/>
        <a:ext cx="600589" cy="600589"/>
      </dsp:txXfrm>
    </dsp:sp>
    <dsp:sp modelId="{BEB7760F-CC42-4E54-84B4-62E3629B96F6}">
      <dsp:nvSpPr>
        <dsp:cNvPr id="0" name=""/>
        <dsp:cNvSpPr/>
      </dsp:nvSpPr>
      <dsp:spPr>
        <a:xfrm>
          <a:off x="2228252" y="3511932"/>
          <a:ext cx="2022288" cy="72"/>
        </a:xfrm>
        <a:prstGeom prst="rect">
          <a:avLst/>
        </a:prstGeom>
        <a:solidFill>
          <a:schemeClr val="accent1">
            <a:shade val="80000"/>
            <a:hueOff val="22151"/>
            <a:satOff val="594"/>
            <a:lumOff val="6482"/>
            <a:alphaOff val="0"/>
          </a:schemeClr>
        </a:solidFill>
        <a:ln w="48000" cap="flat" cmpd="thickThin" algn="ctr">
          <a:solidFill>
            <a:schemeClr val="accent1">
              <a:shade val="80000"/>
              <a:hueOff val="22151"/>
              <a:satOff val="594"/>
              <a:lumOff val="64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A6659-CD03-40FE-9E15-5D40CA066B62}">
      <dsp:nvSpPr>
        <dsp:cNvPr id="0" name=""/>
        <dsp:cNvSpPr/>
      </dsp:nvSpPr>
      <dsp:spPr>
        <a:xfrm>
          <a:off x="4452770"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Receive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FAFSA Submission Summary</a:t>
          </a:r>
        </a:p>
      </dsp:txBody>
      <dsp:txXfrm>
        <a:off x="4452770" y="1756658"/>
        <a:ext cx="2022288" cy="1698722"/>
      </dsp:txXfrm>
    </dsp:sp>
    <dsp:sp modelId="{287783E9-4F01-4149-8F6D-E0254ACB10DE}">
      <dsp:nvSpPr>
        <dsp:cNvPr id="0" name=""/>
        <dsp:cNvSpPr/>
      </dsp:nvSpPr>
      <dsp:spPr>
        <a:xfrm>
          <a:off x="5039233" y="963920"/>
          <a:ext cx="849361" cy="849361"/>
        </a:xfrm>
        <a:prstGeom prst="ellipse">
          <a:avLst/>
        </a:prstGeom>
        <a:solidFill>
          <a:schemeClr val="accent1">
            <a:shade val="80000"/>
            <a:hueOff val="29535"/>
            <a:satOff val="792"/>
            <a:lumOff val="8642"/>
            <a:alphaOff val="0"/>
          </a:schemeClr>
        </a:solidFill>
        <a:ln w="48000" cap="flat" cmpd="thickThin" algn="ctr">
          <a:solidFill>
            <a:schemeClr val="accent1">
              <a:shade val="80000"/>
              <a:hueOff val="29535"/>
              <a:satOff val="792"/>
              <a:lumOff val="86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dirty="0"/>
            <a:t>3</a:t>
          </a:r>
        </a:p>
      </dsp:txBody>
      <dsp:txXfrm>
        <a:off x="5163619" y="1088306"/>
        <a:ext cx="600589" cy="600589"/>
      </dsp:txXfrm>
    </dsp:sp>
    <dsp:sp modelId="{660CA16C-990A-4289-8CF0-F69D1EE7C309}">
      <dsp:nvSpPr>
        <dsp:cNvPr id="0" name=""/>
        <dsp:cNvSpPr/>
      </dsp:nvSpPr>
      <dsp:spPr>
        <a:xfrm>
          <a:off x="4452770" y="3511932"/>
          <a:ext cx="2022288" cy="72"/>
        </a:xfrm>
        <a:prstGeom prst="rect">
          <a:avLst/>
        </a:prstGeom>
        <a:solidFill>
          <a:schemeClr val="accent1">
            <a:shade val="80000"/>
            <a:hueOff val="36919"/>
            <a:satOff val="991"/>
            <a:lumOff val="10803"/>
            <a:alphaOff val="0"/>
          </a:schemeClr>
        </a:solidFill>
        <a:ln w="48000" cap="flat" cmpd="thickThin" algn="ctr">
          <a:solidFill>
            <a:schemeClr val="accent1">
              <a:shade val="80000"/>
              <a:hueOff val="36919"/>
              <a:satOff val="991"/>
              <a:lumOff val="10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1834A-2387-4852-B6E8-4D75FB023438}">
      <dsp:nvSpPr>
        <dsp:cNvPr id="0" name=""/>
        <dsp:cNvSpPr/>
      </dsp:nvSpPr>
      <dsp:spPr>
        <a:xfrm>
          <a:off x="6677287"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Receive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a financial aid offer from the school </a:t>
          </a:r>
        </a:p>
      </dsp:txBody>
      <dsp:txXfrm>
        <a:off x="6677287" y="1756658"/>
        <a:ext cx="2022288" cy="1698722"/>
      </dsp:txXfrm>
    </dsp:sp>
    <dsp:sp modelId="{33EF7BDD-8C90-425F-B6FE-3A7D12D3252E}">
      <dsp:nvSpPr>
        <dsp:cNvPr id="0" name=""/>
        <dsp:cNvSpPr/>
      </dsp:nvSpPr>
      <dsp:spPr>
        <a:xfrm>
          <a:off x="7263751" y="963920"/>
          <a:ext cx="849361" cy="849361"/>
        </a:xfrm>
        <a:prstGeom prst="ellipse">
          <a:avLst/>
        </a:prstGeom>
        <a:solidFill>
          <a:schemeClr val="accent1">
            <a:shade val="80000"/>
            <a:hueOff val="44303"/>
            <a:satOff val="1189"/>
            <a:lumOff val="12963"/>
            <a:alphaOff val="0"/>
          </a:schemeClr>
        </a:solidFill>
        <a:ln w="48000" cap="flat" cmpd="thickThin" algn="ctr">
          <a:solidFill>
            <a:schemeClr val="accent1">
              <a:shade val="80000"/>
              <a:hueOff val="44303"/>
              <a:satOff val="1189"/>
              <a:lumOff val="129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dirty="0"/>
            <a:t>4</a:t>
          </a:r>
        </a:p>
      </dsp:txBody>
      <dsp:txXfrm>
        <a:off x="7388137" y="1088306"/>
        <a:ext cx="600589" cy="600589"/>
      </dsp:txXfrm>
    </dsp:sp>
    <dsp:sp modelId="{9F7F1304-0470-4428-AA1B-5CD59477EEB3}">
      <dsp:nvSpPr>
        <dsp:cNvPr id="0" name=""/>
        <dsp:cNvSpPr/>
      </dsp:nvSpPr>
      <dsp:spPr>
        <a:xfrm>
          <a:off x="6677287" y="3511932"/>
          <a:ext cx="2022288" cy="72"/>
        </a:xfrm>
        <a:prstGeom prst="rect">
          <a:avLst/>
        </a:prstGeom>
        <a:solidFill>
          <a:schemeClr val="accent1">
            <a:shade val="80000"/>
            <a:hueOff val="51686"/>
            <a:satOff val="1387"/>
            <a:lumOff val="15124"/>
            <a:alphaOff val="0"/>
          </a:schemeClr>
        </a:solidFill>
        <a:ln w="48000" cap="flat" cmpd="thickThin" algn="ctr">
          <a:solidFill>
            <a:schemeClr val="accent1">
              <a:shade val="80000"/>
              <a:hueOff val="51686"/>
              <a:satOff val="1387"/>
              <a:lumOff val="151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3D86A-E2D5-4114-9D0C-1652CD9E8EF8}">
      <dsp:nvSpPr>
        <dsp:cNvPr id="0" name=""/>
        <dsp:cNvSpPr/>
      </dsp:nvSpPr>
      <dsp:spPr>
        <a:xfrm>
          <a:off x="8901805"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Decide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which aid to accept and return the financial aid offer</a:t>
          </a:r>
        </a:p>
      </dsp:txBody>
      <dsp:txXfrm>
        <a:off x="8901805" y="1756658"/>
        <a:ext cx="2022288" cy="1698722"/>
      </dsp:txXfrm>
    </dsp:sp>
    <dsp:sp modelId="{A6A2AFDD-5DD4-4B60-921D-ADE3DC1E05F8}">
      <dsp:nvSpPr>
        <dsp:cNvPr id="0" name=""/>
        <dsp:cNvSpPr/>
      </dsp:nvSpPr>
      <dsp:spPr>
        <a:xfrm>
          <a:off x="9488268" y="963920"/>
          <a:ext cx="849361" cy="849361"/>
        </a:xfrm>
        <a:prstGeom prst="ellipse">
          <a:avLst/>
        </a:prstGeom>
        <a:solidFill>
          <a:schemeClr val="accent1">
            <a:shade val="80000"/>
            <a:hueOff val="59070"/>
            <a:satOff val="1585"/>
            <a:lumOff val="17284"/>
            <a:alphaOff val="0"/>
          </a:schemeClr>
        </a:solidFill>
        <a:ln w="48000" cap="flat" cmpd="thickThin" algn="ctr">
          <a:solidFill>
            <a:schemeClr val="accent1">
              <a:shade val="80000"/>
              <a:hueOff val="59070"/>
              <a:satOff val="1585"/>
              <a:lumOff val="172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dirty="0"/>
            <a:t>5</a:t>
          </a:r>
        </a:p>
      </dsp:txBody>
      <dsp:txXfrm>
        <a:off x="9612654" y="1088306"/>
        <a:ext cx="600589" cy="600589"/>
      </dsp:txXfrm>
    </dsp:sp>
    <dsp:sp modelId="{4F164C2F-56E1-4FAD-B97F-105696A30296}">
      <dsp:nvSpPr>
        <dsp:cNvPr id="0" name=""/>
        <dsp:cNvSpPr/>
      </dsp:nvSpPr>
      <dsp:spPr>
        <a:xfrm>
          <a:off x="8901805" y="3511932"/>
          <a:ext cx="2022288" cy="72"/>
        </a:xfrm>
        <a:prstGeom prst="rect">
          <a:avLst/>
        </a:prstGeom>
        <a:solidFill>
          <a:schemeClr val="accent1">
            <a:shade val="80000"/>
            <a:hueOff val="66454"/>
            <a:satOff val="1783"/>
            <a:lumOff val="19445"/>
            <a:alphaOff val="0"/>
          </a:schemeClr>
        </a:solidFill>
        <a:ln w="48000" cap="flat" cmpd="thickThin" algn="ctr">
          <a:solidFill>
            <a:schemeClr val="accent1">
              <a:shade val="80000"/>
              <a:hueOff val="66454"/>
              <a:satOff val="1783"/>
              <a:lumOff val="194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9A7C-1259-4803-9FA0-B427E2E40854}">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w="635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276325E-624B-4AEC-841D-57198C6A8800}">
      <dsp:nvSpPr>
        <dsp:cNvPr id="0" name=""/>
        <dsp:cNvSpPr/>
      </dsp:nvSpPr>
      <dsp:spPr>
        <a:xfrm>
          <a:off x="237249" y="1625600"/>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Student starts the FAFSA</a:t>
          </a:r>
        </a:p>
      </dsp:txBody>
      <dsp:txXfrm>
        <a:off x="313485" y="1701836"/>
        <a:ext cx="1409231" cy="2014994"/>
      </dsp:txXfrm>
    </dsp:sp>
    <dsp:sp modelId="{4DA3E7B4-1791-4861-B5C7-903450136ADB}">
      <dsp:nvSpPr>
        <dsp:cNvPr id="0" name=""/>
        <dsp:cNvSpPr/>
      </dsp:nvSpPr>
      <dsp:spPr>
        <a:xfrm>
          <a:off x="1958324" y="1625600"/>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Student invites the parent to do their part in the FAFSA</a:t>
          </a:r>
        </a:p>
      </dsp:txBody>
      <dsp:txXfrm>
        <a:off x="2034560" y="1701836"/>
        <a:ext cx="1409231" cy="2014994"/>
      </dsp:txXfrm>
    </dsp:sp>
    <dsp:sp modelId="{D397FB2D-F134-4672-A41D-4473E43BC4D0}">
      <dsp:nvSpPr>
        <dsp:cNvPr id="0" name=""/>
        <dsp:cNvSpPr/>
      </dsp:nvSpPr>
      <dsp:spPr>
        <a:xfrm>
          <a:off x="3720034" y="453499"/>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Student completes their part of the FAFSA</a:t>
          </a:r>
        </a:p>
      </dsp:txBody>
      <dsp:txXfrm>
        <a:off x="3796270" y="529735"/>
        <a:ext cx="1409231" cy="2014994"/>
      </dsp:txXfrm>
    </dsp:sp>
    <dsp:sp modelId="{4F41299B-E904-42F5-B395-694764A13574}">
      <dsp:nvSpPr>
        <dsp:cNvPr id="0" name=""/>
        <dsp:cNvSpPr/>
      </dsp:nvSpPr>
      <dsp:spPr>
        <a:xfrm>
          <a:off x="3703730" y="2709333"/>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Parent completes their part of the FAFSA</a:t>
          </a:r>
        </a:p>
      </dsp:txBody>
      <dsp:txXfrm>
        <a:off x="3779966" y="2785569"/>
        <a:ext cx="1409231" cy="2014994"/>
      </dsp:txXfrm>
    </dsp:sp>
    <dsp:sp modelId="{5C323671-8A93-4871-BB7F-879C827D1E67}">
      <dsp:nvSpPr>
        <dsp:cNvPr id="0" name=""/>
        <dsp:cNvSpPr/>
      </dsp:nvSpPr>
      <dsp:spPr>
        <a:xfrm>
          <a:off x="5404487" y="1625600"/>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Submit the FAFSA when complete</a:t>
          </a:r>
        </a:p>
      </dsp:txBody>
      <dsp:txXfrm>
        <a:off x="5480723" y="1701836"/>
        <a:ext cx="1409231" cy="2014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B4A1C-2ED1-4FD5-9E2B-73C00BE6C318}">
      <dsp:nvSpPr>
        <dsp:cNvPr id="0" name=""/>
        <dsp:cNvSpPr/>
      </dsp:nvSpPr>
      <dsp:spPr>
        <a:xfrm>
          <a:off x="278361" y="45350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8B407-3595-42C0-BF3F-C89C26DDE761}">
      <dsp:nvSpPr>
        <dsp:cNvPr id="0" name=""/>
        <dsp:cNvSpPr/>
      </dsp:nvSpPr>
      <dsp:spPr>
        <a:xfrm>
          <a:off x="566060" y="741207"/>
          <a:ext cx="794596" cy="79459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A2BE8-F9EE-4F8A-AB6D-DABBF5F5EF46}">
      <dsp:nvSpPr>
        <dsp:cNvPr id="0" name=""/>
        <dsp:cNvSpPr/>
      </dsp:nvSpPr>
      <dsp:spPr>
        <a:xfrm>
          <a:off x="1941925" y="45350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Grants</a:t>
          </a:r>
          <a:endParaRPr lang="en-US" sz="2400" kern="1200" cap="none" dirty="0">
            <a:latin typeface="+mn-lt"/>
          </a:endParaRPr>
        </a:p>
      </dsp:txBody>
      <dsp:txXfrm>
        <a:off x="1941925" y="453509"/>
        <a:ext cx="3229269" cy="1369993"/>
      </dsp:txXfrm>
    </dsp:sp>
    <dsp:sp modelId="{1235CF53-4F00-4E20-9EEE-C41AFE3A28FF}">
      <dsp:nvSpPr>
        <dsp:cNvPr id="0" name=""/>
        <dsp:cNvSpPr/>
      </dsp:nvSpPr>
      <dsp:spPr>
        <a:xfrm>
          <a:off x="5733870" y="45350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272AD-0678-4BD5-BEFF-3296E9713DC2}">
      <dsp:nvSpPr>
        <dsp:cNvPr id="0" name=""/>
        <dsp:cNvSpPr/>
      </dsp:nvSpPr>
      <dsp:spPr>
        <a:xfrm>
          <a:off x="6021569" y="741207"/>
          <a:ext cx="794596" cy="79459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A2A66-515C-4409-A233-3D5BB221B804}">
      <dsp:nvSpPr>
        <dsp:cNvPr id="0" name=""/>
        <dsp:cNvSpPr/>
      </dsp:nvSpPr>
      <dsp:spPr>
        <a:xfrm>
          <a:off x="7397434" y="45350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Scholarships</a:t>
          </a:r>
        </a:p>
      </dsp:txBody>
      <dsp:txXfrm>
        <a:off x="7397434" y="453509"/>
        <a:ext cx="3229269" cy="1369993"/>
      </dsp:txXfrm>
    </dsp:sp>
    <dsp:sp modelId="{BA92BAF4-6099-489C-99F0-DA1734767711}">
      <dsp:nvSpPr>
        <dsp:cNvPr id="0" name=""/>
        <dsp:cNvSpPr/>
      </dsp:nvSpPr>
      <dsp:spPr>
        <a:xfrm>
          <a:off x="278361" y="257047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1C51F-334E-4290-B296-ED6C8F47FF84}">
      <dsp:nvSpPr>
        <dsp:cNvPr id="0" name=""/>
        <dsp:cNvSpPr/>
      </dsp:nvSpPr>
      <dsp:spPr>
        <a:xfrm>
          <a:off x="566060" y="2858178"/>
          <a:ext cx="794596" cy="79459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3608A-E2A5-4F50-A651-99E74184897D}">
      <dsp:nvSpPr>
        <dsp:cNvPr id="0" name=""/>
        <dsp:cNvSpPr/>
      </dsp:nvSpPr>
      <dsp:spPr>
        <a:xfrm>
          <a:off x="1941925" y="257047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Work-study programs</a:t>
          </a:r>
        </a:p>
      </dsp:txBody>
      <dsp:txXfrm>
        <a:off x="1941925" y="2570479"/>
        <a:ext cx="3229269" cy="1369993"/>
      </dsp:txXfrm>
    </dsp:sp>
    <dsp:sp modelId="{B1D11B23-33FD-47FA-94EB-DAF46504AB58}">
      <dsp:nvSpPr>
        <dsp:cNvPr id="0" name=""/>
        <dsp:cNvSpPr/>
      </dsp:nvSpPr>
      <dsp:spPr>
        <a:xfrm>
          <a:off x="5733870" y="257047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A1ECC-0597-4C6F-8BF6-B8A4819582AA}">
      <dsp:nvSpPr>
        <dsp:cNvPr id="0" name=""/>
        <dsp:cNvSpPr/>
      </dsp:nvSpPr>
      <dsp:spPr>
        <a:xfrm>
          <a:off x="6021569" y="2858178"/>
          <a:ext cx="794596" cy="79459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21FE3-95D5-494A-AEC5-B808077A3E79}">
      <dsp:nvSpPr>
        <dsp:cNvPr id="0" name=""/>
        <dsp:cNvSpPr/>
      </dsp:nvSpPr>
      <dsp:spPr>
        <a:xfrm>
          <a:off x="7397434" y="257047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Loans</a:t>
          </a:r>
          <a:endParaRPr lang="en-US" altLang="en-US" sz="3200" kern="1200" cap="none" dirty="0">
            <a:latin typeface="+mn-lt"/>
          </a:endParaRPr>
        </a:p>
      </dsp:txBody>
      <dsp:txXfrm>
        <a:off x="7397434" y="2570479"/>
        <a:ext cx="3229269" cy="1369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428AC-8CCA-4050-B084-737391571365}">
      <dsp:nvSpPr>
        <dsp:cNvPr id="0" name=""/>
        <dsp:cNvSpPr/>
      </dsp:nvSpPr>
      <dsp:spPr>
        <a:xfrm>
          <a:off x="0" y="228711"/>
          <a:ext cx="4732176" cy="2494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7269" tIns="249936" rIns="36726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None/>
          </a:pPr>
          <a:r>
            <a:rPr lang="en-US" sz="1800" kern="1200" dirty="0">
              <a:latin typeface="+mn-lt"/>
            </a:rPr>
            <a:t>Sign in to StudentAid.gov</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contribute to the FAFSA</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complete Direct Loan Master Promissory Note</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complete loan counseling</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access aid history</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apply for repayment plans</a:t>
          </a:r>
        </a:p>
      </dsp:txBody>
      <dsp:txXfrm>
        <a:off x="0" y="228711"/>
        <a:ext cx="4732176" cy="2494800"/>
      </dsp:txXfrm>
    </dsp:sp>
    <dsp:sp modelId="{95822B4E-6696-44F2-9318-7954C7421B04}">
      <dsp:nvSpPr>
        <dsp:cNvPr id="0" name=""/>
        <dsp:cNvSpPr/>
      </dsp:nvSpPr>
      <dsp:spPr>
        <a:xfrm>
          <a:off x="236608" y="51591"/>
          <a:ext cx="3312523" cy="3542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05" tIns="0" rIns="125205" bIns="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mj-lt"/>
            </a:rPr>
            <a:t>Student</a:t>
          </a:r>
        </a:p>
      </dsp:txBody>
      <dsp:txXfrm>
        <a:off x="253901" y="68884"/>
        <a:ext cx="3277937" cy="319654"/>
      </dsp:txXfrm>
    </dsp:sp>
    <dsp:sp modelId="{7593388B-5799-448F-BC2C-75F506B96F24}">
      <dsp:nvSpPr>
        <dsp:cNvPr id="0" name=""/>
        <dsp:cNvSpPr/>
      </dsp:nvSpPr>
      <dsp:spPr>
        <a:xfrm>
          <a:off x="0" y="2965432"/>
          <a:ext cx="4732176" cy="1549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7269" tIns="249936" rIns="36726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None/>
          </a:pPr>
          <a:r>
            <a:rPr lang="en-US" sz="1800" kern="1200" dirty="0">
              <a:latin typeface="+mn-lt"/>
            </a:rPr>
            <a:t>Sign in to StudentAid.gov</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contribute to the FAFSA</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apply for a Direct PLUS (Parent) Loan</a:t>
          </a:r>
        </a:p>
      </dsp:txBody>
      <dsp:txXfrm>
        <a:off x="0" y="2965432"/>
        <a:ext cx="4732176" cy="1549800"/>
      </dsp:txXfrm>
    </dsp:sp>
    <dsp:sp modelId="{392FD096-D5D2-464B-9F04-98E23A591CE6}">
      <dsp:nvSpPr>
        <dsp:cNvPr id="0" name=""/>
        <dsp:cNvSpPr/>
      </dsp:nvSpPr>
      <dsp:spPr>
        <a:xfrm>
          <a:off x="236608" y="2788312"/>
          <a:ext cx="3312523" cy="3542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05" tIns="0" rIns="125205" bIns="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mj-lt"/>
            </a:rPr>
            <a:t>Parent</a:t>
          </a:r>
        </a:p>
      </dsp:txBody>
      <dsp:txXfrm>
        <a:off x="253901" y="2805605"/>
        <a:ext cx="3277937"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B014-2A6F-47FF-8FB9-1D5AE9627832}">
      <dsp:nvSpPr>
        <dsp:cNvPr id="0" name=""/>
        <dsp:cNvSpPr/>
      </dsp:nvSpPr>
      <dsp:spPr>
        <a:xfrm>
          <a:off x="616949" y="256422"/>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9990F-EF07-4478-88FF-7305F79EEF26}">
      <dsp:nvSpPr>
        <dsp:cNvPr id="0" name=""/>
        <dsp:cNvSpPr/>
      </dsp:nvSpPr>
      <dsp:spPr>
        <a:xfrm>
          <a:off x="1004512" y="643984"/>
          <a:ext cx="1043437" cy="104343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F2D506EE-0635-40CD-95CC-C8EA52106744}">
      <dsp:nvSpPr>
        <dsp:cNvPr id="0" name=""/>
        <dsp:cNvSpPr/>
      </dsp:nvSpPr>
      <dsp:spPr>
        <a:xfrm>
          <a:off x="35606"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none" dirty="0">
              <a:latin typeface="Palatino Linotype" panose="02040502050505030304" pitchFamily="18" charset="0"/>
            </a:rPr>
            <a:t>Market value</a:t>
          </a:r>
        </a:p>
      </dsp:txBody>
      <dsp:txXfrm>
        <a:off x="35606" y="2641422"/>
        <a:ext cx="2981250" cy="720000"/>
      </dsp:txXfrm>
    </dsp:sp>
    <dsp:sp modelId="{FEC51F7A-3429-43DF-9A30-98A04AE08C39}">
      <dsp:nvSpPr>
        <dsp:cNvPr id="0" name=""/>
        <dsp:cNvSpPr/>
      </dsp:nvSpPr>
      <dsp:spPr>
        <a:xfrm>
          <a:off x="4119918" y="256422"/>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07703-F850-49C6-A983-C87284A948DA}">
      <dsp:nvSpPr>
        <dsp:cNvPr id="0" name=""/>
        <dsp:cNvSpPr/>
      </dsp:nvSpPr>
      <dsp:spPr>
        <a:xfrm>
          <a:off x="4507481" y="643984"/>
          <a:ext cx="1043437" cy="104343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368DE54-E642-461D-A3DA-373D8658F087}">
      <dsp:nvSpPr>
        <dsp:cNvPr id="0" name=""/>
        <dsp:cNvSpPr/>
      </dsp:nvSpPr>
      <dsp:spPr>
        <a:xfrm>
          <a:off x="3538574"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none" dirty="0">
              <a:latin typeface="Palatino Linotype" panose="02040502050505030304" pitchFamily="18" charset="0"/>
            </a:rPr>
            <a:t>Debt owed</a:t>
          </a:r>
        </a:p>
      </dsp:txBody>
      <dsp:txXfrm>
        <a:off x="3538574" y="2641422"/>
        <a:ext cx="2981250" cy="720000"/>
      </dsp:txXfrm>
    </dsp:sp>
    <dsp:sp modelId="{1DA6B35B-52B7-459E-A9D5-70D730A96FFE}">
      <dsp:nvSpPr>
        <dsp:cNvPr id="0" name=""/>
        <dsp:cNvSpPr/>
      </dsp:nvSpPr>
      <dsp:spPr>
        <a:xfrm>
          <a:off x="7622887" y="256422"/>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1C64F-E4FF-4FFD-951D-08A389FFC7F4}">
      <dsp:nvSpPr>
        <dsp:cNvPr id="0" name=""/>
        <dsp:cNvSpPr/>
      </dsp:nvSpPr>
      <dsp:spPr>
        <a:xfrm>
          <a:off x="8010450" y="643984"/>
          <a:ext cx="1043437" cy="104343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1F5C6B5-B147-451C-A448-C9DA0B3DA9F5}">
      <dsp:nvSpPr>
        <dsp:cNvPr id="0" name=""/>
        <dsp:cNvSpPr/>
      </dsp:nvSpPr>
      <dsp:spPr>
        <a:xfrm>
          <a:off x="7041543"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none" dirty="0">
              <a:latin typeface="Palatino Linotype" panose="02040502050505030304" pitchFamily="18" charset="0"/>
            </a:rPr>
            <a:t>Net value</a:t>
          </a:r>
        </a:p>
      </dsp:txBody>
      <dsp:txXfrm>
        <a:off x="7041543" y="2641422"/>
        <a:ext cx="2981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61C7E-D262-4905-AF00-09EA2EA10701}">
      <dsp:nvSpPr>
        <dsp:cNvPr id="0" name=""/>
        <dsp:cNvSpPr/>
      </dsp:nvSpPr>
      <dsp:spPr>
        <a:xfrm>
          <a:off x="425524" y="460254"/>
          <a:ext cx="759687" cy="7596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235707A-C07D-4227-B1AE-3B05B9C8232C}">
      <dsp:nvSpPr>
        <dsp:cNvPr id="0" name=""/>
        <dsp:cNvSpPr/>
      </dsp:nvSpPr>
      <dsp:spPr>
        <a:xfrm>
          <a:off x="11061" y="1348756"/>
          <a:ext cx="2170534"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kern="1200" dirty="0">
              <a:latin typeface="Palatino Linotype" panose="02040502050505030304" pitchFamily="18" charset="0"/>
            </a:rPr>
            <a:t>Develop a plan</a:t>
          </a:r>
        </a:p>
      </dsp:txBody>
      <dsp:txXfrm>
        <a:off x="11061" y="1348756"/>
        <a:ext cx="2170534" cy="336082"/>
      </dsp:txXfrm>
    </dsp:sp>
    <dsp:sp modelId="{4181231E-A027-4EEC-BAF3-85653082EBE0}">
      <dsp:nvSpPr>
        <dsp:cNvPr id="0" name=""/>
        <dsp:cNvSpPr/>
      </dsp:nvSpPr>
      <dsp:spPr>
        <a:xfrm>
          <a:off x="11061"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Understanding the cost</a:t>
          </a:r>
          <a:endParaRPr lang="en-US" sz="1800" kern="1200" dirty="0">
            <a:latin typeface="+mn-lt"/>
          </a:endParaRPr>
        </a:p>
        <a:p>
          <a:pPr marL="0" lvl="0" indent="0" algn="l" defTabSz="800100">
            <a:lnSpc>
              <a:spcPct val="90000"/>
            </a:lnSpc>
            <a:spcBef>
              <a:spcPct val="0"/>
            </a:spcBef>
            <a:spcAft>
              <a:spcPct val="35000"/>
            </a:spcAft>
            <a:buNone/>
          </a:pPr>
          <a:r>
            <a:rPr lang="en-US" sz="1800" kern="1200" dirty="0">
              <a:latin typeface="+mn-lt"/>
            </a:rPr>
            <a:t>Establish a scholarship goal</a:t>
          </a:r>
        </a:p>
      </dsp:txBody>
      <dsp:txXfrm>
        <a:off x="11061" y="1759098"/>
        <a:ext cx="2170534" cy="2383293"/>
      </dsp:txXfrm>
    </dsp:sp>
    <dsp:sp modelId="{09DAB4FC-B437-4334-8A37-C4422714BC8C}">
      <dsp:nvSpPr>
        <dsp:cNvPr id="0" name=""/>
        <dsp:cNvSpPr/>
      </dsp:nvSpPr>
      <dsp:spPr>
        <a:xfrm>
          <a:off x="3064078" y="516250"/>
          <a:ext cx="759687" cy="7596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FC860E4-DDCB-4D51-A8E5-AA0FCB4E6B83}">
      <dsp:nvSpPr>
        <dsp:cNvPr id="0" name=""/>
        <dsp:cNvSpPr/>
      </dsp:nvSpPr>
      <dsp:spPr>
        <a:xfrm>
          <a:off x="2561439" y="1348756"/>
          <a:ext cx="2170534"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Conduct research</a:t>
          </a:r>
        </a:p>
      </dsp:txBody>
      <dsp:txXfrm>
        <a:off x="2561439" y="1348756"/>
        <a:ext cx="2170534" cy="336082"/>
      </dsp:txXfrm>
    </dsp:sp>
    <dsp:sp modelId="{541D9F67-4F79-4829-B2F0-800053E063F5}">
      <dsp:nvSpPr>
        <dsp:cNvPr id="0" name=""/>
        <dsp:cNvSpPr/>
      </dsp:nvSpPr>
      <dsp:spPr>
        <a:xfrm>
          <a:off x="2561439"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Research local, college, state, employer programs</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Organizations/</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employers that align with your career choice</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Scholarship search</a:t>
          </a:r>
        </a:p>
      </dsp:txBody>
      <dsp:txXfrm>
        <a:off x="2561439" y="1759098"/>
        <a:ext cx="2170534" cy="2383293"/>
      </dsp:txXfrm>
    </dsp:sp>
    <dsp:sp modelId="{39F45E9F-35A5-4B2D-9B13-90AED55DA349}">
      <dsp:nvSpPr>
        <dsp:cNvPr id="0" name=""/>
        <dsp:cNvSpPr/>
      </dsp:nvSpPr>
      <dsp:spPr>
        <a:xfrm>
          <a:off x="6007521" y="460254"/>
          <a:ext cx="759687" cy="7596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8173540-0FB2-4754-93D1-D50CF0B7F32B}">
      <dsp:nvSpPr>
        <dsp:cNvPr id="0" name=""/>
        <dsp:cNvSpPr/>
      </dsp:nvSpPr>
      <dsp:spPr>
        <a:xfrm>
          <a:off x="5111817" y="1348756"/>
          <a:ext cx="2833198"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Prepare applications</a:t>
          </a:r>
        </a:p>
      </dsp:txBody>
      <dsp:txXfrm>
        <a:off x="5111817" y="1348756"/>
        <a:ext cx="2833198" cy="336082"/>
      </dsp:txXfrm>
    </dsp:sp>
    <dsp:sp modelId="{E23966A2-B57F-4901-91F2-3B6BF1916F19}">
      <dsp:nvSpPr>
        <dsp:cNvPr id="0" name=""/>
        <dsp:cNvSpPr/>
      </dsp:nvSpPr>
      <dsp:spPr>
        <a:xfrm>
          <a:off x="5443149"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Write the essay</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Proof and edit, neatness counts</a:t>
          </a:r>
        </a:p>
      </dsp:txBody>
      <dsp:txXfrm>
        <a:off x="5443149" y="1759098"/>
        <a:ext cx="2170534" cy="2383293"/>
      </dsp:txXfrm>
    </dsp:sp>
    <dsp:sp modelId="{A1520278-7B75-4525-9583-A22580EE7571}">
      <dsp:nvSpPr>
        <dsp:cNvPr id="0" name=""/>
        <dsp:cNvSpPr/>
      </dsp:nvSpPr>
      <dsp:spPr>
        <a:xfrm>
          <a:off x="8712862" y="516250"/>
          <a:ext cx="759687" cy="75968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CFE06FC-76A4-457E-A75A-A4DB86E3116B}">
      <dsp:nvSpPr>
        <dsp:cNvPr id="0" name=""/>
        <dsp:cNvSpPr/>
      </dsp:nvSpPr>
      <dsp:spPr>
        <a:xfrm>
          <a:off x="8324859" y="1348756"/>
          <a:ext cx="2170534"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Stay organized</a:t>
          </a:r>
        </a:p>
      </dsp:txBody>
      <dsp:txXfrm>
        <a:off x="8324859" y="1348756"/>
        <a:ext cx="2170534" cy="336082"/>
      </dsp:txXfrm>
    </dsp:sp>
    <dsp:sp modelId="{25053480-0A64-4700-9612-C524B0E1DC2D}">
      <dsp:nvSpPr>
        <dsp:cNvPr id="0" name=""/>
        <dsp:cNvSpPr/>
      </dsp:nvSpPr>
      <dsp:spPr>
        <a:xfrm>
          <a:off x="8324859"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Use the scholarship tracking sheet</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Follow deadlines, requirements</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Have a dedicated </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e-mail address</a:t>
          </a:r>
        </a:p>
      </dsp:txBody>
      <dsp:txXfrm>
        <a:off x="8324859" y="1759098"/>
        <a:ext cx="2170534" cy="23832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51" tIns="48325" rIns="96651" bIns="48325" rtlCol="0"/>
          <a:lstStyle>
            <a:lvl1pPr algn="l">
              <a:defRPr sz="1300"/>
            </a:lvl1pPr>
          </a:lstStyle>
          <a:p>
            <a:endParaRPr dirty="0"/>
          </a:p>
        </p:txBody>
      </p:sp>
      <p:sp>
        <p:nvSpPr>
          <p:cNvPr id="3" name="Date Placeholder 2"/>
          <p:cNvSpPr>
            <a:spLocks noGrp="1"/>
          </p:cNvSpPr>
          <p:nvPr>
            <p:ph type="dt" sz="quarter" idx="1"/>
          </p:nvPr>
        </p:nvSpPr>
        <p:spPr>
          <a:xfrm>
            <a:off x="5438459" y="1"/>
            <a:ext cx="4160520" cy="367030"/>
          </a:xfrm>
          <a:prstGeom prst="rect">
            <a:avLst/>
          </a:prstGeom>
        </p:spPr>
        <p:txBody>
          <a:bodyPr vert="horz" lIns="96651" tIns="48325" rIns="96651" bIns="48325" rtlCol="0"/>
          <a:lstStyle>
            <a:lvl1pPr algn="r">
              <a:defRPr sz="1300"/>
            </a:lvl1pPr>
          </a:lstStyle>
          <a:p>
            <a:fld id="{23CEAAF3-9831-450B-8D59-2C09DB96C8FC}" type="datetimeFigureOut">
              <a:rPr lang="en-US"/>
              <a:t>10/20/2024</a:t>
            </a:fld>
            <a:endParaRPr dirty="0"/>
          </a:p>
        </p:txBody>
      </p:sp>
      <p:sp>
        <p:nvSpPr>
          <p:cNvPr id="4" name="Footer Placeholder 3"/>
          <p:cNvSpPr>
            <a:spLocks noGrp="1"/>
          </p:cNvSpPr>
          <p:nvPr>
            <p:ph type="ftr" sz="quarter" idx="2"/>
          </p:nvPr>
        </p:nvSpPr>
        <p:spPr>
          <a:xfrm>
            <a:off x="0" y="6948171"/>
            <a:ext cx="4160520" cy="367029"/>
          </a:xfrm>
          <a:prstGeom prst="rect">
            <a:avLst/>
          </a:prstGeom>
        </p:spPr>
        <p:txBody>
          <a:bodyPr vert="horz" lIns="96651" tIns="48325" rIns="96651" bIns="48325" rtlCol="0" anchor="b"/>
          <a:lstStyle>
            <a:lvl1pPr algn="l">
              <a:defRPr sz="1300"/>
            </a:lvl1pPr>
          </a:lstStyle>
          <a:p>
            <a:endParaRPr dirty="0"/>
          </a:p>
        </p:txBody>
      </p:sp>
      <p:sp>
        <p:nvSpPr>
          <p:cNvPr id="5" name="Slide Number Placeholder 4"/>
          <p:cNvSpPr>
            <a:spLocks noGrp="1"/>
          </p:cNvSpPr>
          <p:nvPr>
            <p:ph type="sldNum" sz="quarter" idx="3"/>
          </p:nvPr>
        </p:nvSpPr>
        <p:spPr>
          <a:xfrm>
            <a:off x="5438459" y="6948171"/>
            <a:ext cx="4160520" cy="367029"/>
          </a:xfrm>
          <a:prstGeom prst="rect">
            <a:avLst/>
          </a:prstGeom>
        </p:spPr>
        <p:txBody>
          <a:bodyPr vert="horz" lIns="96651" tIns="48325" rIns="96651" bIns="48325" rtlCol="0" anchor="b"/>
          <a:lstStyle>
            <a:lvl1pPr algn="r">
              <a:defRPr sz="13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51" tIns="48325" rIns="96651" bIns="48325" rtlCol="0"/>
          <a:lstStyle>
            <a:lvl1pPr algn="l">
              <a:defRPr sz="1300"/>
            </a:lvl1pPr>
          </a:lstStyle>
          <a:p>
            <a:endParaRPr dirty="0"/>
          </a:p>
        </p:txBody>
      </p:sp>
      <p:sp>
        <p:nvSpPr>
          <p:cNvPr id="3" name="Date Placeholder 2"/>
          <p:cNvSpPr>
            <a:spLocks noGrp="1"/>
          </p:cNvSpPr>
          <p:nvPr>
            <p:ph type="dt" idx="1"/>
          </p:nvPr>
        </p:nvSpPr>
        <p:spPr>
          <a:xfrm>
            <a:off x="5438459" y="1"/>
            <a:ext cx="4160520" cy="367030"/>
          </a:xfrm>
          <a:prstGeom prst="rect">
            <a:avLst/>
          </a:prstGeom>
        </p:spPr>
        <p:txBody>
          <a:bodyPr vert="horz" lIns="96651" tIns="48325" rIns="96651" bIns="48325" rtlCol="0"/>
          <a:lstStyle>
            <a:lvl1pPr algn="r">
              <a:defRPr sz="1300"/>
            </a:lvl1pPr>
          </a:lstStyle>
          <a:p>
            <a:fld id="{2D50CD79-FC16-4410-AB61-17F26E6D3BC8}" type="datetimeFigureOut">
              <a:rPr lang="en-US"/>
              <a:t>10/20/2024</a:t>
            </a:fld>
            <a:endParaRPr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1" tIns="48325" rIns="96651" bIns="48325" rtlCol="0" anchor="ctr"/>
          <a:lstStyle/>
          <a:p>
            <a:endParaRPr dirty="0"/>
          </a:p>
        </p:txBody>
      </p:sp>
      <p:sp>
        <p:nvSpPr>
          <p:cNvPr id="5" name="Notes Placeholder 4"/>
          <p:cNvSpPr>
            <a:spLocks noGrp="1"/>
          </p:cNvSpPr>
          <p:nvPr>
            <p:ph type="body" sz="quarter" idx="3"/>
          </p:nvPr>
        </p:nvSpPr>
        <p:spPr>
          <a:xfrm>
            <a:off x="960121" y="3520440"/>
            <a:ext cx="7680960" cy="2880361"/>
          </a:xfrm>
          <a:prstGeom prst="rect">
            <a:avLst/>
          </a:prstGeom>
        </p:spPr>
        <p:txBody>
          <a:bodyPr vert="horz" lIns="96651" tIns="48325" rIns="96651" bIns="4832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51" tIns="48325" rIns="96651" bIns="48325" rtlCol="0" anchor="b"/>
          <a:lstStyle>
            <a:lvl1pPr algn="l">
              <a:defRPr sz="1300"/>
            </a:lvl1pPr>
          </a:lstStyle>
          <a:p>
            <a:endParaRPr dirty="0"/>
          </a:p>
        </p:txBody>
      </p:sp>
      <p:sp>
        <p:nvSpPr>
          <p:cNvPr id="7" name="Slide Number Placeholder 6"/>
          <p:cNvSpPr>
            <a:spLocks noGrp="1"/>
          </p:cNvSpPr>
          <p:nvPr>
            <p:ph type="sldNum" sz="quarter" idx="5"/>
          </p:nvPr>
        </p:nvSpPr>
        <p:spPr>
          <a:xfrm>
            <a:off x="5438459" y="6948171"/>
            <a:ext cx="4160520" cy="367029"/>
          </a:xfrm>
          <a:prstGeom prst="rect">
            <a:avLst/>
          </a:prstGeom>
        </p:spPr>
        <p:txBody>
          <a:bodyPr vert="horz" lIns="96651" tIns="48325" rIns="96651" bIns="48325" rtlCol="0" anchor="b"/>
          <a:lstStyle>
            <a:lvl1pPr algn="r">
              <a:defRPr sz="13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fap.ed.gov/dpcletters/GEN1325.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tudentaid.ed.gov/sa/help/who-is-paren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0150" y="563563"/>
            <a:ext cx="5002213" cy="2814637"/>
          </a:xfrm>
        </p:spPr>
      </p:sp>
      <p:sp>
        <p:nvSpPr>
          <p:cNvPr id="3" name="Notes Placeholder 2"/>
          <p:cNvSpPr>
            <a:spLocks noGrp="1"/>
          </p:cNvSpPr>
          <p:nvPr>
            <p:ph type="body" idx="1"/>
          </p:nvPr>
        </p:nvSpPr>
        <p:spPr/>
        <p:txBody>
          <a:bodyPr/>
          <a:lstStyle/>
          <a:p>
            <a:pPr defTabSz="995799">
              <a:defRPr/>
            </a:pPr>
            <a:r>
              <a:rPr lang="en-US" dirty="0">
                <a:solidFill>
                  <a:srgbClr val="080CBC"/>
                </a:solidFill>
              </a:rPr>
              <a:t>Bullet taken off slide: </a:t>
            </a:r>
            <a:r>
              <a:rPr lang="en-US" dirty="0"/>
              <a:t>Use the table on an upcoming slide to determine whose information to provide on the FAFSA based on your parents' marital status.</a:t>
            </a:r>
          </a:p>
          <a:p>
            <a:endParaRPr lang="en-US" dirty="0">
              <a:solidFill>
                <a:srgbClr val="080CBC"/>
              </a:solidFill>
            </a:endParaRPr>
          </a:p>
          <a:p>
            <a:r>
              <a:rPr lang="en-US" dirty="0">
                <a:solidFill>
                  <a:srgbClr val="080CBC"/>
                </a:solidFill>
              </a:rPr>
              <a:t>The definition of parent for FAFSA</a:t>
            </a:r>
            <a:r>
              <a:rPr lang="en-US" baseline="0" dirty="0">
                <a:solidFill>
                  <a:srgbClr val="080CBC"/>
                </a:solidFill>
              </a:rPr>
              <a:t> purposes can generate a lot of discussion and questions. The definition of parents changed a little for the 2014-15 FAFSA processing year, such as the:</a:t>
            </a:r>
          </a:p>
          <a:p>
            <a:pPr marL="186713" indent="-186713">
              <a:buFont typeface="Arial" panose="020B0604020202020204" pitchFamily="34" charset="0"/>
              <a:buChar char="•"/>
            </a:pPr>
            <a:r>
              <a:rPr lang="en-US" altLang="en-US" dirty="0"/>
              <a:t>Definition of married</a:t>
            </a:r>
          </a:p>
          <a:p>
            <a:pPr marL="186713" indent="-186713">
              <a:buFont typeface="Arial" panose="020B0604020202020204" pitchFamily="34" charset="0"/>
              <a:buChar char="•"/>
            </a:pPr>
            <a:r>
              <a:rPr lang="en-US" altLang="en-US" dirty="0"/>
              <a:t>Parental information changes</a:t>
            </a:r>
          </a:p>
          <a:p>
            <a:pPr marL="186713" indent="-186713">
              <a:buFont typeface="Arial" panose="020B0604020202020204" pitchFamily="34" charset="0"/>
              <a:buChar char="•"/>
            </a:pPr>
            <a:r>
              <a:rPr lang="en-US" altLang="en-US" dirty="0"/>
              <a:t>Revised  responses for parent marital status</a:t>
            </a:r>
          </a:p>
          <a:p>
            <a:pPr marL="186713" indent="-186713">
              <a:buFont typeface="Arial" panose="020B0604020202020204" pitchFamily="34" charset="0"/>
              <a:buChar char="•"/>
            </a:pPr>
            <a:r>
              <a:rPr lang="en-US" altLang="en-US" dirty="0"/>
              <a:t>Revised labels for many parent questions, i.e., Parent 1 and Parent 2</a:t>
            </a:r>
          </a:p>
          <a:p>
            <a:endParaRPr lang="en-US" dirty="0">
              <a:solidFill>
                <a:srgbClr val="080CBC"/>
              </a:solidFill>
            </a:endParaRPr>
          </a:p>
          <a:p>
            <a:r>
              <a:rPr lang="en-US" dirty="0">
                <a:solidFill>
                  <a:srgbClr val="080CBC"/>
                </a:solidFill>
              </a:rPr>
              <a:t>Your </a:t>
            </a:r>
            <a:r>
              <a:rPr lang="en-US" b="1" dirty="0">
                <a:solidFill>
                  <a:srgbClr val="080CBC"/>
                </a:solidFill>
              </a:rPr>
              <a:t>biological </a:t>
            </a:r>
            <a:r>
              <a:rPr lang="en-US" dirty="0">
                <a:solidFill>
                  <a:srgbClr val="080CBC"/>
                </a:solidFill>
              </a:rPr>
              <a:t>and/or</a:t>
            </a:r>
            <a:r>
              <a:rPr lang="en-US" b="1" dirty="0">
                <a:solidFill>
                  <a:srgbClr val="080CBC"/>
                </a:solidFill>
              </a:rPr>
              <a:t> adoptive </a:t>
            </a:r>
            <a:r>
              <a:rPr lang="en-US" dirty="0">
                <a:solidFill>
                  <a:srgbClr val="080CBC"/>
                </a:solidFill>
              </a:rPr>
              <a:t>parents are considered your legal parents. Grandparents, foster parents, legal guardians, older brothers or sisters, and aunts and uncles </a:t>
            </a:r>
            <a:r>
              <a:rPr lang="en-US" b="1" dirty="0">
                <a:solidFill>
                  <a:srgbClr val="080CBC"/>
                </a:solidFill>
              </a:rPr>
              <a:t>are not </a:t>
            </a:r>
            <a:r>
              <a:rPr lang="en-US" dirty="0">
                <a:solidFill>
                  <a:srgbClr val="080CBC"/>
                </a:solidFill>
              </a:rPr>
              <a:t>considered parents unless they have legally adopted you.</a:t>
            </a:r>
          </a:p>
          <a:p>
            <a:r>
              <a:rPr lang="en-US" dirty="0">
                <a:solidFill>
                  <a:srgbClr val="080CBC"/>
                </a:solidFill>
              </a:rPr>
              <a:t>Use the table on the next page to determine whose information to provide on the FAFSA based on your parents' marital status.</a:t>
            </a:r>
          </a:p>
          <a:p>
            <a:r>
              <a:rPr lang="en-US" dirty="0"/>
              <a:t>From Jennifer’s notes:</a:t>
            </a:r>
            <a:r>
              <a:rPr lang="en-US" baseline="0" dirty="0"/>
              <a:t> </a:t>
            </a:r>
            <a:r>
              <a:rPr lang="en-US" dirty="0"/>
              <a:t>See </a:t>
            </a:r>
            <a:r>
              <a:rPr lang="en-US" dirty="0">
                <a:hlinkClick r:id="rId3"/>
              </a:rPr>
              <a:t>Dear Colleague Letter GEN-13-25</a:t>
            </a:r>
            <a:endParaRPr lang="en-US" dirty="0"/>
          </a:p>
          <a:p>
            <a:endParaRPr lang="en-US" dirty="0"/>
          </a:p>
          <a:p>
            <a:r>
              <a:rPr lang="en-US" dirty="0"/>
              <a:t>Change due to Supreme Court’s decision in United States v. Windsor</a:t>
            </a:r>
          </a:p>
          <a:p>
            <a:endParaRPr lang="en-US" dirty="0"/>
          </a:p>
          <a:p>
            <a:r>
              <a:rPr lang="en-US" dirty="0"/>
              <a:t>For federal financial aid purposes, a student or a parent is considered married if he or she was legally married in any domestic or foreign jurisdiction that recognizes the relationship as a valid marriage, regardless of where the couple resides</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dirty="0"/>
          </a:p>
        </p:txBody>
      </p:sp>
    </p:spTree>
    <p:extLst>
      <p:ext uri="{BB962C8B-B14F-4D97-AF65-F5344CB8AC3E}">
        <p14:creationId xmlns:p14="http://schemas.microsoft.com/office/powerpoint/2010/main" val="177783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0150" y="563563"/>
            <a:ext cx="5002213" cy="2814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76279-4487-4052-B36E-1A378D717B64}" type="slidenum">
              <a:rPr lang="en-US" smtClean="0"/>
              <a:t>12</a:t>
            </a:fld>
            <a:endParaRPr lang="en-US" dirty="0"/>
          </a:p>
        </p:txBody>
      </p:sp>
    </p:spTree>
    <p:extLst>
      <p:ext uri="{BB962C8B-B14F-4D97-AF65-F5344CB8AC3E}">
        <p14:creationId xmlns:p14="http://schemas.microsoft.com/office/powerpoint/2010/main" val="153483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13</a:t>
            </a:fld>
            <a:endParaRPr lang="en-US" dirty="0"/>
          </a:p>
        </p:txBody>
      </p:sp>
    </p:spTree>
    <p:extLst>
      <p:ext uri="{BB962C8B-B14F-4D97-AF65-F5344CB8AC3E}">
        <p14:creationId xmlns:p14="http://schemas.microsoft.com/office/powerpoint/2010/main" val="312009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Who needs an FSA ID? The answer is that both the student and the parent (if the student is a dependent student—which we will define a little later) need one. We recommend setting up the FSA ID before sitting down to complete the FAFSA, as it can help speed up the FAFSA completion process. </a:t>
            </a:r>
          </a:p>
          <a:p>
            <a:endParaRPr lang="en-US" altLang="en-US" dirty="0"/>
          </a:p>
          <a:p>
            <a:pPr eaLnBrk="1" hangingPunct="1">
              <a:spcBef>
                <a:spcPct val="0"/>
              </a:spcBef>
            </a:pPr>
            <a:r>
              <a:rPr lang="en-US" altLang="en-US" dirty="0"/>
              <a:t>Students and parents use their FSA ID in the FAFSA itself. . .students can use theirs to log into the FAFSA and both students and parents can use the FSA ID to access their tax information and to sign the FAFSA electronically. </a:t>
            </a:r>
          </a:p>
          <a:p>
            <a:endParaRPr lang="en-US" altLang="en-US" dirty="0"/>
          </a:p>
          <a:p>
            <a:r>
              <a:rPr lang="en-US" altLang="en-US" dirty="0"/>
              <a:t>Your FSA ID can be used electronically to sign the Master Promissory Note for Direct Loans and to access your Federal Student Aid records online. </a:t>
            </a:r>
          </a:p>
          <a:p>
            <a:endParaRPr lang="en-US" altLang="en-US" dirty="0"/>
          </a:p>
          <a:p>
            <a:r>
              <a:rPr lang="en-US" altLang="en-US" dirty="0"/>
              <a:t>Be sure to keep your FSA ID a safe place, as it serves as your electronic signature and provides access to your personal records, so you should never give your FSA ID to anyone, including commercial services that may offer to help you complete your FAFSA.  We do recommend using free resources to get help completing the FAFSA. </a:t>
            </a:r>
          </a:p>
          <a:p>
            <a:endParaRPr lang="en-US" altLang="en-US" dirty="0"/>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10326" indent="-311664">
              <a:defRPr>
                <a:solidFill>
                  <a:schemeClr val="tx1"/>
                </a:solidFill>
                <a:latin typeface="Tahoma" pitchFamily="34" charset="0"/>
              </a:defRPr>
            </a:lvl2pPr>
            <a:lvl3pPr marL="1246654" indent="-249332">
              <a:defRPr>
                <a:solidFill>
                  <a:schemeClr val="tx1"/>
                </a:solidFill>
                <a:latin typeface="Tahoma" pitchFamily="34" charset="0"/>
              </a:defRPr>
            </a:lvl3pPr>
            <a:lvl4pPr marL="1745316" indent="-249332">
              <a:defRPr>
                <a:solidFill>
                  <a:schemeClr val="tx1"/>
                </a:solidFill>
                <a:latin typeface="Tahoma" pitchFamily="34" charset="0"/>
              </a:defRPr>
            </a:lvl4pPr>
            <a:lvl5pPr marL="2243979" indent="-249332">
              <a:defRPr>
                <a:solidFill>
                  <a:schemeClr val="tx1"/>
                </a:solidFill>
                <a:latin typeface="Tahoma" pitchFamily="34" charset="0"/>
              </a:defRPr>
            </a:lvl5pPr>
            <a:lvl6pPr marL="2742639" indent="-249332" eaLnBrk="0" fontAlgn="base" hangingPunct="0">
              <a:spcBef>
                <a:spcPct val="0"/>
              </a:spcBef>
              <a:spcAft>
                <a:spcPct val="0"/>
              </a:spcAft>
              <a:defRPr>
                <a:solidFill>
                  <a:schemeClr val="tx1"/>
                </a:solidFill>
                <a:latin typeface="Tahoma" pitchFamily="34" charset="0"/>
              </a:defRPr>
            </a:lvl6pPr>
            <a:lvl7pPr marL="3241302" indent="-249332" eaLnBrk="0" fontAlgn="base" hangingPunct="0">
              <a:spcBef>
                <a:spcPct val="0"/>
              </a:spcBef>
              <a:spcAft>
                <a:spcPct val="0"/>
              </a:spcAft>
              <a:defRPr>
                <a:solidFill>
                  <a:schemeClr val="tx1"/>
                </a:solidFill>
                <a:latin typeface="Tahoma" pitchFamily="34" charset="0"/>
              </a:defRPr>
            </a:lvl7pPr>
            <a:lvl8pPr marL="3739964" indent="-249332" eaLnBrk="0" fontAlgn="base" hangingPunct="0">
              <a:spcBef>
                <a:spcPct val="0"/>
              </a:spcBef>
              <a:spcAft>
                <a:spcPct val="0"/>
              </a:spcAft>
              <a:defRPr>
                <a:solidFill>
                  <a:schemeClr val="tx1"/>
                </a:solidFill>
                <a:latin typeface="Tahoma" pitchFamily="34" charset="0"/>
              </a:defRPr>
            </a:lvl8pPr>
            <a:lvl9pPr marL="4238626" indent="-249332" eaLnBrk="0" fontAlgn="base" hangingPunct="0">
              <a:spcBef>
                <a:spcPct val="0"/>
              </a:spcBef>
              <a:spcAft>
                <a:spcPct val="0"/>
              </a:spcAft>
              <a:defRPr>
                <a:solidFill>
                  <a:schemeClr val="tx1"/>
                </a:solidFill>
                <a:latin typeface="Tahoma" pitchFamily="34" charset="0"/>
              </a:defRPr>
            </a:lvl9pPr>
          </a:lstStyle>
          <a:p>
            <a:pPr>
              <a:defRPr/>
            </a:pPr>
            <a:fld id="{8570F9A1-521E-434A-9820-35EE9326788B}" type="slidenum">
              <a:rPr lang="en-US" smtClean="0">
                <a:latin typeface="Arial" charset="0"/>
              </a:rPr>
              <a:pPr>
                <a:defRPr/>
              </a:pPr>
              <a:t>14</a:t>
            </a:fld>
            <a:endParaRPr lang="en-US" dirty="0">
              <a:latin typeface="Arial" charset="0"/>
            </a:endParaRPr>
          </a:p>
        </p:txBody>
      </p:sp>
    </p:spTree>
    <p:extLst>
      <p:ext uri="{BB962C8B-B14F-4D97-AF65-F5344CB8AC3E}">
        <p14:creationId xmlns:p14="http://schemas.microsoft.com/office/powerpoint/2010/main" val="234665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15</a:t>
            </a:fld>
            <a:endParaRPr lang="en-US" dirty="0"/>
          </a:p>
        </p:txBody>
      </p:sp>
    </p:spTree>
    <p:extLst>
      <p:ext uri="{BB962C8B-B14F-4D97-AF65-F5344CB8AC3E}">
        <p14:creationId xmlns:p14="http://schemas.microsoft.com/office/powerpoint/2010/main" val="142637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16</a:t>
            </a:fld>
            <a:endParaRPr lang="en-US" dirty="0"/>
          </a:p>
        </p:txBody>
      </p:sp>
    </p:spTree>
    <p:extLst>
      <p:ext uri="{BB962C8B-B14F-4D97-AF65-F5344CB8AC3E}">
        <p14:creationId xmlns:p14="http://schemas.microsoft.com/office/powerpoint/2010/main" val="218269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18</a:t>
            </a:fld>
            <a:endParaRPr lang="en-US" dirty="0"/>
          </a:p>
        </p:txBody>
      </p:sp>
    </p:spTree>
    <p:extLst>
      <p:ext uri="{BB962C8B-B14F-4D97-AF65-F5344CB8AC3E}">
        <p14:creationId xmlns:p14="http://schemas.microsoft.com/office/powerpoint/2010/main" val="380709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7">
              <a:defRPr/>
            </a:pPr>
            <a:r>
              <a:rPr lang="en-US" dirty="0"/>
              <a:t>Pregnant— “now and between” –Basically the child needs to be born by the date the FAFSA is completed, and the student expects to continue to provide more than half of the support. </a:t>
            </a:r>
          </a:p>
          <a:p>
            <a:endParaRPr lang="en-US" dirty="0"/>
          </a:p>
        </p:txBody>
      </p:sp>
      <p:sp>
        <p:nvSpPr>
          <p:cNvPr id="4" name="Slide Number Placeholder 3"/>
          <p:cNvSpPr>
            <a:spLocks noGrp="1"/>
          </p:cNvSpPr>
          <p:nvPr>
            <p:ph type="sldNum" sz="quarter" idx="10"/>
          </p:nvPr>
        </p:nvSpPr>
        <p:spPr/>
        <p:txBody>
          <a:bodyPr/>
          <a:lstStyle/>
          <a:p>
            <a:fld id="{90D121A4-4B83-4D97-9DD1-7333BE574BD5}" type="slidenum">
              <a:rPr lang="en-US" altLang="en-US" smtClean="0"/>
              <a:pPr/>
              <a:t>20</a:t>
            </a:fld>
            <a:endParaRPr lang="en-US" altLang="en-US" dirty="0"/>
          </a:p>
        </p:txBody>
      </p:sp>
    </p:spTree>
    <p:extLst>
      <p:ext uri="{BB962C8B-B14F-4D97-AF65-F5344CB8AC3E}">
        <p14:creationId xmlns:p14="http://schemas.microsoft.com/office/powerpoint/2010/main" val="199011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Unaccompanied homeless youth status can be determined by:</a:t>
            </a:r>
          </a:p>
          <a:p>
            <a:pPr marL="538572" indent="-293614"/>
            <a:r>
              <a:rPr lang="en-US" dirty="0"/>
              <a:t>School district liaison</a:t>
            </a:r>
          </a:p>
          <a:p>
            <a:pPr marL="538572" indent="-293614"/>
            <a:r>
              <a:rPr lang="en-US" dirty="0"/>
              <a:t>Director or designee of a HUD-funded shelter</a:t>
            </a:r>
          </a:p>
          <a:p>
            <a:pPr marL="538572" indent="-293614"/>
            <a:r>
              <a:rPr lang="en-US" dirty="0"/>
              <a:t>Director or designee of a RHYA-funded shelter</a:t>
            </a:r>
          </a:p>
          <a:p>
            <a:pPr marL="538572" indent="-293614"/>
            <a:r>
              <a:rPr lang="en-US" dirty="0"/>
              <a:t>Financial aid administrator</a:t>
            </a:r>
          </a:p>
          <a:p>
            <a:endParaRPr lang="en-US" dirty="0"/>
          </a:p>
          <a:p>
            <a:r>
              <a:rPr lang="en-US" dirty="0"/>
              <a:t>Determination required every year	</a:t>
            </a:r>
          </a:p>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23</a:t>
            </a:fld>
            <a:endParaRPr lang="en-US" dirty="0"/>
          </a:p>
        </p:txBody>
      </p:sp>
    </p:spTree>
    <p:extLst>
      <p:ext uri="{BB962C8B-B14F-4D97-AF65-F5344CB8AC3E}">
        <p14:creationId xmlns:p14="http://schemas.microsoft.com/office/powerpoint/2010/main" val="201110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799">
              <a:defRPr/>
            </a:pPr>
            <a:r>
              <a:rPr lang="en-US" dirty="0"/>
              <a:t>Skip logic</a:t>
            </a:r>
          </a:p>
          <a:p>
            <a:pPr defTabSz="995799">
              <a:defRPr/>
            </a:pPr>
            <a:r>
              <a:rPr lang="en-US" dirty="0"/>
              <a:t>The dependency</a:t>
            </a:r>
            <a:r>
              <a:rPr lang="en-US" baseline="0" dirty="0"/>
              <a:t> </a:t>
            </a:r>
            <a:r>
              <a:rPr lang="en-US" dirty="0"/>
              <a:t>questions listed on this slide are key to the FAFSA process,</a:t>
            </a:r>
            <a:r>
              <a:rPr lang="en-US" baseline="0" dirty="0"/>
              <a:t> as the answers help </a:t>
            </a:r>
            <a:r>
              <a:rPr lang="en-US" dirty="0"/>
              <a:t>determine whether the student is considered a dependent or an independent student. </a:t>
            </a:r>
          </a:p>
          <a:p>
            <a:r>
              <a:rPr lang="en-US" dirty="0"/>
              <a:t>Examples</a:t>
            </a:r>
            <a:r>
              <a:rPr lang="en-US" baseline="0" dirty="0"/>
              <a:t> of the questions include:</a:t>
            </a:r>
          </a:p>
          <a:p>
            <a:pPr marL="248949" indent="-248949">
              <a:buAutoNum type="arabicPeriod"/>
            </a:pPr>
            <a:r>
              <a:rPr lang="en-US" baseline="0" dirty="0">
                <a:solidFill>
                  <a:srgbClr val="FF0000"/>
                </a:solidFill>
              </a:rPr>
              <a:t>Were you born before 1/1/1996? </a:t>
            </a:r>
          </a:p>
          <a:p>
            <a:pPr marL="248949" indent="-248949">
              <a:buAutoNum type="arabicPeriod"/>
            </a:pPr>
            <a:r>
              <a:rPr lang="en-US" baseline="0" dirty="0">
                <a:solidFill>
                  <a:srgbClr val="FF0000"/>
                </a:solidFill>
              </a:rPr>
              <a:t>Are you married?</a:t>
            </a:r>
          </a:p>
          <a:p>
            <a:pPr marL="248949" indent="-248949">
              <a:buAutoNum type="arabicPeriod"/>
            </a:pPr>
            <a:r>
              <a:rPr lang="en-US" baseline="0" dirty="0">
                <a:solidFill>
                  <a:srgbClr val="FF0000"/>
                </a:solidFill>
              </a:rPr>
              <a:t>Will you be working on a graduate or professional degree in the 2018-19 academic year?</a:t>
            </a:r>
          </a:p>
          <a:p>
            <a:pPr marL="248949" indent="-248949">
              <a:buAutoNum type="arabicPeriod"/>
            </a:pPr>
            <a:r>
              <a:rPr lang="en-US" baseline="0" dirty="0">
                <a:solidFill>
                  <a:srgbClr val="FF0000"/>
                </a:solidFill>
              </a:rPr>
              <a:t>Do you have a child (or other individual) for whom you provide more than half of their support?</a:t>
            </a:r>
          </a:p>
          <a:p>
            <a:pPr marL="248949" indent="-248949">
              <a:buAutoNum type="arabicPeriod"/>
            </a:pPr>
            <a:r>
              <a:rPr lang="en-US" baseline="0" dirty="0">
                <a:solidFill>
                  <a:srgbClr val="FF0000"/>
                </a:solidFill>
              </a:rPr>
              <a:t>Are you a veteran or are you currently serving in the US Armed Forces?</a:t>
            </a:r>
          </a:p>
          <a:p>
            <a:pPr marL="248949" indent="-248949">
              <a:buAutoNum type="arabicPeriod"/>
            </a:pPr>
            <a:r>
              <a:rPr lang="en-US" baseline="0" dirty="0">
                <a:solidFill>
                  <a:srgbClr val="FF0000"/>
                </a:solidFill>
              </a:rPr>
              <a:t>At any time since you were 13, were both your parents deceased, were you in foster care, or were you a dependent or ward of the court?</a:t>
            </a:r>
          </a:p>
          <a:p>
            <a:pPr marL="248949" indent="-248949">
              <a:buAutoNum type="arabicPeriod"/>
            </a:pPr>
            <a:r>
              <a:rPr lang="en-US" baseline="0" dirty="0">
                <a:solidFill>
                  <a:srgbClr val="FF0000"/>
                </a:solidFill>
              </a:rPr>
              <a:t>Are you or were you an emancipated minor?</a:t>
            </a:r>
          </a:p>
          <a:p>
            <a:pPr marL="248949" indent="-248949">
              <a:buAutoNum type="arabicPeriod"/>
            </a:pPr>
            <a:r>
              <a:rPr lang="en-US" baseline="0" dirty="0">
                <a:solidFill>
                  <a:srgbClr val="FF0000"/>
                </a:solidFill>
              </a:rPr>
              <a:t>Are you or were you in a legal guardianship?</a:t>
            </a:r>
          </a:p>
          <a:p>
            <a:pPr marL="248949" indent="-248949">
              <a:buAutoNum type="arabicPeriod"/>
            </a:pPr>
            <a:r>
              <a:rPr lang="en-US" baseline="0" dirty="0">
                <a:solidFill>
                  <a:srgbClr val="FF0000"/>
                </a:solidFill>
              </a:rPr>
              <a:t>On or after 7/1/18, were you homeless or were you self-supporting and at risk of being homeless?</a:t>
            </a:r>
          </a:p>
          <a:p>
            <a:pPr marL="248949" indent="-248949">
              <a:buAutoNum type="arabicPeriod"/>
            </a:pPr>
            <a:endParaRPr lang="en-US" dirty="0"/>
          </a:p>
          <a:p>
            <a:r>
              <a:rPr lang="en-US" dirty="0"/>
              <a:t>O</a:t>
            </a:r>
            <a:r>
              <a:rPr lang="en-US" baseline="0" dirty="0"/>
              <a:t>n the next slide, we are going to go into more detail about the topic of unaccompanied homeless youth.</a:t>
            </a:r>
            <a:endParaRPr lang="en-US" dirty="0"/>
          </a:p>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24</a:t>
            </a:fld>
            <a:endParaRPr lang="en-US" dirty="0"/>
          </a:p>
        </p:txBody>
      </p:sp>
    </p:spTree>
    <p:extLst>
      <p:ext uri="{BB962C8B-B14F-4D97-AF65-F5344CB8AC3E}">
        <p14:creationId xmlns:p14="http://schemas.microsoft.com/office/powerpoint/2010/main" val="71063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2</a:t>
            </a:fld>
            <a:endParaRPr lang="en-US" dirty="0"/>
          </a:p>
        </p:txBody>
      </p:sp>
    </p:spTree>
    <p:extLst>
      <p:ext uri="{BB962C8B-B14F-4D97-AF65-F5344CB8AC3E}">
        <p14:creationId xmlns:p14="http://schemas.microsoft.com/office/powerpoint/2010/main" val="2188029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30</a:t>
            </a:fld>
            <a:endParaRPr lang="en-US" dirty="0"/>
          </a:p>
        </p:txBody>
      </p:sp>
    </p:spTree>
    <p:extLst>
      <p:ext uri="{BB962C8B-B14F-4D97-AF65-F5344CB8AC3E}">
        <p14:creationId xmlns:p14="http://schemas.microsoft.com/office/powerpoint/2010/main" val="1386970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33</a:t>
            </a:fld>
            <a:endParaRPr lang="en-US" dirty="0"/>
          </a:p>
        </p:txBody>
      </p:sp>
    </p:spTree>
    <p:extLst>
      <p:ext uri="{BB962C8B-B14F-4D97-AF65-F5344CB8AC3E}">
        <p14:creationId xmlns:p14="http://schemas.microsoft.com/office/powerpoint/2010/main" val="1721970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34</a:t>
            </a:fld>
            <a:endParaRPr lang="en-US" dirty="0"/>
          </a:p>
        </p:txBody>
      </p:sp>
    </p:spTree>
    <p:extLst>
      <p:ext uri="{BB962C8B-B14F-4D97-AF65-F5344CB8AC3E}">
        <p14:creationId xmlns:p14="http://schemas.microsoft.com/office/powerpoint/2010/main" val="277472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44</a:t>
            </a:fld>
            <a:endParaRPr lang="en-US" dirty="0"/>
          </a:p>
        </p:txBody>
      </p:sp>
    </p:spTree>
    <p:extLst>
      <p:ext uri="{BB962C8B-B14F-4D97-AF65-F5344CB8AC3E}">
        <p14:creationId xmlns:p14="http://schemas.microsoft.com/office/powerpoint/2010/main" val="220968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45</a:t>
            </a:fld>
            <a:endParaRPr lang="en-US" dirty="0"/>
          </a:p>
        </p:txBody>
      </p:sp>
    </p:spTree>
    <p:extLst>
      <p:ext uri="{BB962C8B-B14F-4D97-AF65-F5344CB8AC3E}">
        <p14:creationId xmlns:p14="http://schemas.microsoft.com/office/powerpoint/2010/main" val="71465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2470150" y="563563"/>
            <a:ext cx="5002213" cy="2814637"/>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9087" indent="-311186">
              <a:defRPr>
                <a:solidFill>
                  <a:schemeClr val="tx1"/>
                </a:solidFill>
                <a:latin typeface="Tahoma" pitchFamily="34" charset="0"/>
              </a:defRPr>
            </a:lvl2pPr>
            <a:lvl3pPr marL="1244748" indent="-248949">
              <a:defRPr>
                <a:solidFill>
                  <a:schemeClr val="tx1"/>
                </a:solidFill>
                <a:latin typeface="Tahoma" pitchFamily="34" charset="0"/>
              </a:defRPr>
            </a:lvl3pPr>
            <a:lvl4pPr marL="1742649" indent="-248949">
              <a:defRPr>
                <a:solidFill>
                  <a:schemeClr val="tx1"/>
                </a:solidFill>
                <a:latin typeface="Tahoma" pitchFamily="34" charset="0"/>
              </a:defRPr>
            </a:lvl4pPr>
            <a:lvl5pPr marL="2240548" indent="-248949">
              <a:defRPr>
                <a:solidFill>
                  <a:schemeClr val="tx1"/>
                </a:solidFill>
                <a:latin typeface="Tahoma" pitchFamily="34" charset="0"/>
              </a:defRPr>
            </a:lvl5pPr>
            <a:lvl6pPr marL="2738447" indent="-248949" eaLnBrk="0" fontAlgn="base" hangingPunct="0">
              <a:spcBef>
                <a:spcPct val="0"/>
              </a:spcBef>
              <a:spcAft>
                <a:spcPct val="0"/>
              </a:spcAft>
              <a:defRPr>
                <a:solidFill>
                  <a:schemeClr val="tx1"/>
                </a:solidFill>
                <a:latin typeface="Tahoma" pitchFamily="34" charset="0"/>
              </a:defRPr>
            </a:lvl6pPr>
            <a:lvl7pPr marL="3236345" indent="-248949" eaLnBrk="0" fontAlgn="base" hangingPunct="0">
              <a:spcBef>
                <a:spcPct val="0"/>
              </a:spcBef>
              <a:spcAft>
                <a:spcPct val="0"/>
              </a:spcAft>
              <a:defRPr>
                <a:solidFill>
                  <a:schemeClr val="tx1"/>
                </a:solidFill>
                <a:latin typeface="Tahoma" pitchFamily="34" charset="0"/>
              </a:defRPr>
            </a:lvl7pPr>
            <a:lvl8pPr marL="3734244" indent="-248949" eaLnBrk="0" fontAlgn="base" hangingPunct="0">
              <a:spcBef>
                <a:spcPct val="0"/>
              </a:spcBef>
              <a:spcAft>
                <a:spcPct val="0"/>
              </a:spcAft>
              <a:defRPr>
                <a:solidFill>
                  <a:schemeClr val="tx1"/>
                </a:solidFill>
                <a:latin typeface="Tahoma" pitchFamily="34" charset="0"/>
              </a:defRPr>
            </a:lvl8pPr>
            <a:lvl9pPr marL="4232144" indent="-248949" eaLnBrk="0" fontAlgn="base" hangingPunct="0">
              <a:spcBef>
                <a:spcPct val="0"/>
              </a:spcBef>
              <a:spcAft>
                <a:spcPct val="0"/>
              </a:spcAft>
              <a:defRPr>
                <a:solidFill>
                  <a:schemeClr val="tx1"/>
                </a:solidFill>
                <a:latin typeface="Tahoma" pitchFamily="34" charset="0"/>
              </a:defRPr>
            </a:lvl9pPr>
          </a:lstStyle>
          <a:p>
            <a:fld id="{1B8CF5D6-4A5C-4C93-B93E-ADC0A94DB8D8}" type="slidenum">
              <a:rPr lang="en-US" smtClean="0">
                <a:latin typeface="Arial" charset="0"/>
              </a:rPr>
              <a:pPr/>
              <a:t>47</a:t>
            </a:fld>
            <a:endParaRPr lang="en-US" dirty="0">
              <a:latin typeface="Arial" charset="0"/>
            </a:endParaRPr>
          </a:p>
        </p:txBody>
      </p:sp>
    </p:spTree>
    <p:extLst>
      <p:ext uri="{BB962C8B-B14F-4D97-AF65-F5344CB8AC3E}">
        <p14:creationId xmlns:p14="http://schemas.microsoft.com/office/powerpoint/2010/main" val="293448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net worth of your parents’ investments?</a:t>
            </a:r>
          </a:p>
          <a:p>
            <a:r>
              <a:rPr lang="en-US" dirty="0"/>
              <a:t>This is question </a:t>
            </a:r>
            <a:r>
              <a:rPr lang="en-US" b="1" dirty="0"/>
              <a:t>91</a:t>
            </a:r>
            <a:r>
              <a:rPr lang="en-US" dirty="0"/>
              <a:t> on the paper FAFSA.</a:t>
            </a:r>
          </a:p>
          <a:p>
            <a:r>
              <a:rPr lang="en-US" dirty="0"/>
              <a:t>The net worth of your </a:t>
            </a:r>
            <a:r>
              <a:rPr lang="en-US" dirty="0">
                <a:hlinkClick r:id="rId3"/>
              </a:rPr>
              <a:t>parents</a:t>
            </a:r>
            <a:r>
              <a:rPr lang="en-US" dirty="0"/>
              <a:t>’ current investments is the amount left over after deducting the debt from the value of each investment.</a:t>
            </a:r>
          </a:p>
          <a:p>
            <a:r>
              <a:rPr lang="en-US" b="1" dirty="0"/>
              <a:t>For example: </a:t>
            </a:r>
            <a:r>
              <a:rPr lang="en-US" dirty="0"/>
              <a:t>Your parents own an investment property valued at $100,000; however, $75,000 in debt is owed on the property. The net worth of the investment is $25,000 ($100,000-$75,000 = $25,000).</a:t>
            </a:r>
          </a:p>
          <a:p>
            <a:r>
              <a:rPr lang="en-US" dirty="0"/>
              <a:t>If your parents own multiple investments, total the net worth amounts and report them as a lump sum.</a:t>
            </a:r>
          </a:p>
          <a:p>
            <a:r>
              <a:rPr lang="en-US" b="1" dirty="0"/>
              <a:t>For example:</a:t>
            </a:r>
            <a:r>
              <a:rPr lang="en-US" dirty="0"/>
              <a:t> Your parents own two investment properties.</a:t>
            </a:r>
          </a:p>
          <a:p>
            <a:r>
              <a:rPr lang="en-US" dirty="0"/>
              <a:t>The first investment property is valued at $100,000. The debt that is owed on the property is $110,000.</a:t>
            </a:r>
          </a:p>
          <a:p>
            <a:r>
              <a:rPr lang="en-US" dirty="0"/>
              <a:t>To calculate the net worth, perform the following calculation:</a:t>
            </a:r>
          </a:p>
          <a:p>
            <a:r>
              <a:rPr lang="en-US" dirty="0"/>
              <a:t>(Value of Property) minus (Debt Owed on Property) = net worth</a:t>
            </a:r>
          </a:p>
          <a:p>
            <a:r>
              <a:rPr lang="en-US" dirty="0"/>
              <a:t>$100,000 – $110,000 = -$10,000</a:t>
            </a:r>
          </a:p>
          <a:p>
            <a:r>
              <a:rPr lang="en-US" dirty="0"/>
              <a:t>The net worth of this first investment property is considered $0, not negative value of $10,000.</a:t>
            </a:r>
          </a:p>
          <a:p>
            <a:r>
              <a:rPr lang="en-US" dirty="0"/>
              <a:t>The second investment property is valued at $200,000. The debt that is owed on the property is $100,000.</a:t>
            </a:r>
          </a:p>
          <a:p>
            <a:r>
              <a:rPr lang="en-US" dirty="0"/>
              <a:t>(Value of Property) minus (Debt Owed on Property) = net worth</a:t>
            </a:r>
          </a:p>
          <a:p>
            <a:r>
              <a:rPr lang="en-US" dirty="0"/>
              <a:t>$200,000 – $100,000 = $100,000</a:t>
            </a:r>
          </a:p>
          <a:p>
            <a:r>
              <a:rPr lang="en-US" dirty="0"/>
              <a:t>The net worth of this second investment property is $100,000.</a:t>
            </a:r>
          </a:p>
          <a:p>
            <a:r>
              <a:rPr lang="en-US" dirty="0"/>
              <a:t>If the net worth of the first investment property is $0 and the net worth of the second investment property is $100,000, then the amount to be reported for both properties is $100,000.</a:t>
            </a:r>
          </a:p>
          <a:p>
            <a:r>
              <a:rPr lang="en-US" dirty="0"/>
              <a:t>If your parents’ net worth </a:t>
            </a:r>
            <a:r>
              <a:rPr lang="en-US" b="1" dirty="0"/>
              <a:t>as of the day you submit your Free Application for Federal Student Aid (FAFSA)</a:t>
            </a:r>
            <a:r>
              <a:rPr lang="en-US" dirty="0"/>
              <a:t> is:</a:t>
            </a:r>
          </a:p>
          <a:p>
            <a:r>
              <a:rPr lang="en-US" dirty="0"/>
              <a:t>Net worth valueEnterTen million or more9999999Zero or less than zero0Round to the nearest dollar and do not include commas or decimal points.</a:t>
            </a:r>
          </a:p>
          <a:p>
            <a:r>
              <a:rPr lang="en-US" b="1" dirty="0"/>
              <a:t>Investments include</a:t>
            </a:r>
            <a:r>
              <a:rPr lang="en-US" dirty="0"/>
              <a:t> real estate (do not include the home in which your parents live), rental property (includes a unit within a family home that has its own entrance, kitchen, and bath rented to someone other than a family member), trust funds, UGMA and UTMA accounts, money market funds, mutual funds, certificates of deposit, stocks, stock options, bonds, other securities, installment and land sale contracts (including mortgages held), commodities, etc.</a:t>
            </a:r>
          </a:p>
          <a:p>
            <a:r>
              <a:rPr lang="en-US" b="1" dirty="0"/>
              <a:t>Note:</a:t>
            </a:r>
            <a:r>
              <a:rPr lang="en-US" dirty="0"/>
              <a:t> UGMA and UTMA accounts are considered assets of the student and must be reported as an asset of the student on the FAFSA, regardless of the student's dependency status. Do not include UGMA and UTMA accounts for which your parents are the custodian but not the owner.</a:t>
            </a:r>
          </a:p>
          <a:p>
            <a:r>
              <a:rPr lang="en-US" b="1" dirty="0"/>
              <a:t>Investments also include</a:t>
            </a:r>
            <a:r>
              <a:rPr lang="en-US" dirty="0"/>
              <a:t> qualified educational benefits or education savings accounts such as Coverdell savings accounts, 529 college savings plans and the refund value of 529 prepaid tuition plans.</a:t>
            </a:r>
          </a:p>
          <a:p>
            <a:r>
              <a:rPr lang="en-US" b="1" dirty="0"/>
              <a:t>Note:</a:t>
            </a:r>
            <a:r>
              <a:rPr lang="en-US" dirty="0"/>
              <a:t> Students who must report parental information on this form should report all qualified educational benefits or education savings accounts owned by the parents and / or the dependent student as part of the parental assets.</a:t>
            </a:r>
          </a:p>
          <a:p>
            <a:r>
              <a:rPr lang="en-US" b="1" dirty="0"/>
              <a:t>Investments do not include</a:t>
            </a:r>
            <a:r>
              <a:rPr lang="en-US" dirty="0"/>
              <a:t> the home in which your parents live; cash, savings and checking accounts; the value of life insurance and retirement plans (401[k] plans, pension funds, annuities, noneducation IRAs, Keogh plans, etc.).</a:t>
            </a:r>
          </a:p>
          <a:p>
            <a:r>
              <a:rPr lang="en-US" dirty="0"/>
              <a:t>Investment value means the current balance or market value of these investments as of the day you submit your FAFSA. Investment debt means only those debts that are related to the investments.</a:t>
            </a:r>
          </a:p>
          <a:p>
            <a:r>
              <a:rPr lang="en-US" dirty="0"/>
              <a:t>For more information about reporting investments, call the Federal Student Aid Information Center </a:t>
            </a:r>
            <a:r>
              <a:rPr lang="en-US" b="1" dirty="0"/>
              <a:t>1-800-4-FED-AID (1-800-433-3243)</a:t>
            </a:r>
            <a:r>
              <a:rPr lang="en-US" dirty="0"/>
              <a:t>.</a:t>
            </a:r>
          </a:p>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49</a:t>
            </a:fld>
            <a:endParaRPr lang="en-US" dirty="0"/>
          </a:p>
        </p:txBody>
      </p:sp>
    </p:spTree>
    <p:extLst>
      <p:ext uri="{BB962C8B-B14F-4D97-AF65-F5344CB8AC3E}">
        <p14:creationId xmlns:p14="http://schemas.microsoft.com/office/powerpoint/2010/main" val="155450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50</a:t>
            </a:fld>
            <a:endParaRPr lang="en-US" dirty="0"/>
          </a:p>
        </p:txBody>
      </p:sp>
    </p:spTree>
    <p:extLst>
      <p:ext uri="{BB962C8B-B14F-4D97-AF65-F5344CB8AC3E}">
        <p14:creationId xmlns:p14="http://schemas.microsoft.com/office/powerpoint/2010/main" val="1969408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52</a:t>
            </a:fld>
            <a:endParaRPr lang="en-US" dirty="0"/>
          </a:p>
        </p:txBody>
      </p:sp>
    </p:spTree>
    <p:extLst>
      <p:ext uri="{BB962C8B-B14F-4D97-AF65-F5344CB8AC3E}">
        <p14:creationId xmlns:p14="http://schemas.microsoft.com/office/powerpoint/2010/main" val="43867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56</a:t>
            </a:fld>
            <a:endParaRPr lang="en-US" dirty="0"/>
          </a:p>
        </p:txBody>
      </p:sp>
    </p:spTree>
    <p:extLst>
      <p:ext uri="{BB962C8B-B14F-4D97-AF65-F5344CB8AC3E}">
        <p14:creationId xmlns:p14="http://schemas.microsoft.com/office/powerpoint/2010/main" val="44175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3</a:t>
            </a:fld>
            <a:endParaRPr lang="en-US" dirty="0"/>
          </a:p>
        </p:txBody>
      </p:sp>
    </p:spTree>
    <p:extLst>
      <p:ext uri="{BB962C8B-B14F-4D97-AF65-F5344CB8AC3E}">
        <p14:creationId xmlns:p14="http://schemas.microsoft.com/office/powerpoint/2010/main" val="1419187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2D3E05C-EAF7-4C36-B3AF-5087C79461D3}" type="slidenum">
              <a:rPr lang="en-US" smtClean="0"/>
              <a:pPr>
                <a:defRPr/>
              </a:pPr>
              <a:t>58</a:t>
            </a:fld>
            <a:endParaRPr lang="en-US" dirty="0"/>
          </a:p>
        </p:txBody>
      </p:sp>
    </p:spTree>
    <p:extLst>
      <p:ext uri="{BB962C8B-B14F-4D97-AF65-F5344CB8AC3E}">
        <p14:creationId xmlns:p14="http://schemas.microsoft.com/office/powerpoint/2010/main" val="280155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59</a:t>
            </a:fld>
            <a:endParaRPr lang="en-US" dirty="0"/>
          </a:p>
        </p:txBody>
      </p:sp>
    </p:spTree>
    <p:extLst>
      <p:ext uri="{BB962C8B-B14F-4D97-AF65-F5344CB8AC3E}">
        <p14:creationId xmlns:p14="http://schemas.microsoft.com/office/powerpoint/2010/main" val="353089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Tuition is based on public</a:t>
            </a:r>
            <a:r>
              <a:rPr lang="en-US" baseline="0" dirty="0"/>
              <a:t> university tuition rates</a:t>
            </a:r>
          </a:p>
          <a:p>
            <a:pPr defTabSz="937907">
              <a:defRPr/>
            </a:pPr>
            <a:r>
              <a:rPr lang="en-US" baseline="0" dirty="0"/>
              <a:t>Before Fall 2023, was </a:t>
            </a:r>
            <a:r>
              <a:rPr lang="en-US" sz="1900" dirty="0">
                <a:solidFill>
                  <a:srgbClr val="000000"/>
                </a:solidFill>
                <a:latin typeface="Arial" panose="020B0604020202020204" pitchFamily="34" charset="0"/>
              </a:rPr>
              <a:t>$1,300 for 3 years and $2,600 for final year</a:t>
            </a:r>
          </a:p>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60</a:t>
            </a:fld>
            <a:endParaRPr lang="en-US" dirty="0"/>
          </a:p>
        </p:txBody>
      </p:sp>
    </p:spTree>
    <p:extLst>
      <p:ext uri="{BB962C8B-B14F-4D97-AF65-F5344CB8AC3E}">
        <p14:creationId xmlns:p14="http://schemas.microsoft.com/office/powerpoint/2010/main" val="3605772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Tuition is based on public</a:t>
            </a:r>
            <a:r>
              <a:rPr lang="en-US" baseline="0" dirty="0"/>
              <a:t> university tuition rates</a:t>
            </a:r>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61</a:t>
            </a:fld>
            <a:endParaRPr lang="en-US" dirty="0"/>
          </a:p>
        </p:txBody>
      </p:sp>
    </p:spTree>
    <p:extLst>
      <p:ext uri="{BB962C8B-B14F-4D97-AF65-F5344CB8AC3E}">
        <p14:creationId xmlns:p14="http://schemas.microsoft.com/office/powerpoint/2010/main" val="1376993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62</a:t>
            </a:fld>
            <a:endParaRPr lang="en-US" dirty="0"/>
          </a:p>
        </p:txBody>
      </p:sp>
    </p:spTree>
    <p:extLst>
      <p:ext uri="{BB962C8B-B14F-4D97-AF65-F5344CB8AC3E}">
        <p14:creationId xmlns:p14="http://schemas.microsoft.com/office/powerpoint/2010/main" val="3235959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Tuition is based on public</a:t>
            </a:r>
            <a:r>
              <a:rPr lang="en-US" baseline="0" dirty="0"/>
              <a:t> university tuition rates</a:t>
            </a:r>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63</a:t>
            </a:fld>
            <a:endParaRPr lang="en-US" dirty="0"/>
          </a:p>
        </p:txBody>
      </p:sp>
    </p:spTree>
    <p:extLst>
      <p:ext uri="{BB962C8B-B14F-4D97-AF65-F5344CB8AC3E}">
        <p14:creationId xmlns:p14="http://schemas.microsoft.com/office/powerpoint/2010/main" val="3594906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64</a:t>
            </a:fld>
            <a:endParaRPr lang="en-US" dirty="0"/>
          </a:p>
        </p:txBody>
      </p:sp>
    </p:spTree>
    <p:extLst>
      <p:ext uri="{BB962C8B-B14F-4D97-AF65-F5344CB8AC3E}">
        <p14:creationId xmlns:p14="http://schemas.microsoft.com/office/powerpoint/2010/main" val="3905702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65</a:t>
            </a:fld>
            <a:endParaRPr lang="en-US" dirty="0"/>
          </a:p>
        </p:txBody>
      </p:sp>
    </p:spTree>
    <p:extLst>
      <p:ext uri="{BB962C8B-B14F-4D97-AF65-F5344CB8AC3E}">
        <p14:creationId xmlns:p14="http://schemas.microsoft.com/office/powerpoint/2010/main" val="4103003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66</a:t>
            </a:fld>
            <a:endParaRPr lang="en-US" dirty="0"/>
          </a:p>
        </p:txBody>
      </p:sp>
    </p:spTree>
    <p:extLst>
      <p:ext uri="{BB962C8B-B14F-4D97-AF65-F5344CB8AC3E}">
        <p14:creationId xmlns:p14="http://schemas.microsoft.com/office/powerpoint/2010/main" val="1016183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Frequently</a:t>
            </a:r>
            <a:r>
              <a:rPr lang="en-US" altLang="en-US" baseline="0" dirty="0"/>
              <a:t> asked questions--https://studentaid.ed.gov/sa/about/data-center/student/application-volume/faq </a:t>
            </a:r>
          </a:p>
          <a:p>
            <a:endParaRPr lang="en-US" altLang="en-US" baseline="0" dirty="0"/>
          </a:p>
          <a:p>
            <a:endParaRPr lang="en-US" altLang="en-US" dirty="0"/>
          </a:p>
        </p:txBody>
      </p:sp>
      <p:sp>
        <p:nvSpPr>
          <p:cNvPr id="4" name="Slide Number Placeholder 3"/>
          <p:cNvSpPr>
            <a:spLocks noGrp="1"/>
          </p:cNvSpPr>
          <p:nvPr>
            <p:ph type="sldNum" sz="quarter" idx="5"/>
          </p:nvPr>
        </p:nvSpPr>
        <p:spPr/>
        <p:txBody>
          <a:bodyPr/>
          <a:lstStyle/>
          <a:p>
            <a:pPr>
              <a:defRPr/>
            </a:pPr>
            <a:fld id="{9CA2B511-6082-40F4-B701-83B082E63FB8}" type="slidenum">
              <a:rPr lang="en-US" smtClean="0"/>
              <a:pPr>
                <a:defRPr/>
              </a:pPr>
              <a:t>69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are some of the large categories that you can use to pay for college.</a:t>
            </a:r>
          </a:p>
          <a:p>
            <a:r>
              <a:rPr lang="en-US" altLang="en-US" dirty="0"/>
              <a:t>Savings:</a:t>
            </a:r>
          </a:p>
          <a:p>
            <a:pPr eaLnBrk="1" hangingPunct="1"/>
            <a:r>
              <a:rPr lang="en-US" altLang="en-US" dirty="0"/>
              <a:t>It’s never too early or too late to start!</a:t>
            </a:r>
          </a:p>
          <a:p>
            <a:pPr eaLnBrk="1" hangingPunct="1"/>
            <a:r>
              <a:rPr lang="en-US" altLang="en-US" dirty="0"/>
              <a:t>Set short-term goal for summer earnings</a:t>
            </a:r>
          </a:p>
          <a:p>
            <a:pPr eaLnBrk="1" hangingPunct="1"/>
            <a:r>
              <a:rPr lang="en-US" altLang="en-US" dirty="0"/>
              <a:t>Pay yourself first</a:t>
            </a:r>
          </a:p>
          <a:p>
            <a:endParaRPr lang="en-US" altLang="en-US" dirty="0"/>
          </a:p>
        </p:txBody>
      </p:sp>
      <p:sp>
        <p:nvSpPr>
          <p:cNvPr id="4" name="Slide Number Placeholder 3"/>
          <p:cNvSpPr>
            <a:spLocks noGrp="1"/>
          </p:cNvSpPr>
          <p:nvPr>
            <p:ph type="sldNum" sz="quarter" idx="5"/>
          </p:nvPr>
        </p:nvSpPr>
        <p:spPr/>
        <p:txBody>
          <a:bodyPr/>
          <a:lstStyle/>
          <a:p>
            <a:pPr>
              <a:defRPr/>
            </a:pPr>
            <a:fld id="{9FFB7569-4A06-4F41-B98F-85264B16C547}" type="slidenum">
              <a:rPr lang="en-US" smtClean="0"/>
              <a:pPr>
                <a:defRPr/>
              </a:pPr>
              <a:t>4</a:t>
            </a:fld>
            <a:endParaRPr lang="en-US" dirty="0"/>
          </a:p>
        </p:txBody>
      </p:sp>
    </p:spTree>
    <p:extLst>
      <p:ext uri="{BB962C8B-B14F-4D97-AF65-F5344CB8AC3E}">
        <p14:creationId xmlns:p14="http://schemas.microsoft.com/office/powerpoint/2010/main" val="1909375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558CF06-4CCC-4880-B3E5-92604EEFE05B}" type="slidenum">
              <a:rPr lang="en-US" smtClean="0"/>
              <a:pPr>
                <a:defRPr/>
              </a:pPr>
              <a:t>71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It’s early for you to think about filing a FAFSA—explain the FAFSA.</a:t>
            </a:r>
          </a:p>
          <a:p>
            <a:endParaRPr lang="en-US" altLang="en-US" dirty="0"/>
          </a:p>
          <a:p>
            <a:r>
              <a:rPr lang="en-US" altLang="en-US" dirty="0"/>
              <a:t>Each year you will need to complete a renewal FAFSA and go through the SAR and award letter processes again.</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207" indent="-302002">
              <a:spcBef>
                <a:spcPct val="30000"/>
              </a:spcBef>
              <a:defRPr sz="1300">
                <a:solidFill>
                  <a:schemeClr val="tx1"/>
                </a:solidFill>
                <a:latin typeface="Calibri" panose="020F0502020204030204" pitchFamily="34" charset="0"/>
              </a:defRPr>
            </a:lvl2pPr>
            <a:lvl3pPr marL="1208010" indent="-241602">
              <a:spcBef>
                <a:spcPct val="30000"/>
              </a:spcBef>
              <a:defRPr sz="1300">
                <a:solidFill>
                  <a:schemeClr val="tx1"/>
                </a:solidFill>
                <a:latin typeface="Calibri" panose="020F0502020204030204" pitchFamily="34" charset="0"/>
              </a:defRPr>
            </a:lvl3pPr>
            <a:lvl4pPr marL="1691214" indent="-241602">
              <a:spcBef>
                <a:spcPct val="30000"/>
              </a:spcBef>
              <a:defRPr sz="1300">
                <a:solidFill>
                  <a:schemeClr val="tx1"/>
                </a:solidFill>
                <a:latin typeface="Calibri" panose="020F0502020204030204" pitchFamily="34" charset="0"/>
              </a:defRPr>
            </a:lvl4pPr>
            <a:lvl5pPr marL="2174417" indent="-241602">
              <a:spcBef>
                <a:spcPct val="30000"/>
              </a:spcBef>
              <a:defRPr sz="1300">
                <a:solidFill>
                  <a:schemeClr val="tx1"/>
                </a:solidFill>
                <a:latin typeface="Calibri" panose="020F0502020204030204" pitchFamily="34" charset="0"/>
              </a:defRPr>
            </a:lvl5pPr>
            <a:lvl6pPr marL="2657620" indent="-241602" defTabSz="483204" eaLnBrk="0" fontAlgn="base" hangingPunct="0">
              <a:spcBef>
                <a:spcPct val="30000"/>
              </a:spcBef>
              <a:spcAft>
                <a:spcPct val="0"/>
              </a:spcAft>
              <a:defRPr sz="1300">
                <a:solidFill>
                  <a:schemeClr val="tx1"/>
                </a:solidFill>
                <a:latin typeface="Calibri" panose="020F0502020204030204" pitchFamily="34" charset="0"/>
              </a:defRPr>
            </a:lvl6pPr>
            <a:lvl7pPr marL="3140824" indent="-241602" defTabSz="483204" eaLnBrk="0" fontAlgn="base" hangingPunct="0">
              <a:spcBef>
                <a:spcPct val="30000"/>
              </a:spcBef>
              <a:spcAft>
                <a:spcPct val="0"/>
              </a:spcAft>
              <a:defRPr sz="1300">
                <a:solidFill>
                  <a:schemeClr val="tx1"/>
                </a:solidFill>
                <a:latin typeface="Calibri" panose="020F0502020204030204" pitchFamily="34" charset="0"/>
              </a:defRPr>
            </a:lvl7pPr>
            <a:lvl8pPr marL="3624028" indent="-241602" defTabSz="483204" eaLnBrk="0" fontAlgn="base" hangingPunct="0">
              <a:spcBef>
                <a:spcPct val="30000"/>
              </a:spcBef>
              <a:spcAft>
                <a:spcPct val="0"/>
              </a:spcAft>
              <a:defRPr sz="1300">
                <a:solidFill>
                  <a:schemeClr val="tx1"/>
                </a:solidFill>
                <a:latin typeface="Calibri" panose="020F0502020204030204" pitchFamily="34" charset="0"/>
              </a:defRPr>
            </a:lvl8pPr>
            <a:lvl9pPr marL="4107232" indent="-241602" defTabSz="483204" eaLnBrk="0" fontAlgn="base" hangingPunct="0">
              <a:spcBef>
                <a:spcPct val="3000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5A8CB6FA-0B6D-4D92-8D45-47B481A26308}" type="slidenum">
              <a:rPr lang="en-US" altLang="en-US" smtClean="0">
                <a:cs typeface="Arial" panose="020B0604020202020204" pitchFamily="34" charset="0"/>
              </a:rPr>
              <a:pPr fontAlgn="base">
                <a:spcBef>
                  <a:spcPct val="0"/>
                </a:spcBef>
                <a:spcAft>
                  <a:spcPct val="0"/>
                </a:spcAft>
              </a:pPr>
              <a:t>5</a:t>
            </a:fld>
            <a:endParaRPr lang="en-US" altLang="en-US" dirty="0">
              <a:cs typeface="Arial" panose="020B0604020202020204" pitchFamily="34" charset="0"/>
            </a:endParaRPr>
          </a:p>
        </p:txBody>
      </p:sp>
    </p:spTree>
    <p:extLst>
      <p:ext uri="{BB962C8B-B14F-4D97-AF65-F5344CB8AC3E}">
        <p14:creationId xmlns:p14="http://schemas.microsoft.com/office/powerpoint/2010/main" val="146975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a variety of types of financial aid. The sources include federal, state, institutional, and private. Grants, scholarships and work-study funds generally don’t have to be repaid. Students loans should be a last resort.</a:t>
            </a:r>
            <a:r>
              <a:rPr lang="en-US" altLang="en-US" baseline="0" dirty="0"/>
              <a:t> </a:t>
            </a:r>
            <a:endParaRPr lang="en-US" altLang="en-US" dirty="0"/>
          </a:p>
        </p:txBody>
      </p:sp>
      <p:sp>
        <p:nvSpPr>
          <p:cNvPr id="4" name="Slide Number Placeholder 3"/>
          <p:cNvSpPr>
            <a:spLocks noGrp="1"/>
          </p:cNvSpPr>
          <p:nvPr>
            <p:ph type="sldNum" sz="quarter" idx="5"/>
          </p:nvPr>
        </p:nvSpPr>
        <p:spPr/>
        <p:txBody>
          <a:bodyPr/>
          <a:lstStyle/>
          <a:p>
            <a:pPr>
              <a:defRPr/>
            </a:pPr>
            <a:fld id="{C7585944-DD2E-42FF-BA2E-D90B3AE6E6C5}"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First, let’s answer the question, what is the FAFSA? The FAFSA is the Free Application for Federal Student Aid  that is the base application for various forms of financial aid (both need-based and non-need-based).</a:t>
            </a:r>
          </a:p>
          <a:p>
            <a:pPr marL="186999" indent="-186999">
              <a:buFont typeface="Arial" panose="020B0604020202020204" pitchFamily="34" charset="0"/>
              <a:buChar char="•"/>
              <a:defRPr/>
            </a:pPr>
            <a:r>
              <a:rPr lang="en-US" dirty="0"/>
              <a:t>Federal aid—such as Pell Grants and subsidized and unsubsidized Direct Loans, as well as</a:t>
            </a:r>
          </a:p>
          <a:p>
            <a:pPr marL="186999" indent="-186999">
              <a:buFont typeface="Arial" panose="020B0604020202020204" pitchFamily="34" charset="0"/>
              <a:buChar char="•"/>
              <a:defRPr/>
            </a:pPr>
            <a:r>
              <a:rPr lang="en-US" dirty="0"/>
              <a:t>State, institutional, and private grants and scholarships. </a:t>
            </a:r>
          </a:p>
          <a:p>
            <a:pPr marL="186999" indent="-186999">
              <a:buFont typeface="Arial" panose="020B0604020202020204" pitchFamily="34" charset="0"/>
              <a:buChar char="•"/>
              <a:defRPr/>
            </a:pPr>
            <a:endParaRPr lang="en-US" dirty="0"/>
          </a:p>
          <a:p>
            <a:pPr>
              <a:defRPr/>
            </a:pPr>
            <a:r>
              <a:rPr lang="en-US" dirty="0"/>
              <a:t>You should watch filing deadlines for the various aid programs, especially college financial aid application deadlines. Also, keep in mind that colleges may have another grant or scholarship application as well, but the FAFSA is likely a part of the process. The state application deadlines are listed on the FOTW worksheets and FAFSA website.</a:t>
            </a:r>
          </a:p>
        </p:txBody>
      </p:sp>
      <p:sp>
        <p:nvSpPr>
          <p:cNvPr id="4" name="Slide Number Placeholder 3"/>
          <p:cNvSpPr>
            <a:spLocks noGrp="1"/>
          </p:cNvSpPr>
          <p:nvPr>
            <p:ph type="sldNum" sz="quarter" idx="5"/>
          </p:nvPr>
        </p:nvSpPr>
        <p:spPr/>
        <p:txBody>
          <a:bodyPr/>
          <a:lstStyle/>
          <a:p>
            <a:pPr>
              <a:defRPr/>
            </a:pPr>
            <a:fld id="{9DB4CE55-B21B-47D5-9827-4134E05F6AE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2470150" y="563563"/>
            <a:ext cx="5002213" cy="2814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52E5B75-CD6C-42F6-9BD4-371A2D79E308}"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65389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D121A4-4B83-4D97-9DD1-7333BE574BD5}" type="slidenum">
              <a:rPr lang="en-US" altLang="en-US" smtClean="0"/>
              <a:pPr/>
              <a:t>10</a:t>
            </a:fld>
            <a:endParaRPr lang="en-US" altLang="en-US" dirty="0"/>
          </a:p>
        </p:txBody>
      </p:sp>
    </p:spTree>
    <p:extLst>
      <p:ext uri="{BB962C8B-B14F-4D97-AF65-F5344CB8AC3E}">
        <p14:creationId xmlns:p14="http://schemas.microsoft.com/office/powerpoint/2010/main" val="36299077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27961750-D3DA-49AC-8F04-E4AD43A26C9E}" type="datetime1">
              <a:rPr lang="en-US" smtClean="0"/>
              <a:t>10/20/2024</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dirty="0"/>
              <a:t>© Mapping Your Future 2024</a:t>
            </a: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7A060C0E-4266-4476-B2D8-B06A45E5BEC1}" type="datetime1">
              <a:rPr lang="en-US" smtClean="0"/>
              <a:t>10/20/2024</a:t>
            </a:fld>
            <a:endParaRPr dirty="0"/>
          </a:p>
        </p:txBody>
      </p:sp>
      <p:sp>
        <p:nvSpPr>
          <p:cNvPr id="6" name="Footer Placeholder 5"/>
          <p:cNvSpPr>
            <a:spLocks noGrp="1"/>
          </p:cNvSpPr>
          <p:nvPr>
            <p:ph type="ftr" sz="quarter" idx="11"/>
          </p:nvPr>
        </p:nvSpPr>
        <p:spPr/>
        <p:txBody>
          <a:bodyPr/>
          <a:lstStyle/>
          <a:p>
            <a:r>
              <a:rPr lang="en-US" dirty="0"/>
              <a:t>© Mapping Your Future 2024</a:t>
            </a:r>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92850E7-48CC-43EE-A6D1-A8F52A56B1ED}" type="datetime1">
              <a:rPr lang="en-US" smtClean="0"/>
              <a:t>10/20/2024</a:t>
            </a:fld>
            <a:endParaRPr dirty="0"/>
          </a:p>
        </p:txBody>
      </p:sp>
      <p:sp>
        <p:nvSpPr>
          <p:cNvPr id="5" name="Footer Placeholder 4"/>
          <p:cNvSpPr>
            <a:spLocks noGrp="1"/>
          </p:cNvSpPr>
          <p:nvPr>
            <p:ph type="ftr" sz="quarter" idx="11"/>
          </p:nvPr>
        </p:nvSpPr>
        <p:spPr/>
        <p:txBody>
          <a:bodyPr/>
          <a:lstStyle/>
          <a:p>
            <a:r>
              <a:rPr lang="en-US" dirty="0"/>
              <a:t>© Mapping Your Future 2024</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93FB0F3-6DF9-4C53-98E8-C20DB9DC910A}" type="datetime1">
              <a:rPr lang="en-US" smtClean="0"/>
              <a:t>10/20/2024</a:t>
            </a:fld>
            <a:endParaRPr dirty="0"/>
          </a:p>
        </p:txBody>
      </p:sp>
      <p:sp>
        <p:nvSpPr>
          <p:cNvPr id="5" name="Footer Placeholder 4"/>
          <p:cNvSpPr>
            <a:spLocks noGrp="1"/>
          </p:cNvSpPr>
          <p:nvPr>
            <p:ph type="ftr" sz="quarter" idx="11"/>
          </p:nvPr>
        </p:nvSpPr>
        <p:spPr/>
        <p:txBody>
          <a:bodyPr/>
          <a:lstStyle/>
          <a:p>
            <a:r>
              <a:rPr lang="en-US" dirty="0"/>
              <a:t>© Mapping Your Future 2024</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AB1041B-C445-422F-95EF-854BEC344896}" type="datetime1">
              <a:rPr lang="en-US" smtClean="0"/>
              <a:t>10/20/2024</a:t>
            </a:fld>
            <a:endParaRPr dirty="0"/>
          </a:p>
        </p:txBody>
      </p:sp>
      <p:sp>
        <p:nvSpPr>
          <p:cNvPr id="5" name="Footer Placeholder 4"/>
          <p:cNvSpPr>
            <a:spLocks noGrp="1"/>
          </p:cNvSpPr>
          <p:nvPr>
            <p:ph type="ftr" sz="quarter" idx="11"/>
          </p:nvPr>
        </p:nvSpPr>
        <p:spPr/>
        <p:txBody>
          <a:bodyPr/>
          <a:lstStyle/>
          <a:p>
            <a:r>
              <a:rPr lang="en-US" dirty="0"/>
              <a:t>© Mapping Your Future 2024</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139BF7-36C3-44D6-A187-5121FF24B394}" type="datetime1">
              <a:rPr lang="en-US" smtClean="0"/>
              <a:t>10/20/2024</a:t>
            </a:fld>
            <a:endParaRPr dirty="0"/>
          </a:p>
        </p:txBody>
      </p:sp>
      <p:sp>
        <p:nvSpPr>
          <p:cNvPr id="5" name="Footer Placeholder 4"/>
          <p:cNvSpPr>
            <a:spLocks noGrp="1"/>
          </p:cNvSpPr>
          <p:nvPr>
            <p:ph type="ftr" sz="quarter" idx="11"/>
          </p:nvPr>
        </p:nvSpPr>
        <p:spPr/>
        <p:txBody>
          <a:bodyPr/>
          <a:lstStyle/>
          <a:p>
            <a:r>
              <a:rPr lang="en-US" dirty="0"/>
              <a:t>© Mapping Your Future 2024</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8DCD475-6540-4C20-AE27-613CF593153F}" type="datetime1">
              <a:rPr lang="en-US" smtClean="0"/>
              <a:t>10/20/2024</a:t>
            </a:fld>
            <a:endParaRPr dirty="0"/>
          </a:p>
        </p:txBody>
      </p:sp>
      <p:sp>
        <p:nvSpPr>
          <p:cNvPr id="6" name="Footer Placeholder 5"/>
          <p:cNvSpPr>
            <a:spLocks noGrp="1"/>
          </p:cNvSpPr>
          <p:nvPr>
            <p:ph type="ftr" sz="quarter" idx="11"/>
          </p:nvPr>
        </p:nvSpPr>
        <p:spPr/>
        <p:txBody>
          <a:bodyPr/>
          <a:lstStyle/>
          <a:p>
            <a:r>
              <a:rPr lang="en-US" dirty="0"/>
              <a:t>© Mapping Your Future 2024</a:t>
            </a:r>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745D1603-1537-4169-B14C-1930980BB5D5}" type="datetime1">
              <a:rPr lang="en-US" smtClean="0"/>
              <a:t>10/20/2024</a:t>
            </a:fld>
            <a:endParaRPr dirty="0"/>
          </a:p>
        </p:txBody>
      </p:sp>
      <p:sp>
        <p:nvSpPr>
          <p:cNvPr id="8" name="Footer Placeholder 7"/>
          <p:cNvSpPr>
            <a:spLocks noGrp="1"/>
          </p:cNvSpPr>
          <p:nvPr>
            <p:ph type="ftr" sz="quarter" idx="11"/>
          </p:nvPr>
        </p:nvSpPr>
        <p:spPr/>
        <p:txBody>
          <a:bodyPr/>
          <a:lstStyle/>
          <a:p>
            <a:r>
              <a:rPr lang="en-US" dirty="0"/>
              <a:t>© Mapping Your Future 2024</a:t>
            </a:r>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25F56C-6405-4623-B067-C440175A2462}" type="datetime1">
              <a:rPr lang="en-US" smtClean="0"/>
              <a:t>10/20/2024</a:t>
            </a:fld>
            <a:endParaRPr dirty="0"/>
          </a:p>
        </p:txBody>
      </p:sp>
      <p:sp>
        <p:nvSpPr>
          <p:cNvPr id="4" name="Footer Placeholder 3"/>
          <p:cNvSpPr>
            <a:spLocks noGrp="1"/>
          </p:cNvSpPr>
          <p:nvPr>
            <p:ph type="ftr" sz="quarter" idx="11"/>
          </p:nvPr>
        </p:nvSpPr>
        <p:spPr/>
        <p:txBody>
          <a:bodyPr/>
          <a:lstStyle/>
          <a:p>
            <a:r>
              <a:rPr lang="en-US" dirty="0"/>
              <a:t>© Mapping Your Future 2024</a:t>
            </a:r>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01DD8-1844-4623-8553-CA9DFB96BFE6}" type="datetime1">
              <a:rPr lang="en-US" smtClean="0"/>
              <a:t>10/20/2024</a:t>
            </a:fld>
            <a:endParaRPr dirty="0"/>
          </a:p>
        </p:txBody>
      </p:sp>
      <p:sp>
        <p:nvSpPr>
          <p:cNvPr id="3" name="Footer Placeholder 2"/>
          <p:cNvSpPr>
            <a:spLocks noGrp="1"/>
          </p:cNvSpPr>
          <p:nvPr>
            <p:ph type="ftr" sz="quarter" idx="11"/>
          </p:nvPr>
        </p:nvSpPr>
        <p:spPr/>
        <p:txBody>
          <a:bodyPr/>
          <a:lstStyle/>
          <a:p>
            <a:r>
              <a:rPr lang="en-US" dirty="0"/>
              <a:t>© Mapping Your Future 2024</a:t>
            </a:r>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B5B36B4-F877-47F8-AD79-40E62EF898DB}" type="datetime1">
              <a:rPr lang="en-US" smtClean="0"/>
              <a:t>10/20/2024</a:t>
            </a:fld>
            <a:endParaRPr dirty="0"/>
          </a:p>
        </p:txBody>
      </p:sp>
      <p:sp>
        <p:nvSpPr>
          <p:cNvPr id="6" name="Footer Placeholder 5"/>
          <p:cNvSpPr>
            <a:spLocks noGrp="1"/>
          </p:cNvSpPr>
          <p:nvPr>
            <p:ph type="ftr" sz="quarter" idx="11"/>
          </p:nvPr>
        </p:nvSpPr>
        <p:spPr/>
        <p:txBody>
          <a:bodyPr/>
          <a:lstStyle/>
          <a:p>
            <a:r>
              <a:rPr lang="en-US" dirty="0"/>
              <a:t>© Mapping Your Future 2024</a:t>
            </a:r>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FB41AF0A-C12D-47D3-8887-9EA8791E3392}" type="datetime1">
              <a:rPr lang="en-US" smtClean="0"/>
              <a:t>10/20/2024</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r>
              <a:rPr lang="en-US" dirty="0"/>
              <a:t>© Mapping Your Future 2024</a:t>
            </a: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outhdakota.mappingyourfutur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5.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hyperlink" Target="https://sdos.sdbor.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dbor.edu/dakotacorps/Pages/How-Do-I-Apply.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tdx.sdbor.edu/TDClient/33/Portal/KB/ArticleDet?ID=31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builddakotascholarships.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freedomscholarshipsd.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ourdakotadreams.com/paying-for-college/sd-scholarship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ourdakotadreams.com/paying-for-college/sd-scholarship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hyperlink" Target="https://studentaid.gov/aid-estimator/" TargetMode="External"/><Relationship Id="rId13" Type="http://schemas.openxmlformats.org/officeDocument/2006/relationships/image" Target="../media/image126.png"/><Relationship Id="rId3" Type="http://schemas.openxmlformats.org/officeDocument/2006/relationships/hyperlink" Target="https://southdakota.mappingyourfuture.org/" TargetMode="External"/><Relationship Id="rId7" Type="http://schemas.openxmlformats.org/officeDocument/2006/relationships/hyperlink" Target="https://studentaid.gov/" TargetMode="External"/><Relationship Id="rId12" Type="http://schemas.openxmlformats.org/officeDocument/2006/relationships/hyperlink" Target="https://mappingyourfuture.org/wp-content/uploads/2024/08/MappingYourFutureScholarshipTips.pdf"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mappingyourfuture.org/" TargetMode="External"/><Relationship Id="rId11" Type="http://schemas.openxmlformats.org/officeDocument/2006/relationships/hyperlink" Target="https://bigfuture.collegeboard.org/" TargetMode="External"/><Relationship Id="rId5" Type="http://schemas.openxmlformats.org/officeDocument/2006/relationships/hyperlink" Target="https://southdakota.mappingyourfuture.org/career-sort.cfm" TargetMode="External"/><Relationship Id="rId10" Type="http://schemas.openxmlformats.org/officeDocument/2006/relationships/hyperlink" Target="http://www.fastweb.com/" TargetMode="External"/><Relationship Id="rId4" Type="http://schemas.openxmlformats.org/officeDocument/2006/relationships/hyperlink" Target="https://southdakota.mappingyourfuture.org/college.cfm" TargetMode="External"/><Relationship Id="rId9" Type="http://schemas.openxmlformats.org/officeDocument/2006/relationships/hyperlink" Target="https://view.officeapps.live.com/op/view.aspx?src=https%3A%2F%2Fmappingyourfuture.org%2Fwp-content%2Fuploads%2F2024%2F05%2FMappingYourFuture_Scholarship_Tracking.xlsx&amp;wdOrigin=BROWSELINK" TargetMode="External"/><Relationship Id="rId14" Type="http://schemas.openxmlformats.org/officeDocument/2006/relationships/image" Target="../media/image127.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mailto:feedback@mappingyourfuture.org"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29.png"/><Relationship Id="rId4" Type="http://schemas.openxmlformats.org/officeDocument/2006/relationships/hyperlink" Target="http://southdakota.mappingyourfutur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en-US" dirty="0"/>
              <a:t>2025-26 </a:t>
            </a:r>
            <a:br>
              <a:rPr lang="en-US" dirty="0"/>
            </a:br>
            <a:r>
              <a:rPr lang="en-US" cap="none" dirty="0"/>
              <a:t>Financial Aid Night</a:t>
            </a:r>
            <a:endParaRPr lang="en-US" dirty="0"/>
          </a:p>
        </p:txBody>
      </p:sp>
      <p:sp>
        <p:nvSpPr>
          <p:cNvPr id="7" name="Subtitle 6"/>
          <p:cNvSpPr>
            <a:spLocks noGrp="1"/>
          </p:cNvSpPr>
          <p:nvPr>
            <p:ph type="subTitle" idx="1"/>
          </p:nvPr>
        </p:nvSpPr>
        <p:spPr>
          <a:xfrm>
            <a:off x="1104900" y="4155440"/>
            <a:ext cx="5734050" cy="1311909"/>
          </a:xfrm>
        </p:spPr>
        <p:txBody>
          <a:bodyPr>
            <a:normAutofit/>
          </a:bodyPr>
          <a:lstStyle/>
          <a:p>
            <a:endParaRPr lang="en-US" b="1" dirty="0"/>
          </a:p>
          <a:p>
            <a:r>
              <a:rPr lang="en-US" b="1" dirty="0"/>
              <a:t>October 2024</a:t>
            </a:r>
          </a:p>
        </p:txBody>
      </p:sp>
      <p:pic>
        <p:nvPicPr>
          <p:cNvPr id="9" name="Picture Placeholder 8" descr="A stack of books with a piggy bank on top&#10;&#10;Description automatically generated">
            <a:extLst>
              <a:ext uri="{FF2B5EF4-FFF2-40B4-BE49-F238E27FC236}">
                <a16:creationId xmlns:a16="http://schemas.microsoft.com/office/drawing/2014/main" id="{9171D0D8-37DD-540F-1E3D-18BF9B2BBCC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bg1"/>
                </a:solidFill>
              </a:rPr>
              <a:t>Dependent Student </a:t>
            </a:r>
            <a:br>
              <a:rPr lang="en-US" dirty="0">
                <a:solidFill>
                  <a:schemeClr val="bg1"/>
                </a:solidFill>
              </a:rPr>
            </a:br>
            <a:r>
              <a:rPr lang="en-US" dirty="0">
                <a:solidFill>
                  <a:schemeClr val="bg1"/>
                </a:solidFill>
              </a:rPr>
              <a:t>Identity Information</a:t>
            </a:r>
          </a:p>
        </p:txBody>
      </p:sp>
      <p:sp>
        <p:nvSpPr>
          <p:cNvPr id="4" name="Content Placeholder 3"/>
          <p:cNvSpPr>
            <a:spLocks noGrp="1"/>
          </p:cNvSpPr>
          <p:nvPr>
            <p:ph idx="1"/>
          </p:nvPr>
        </p:nvSpPr>
        <p:spPr/>
        <p:txBody>
          <a:bodyPr>
            <a:normAutofit/>
          </a:bodyPr>
          <a:lstStyle/>
          <a:p>
            <a:r>
              <a:rPr lang="en-US" dirty="0"/>
              <a:t>Contributor</a:t>
            </a:r>
          </a:p>
          <a:p>
            <a:r>
              <a:rPr lang="en-US" dirty="0"/>
              <a:t>Approval/Consent</a:t>
            </a:r>
          </a:p>
          <a:p>
            <a:r>
              <a:rPr lang="en-US" dirty="0"/>
              <a:t>Personal circumstances </a:t>
            </a:r>
          </a:p>
          <a:p>
            <a:r>
              <a:rPr lang="en-US" dirty="0"/>
              <a:t>Parent</a:t>
            </a:r>
          </a:p>
          <a:p>
            <a:r>
              <a:rPr lang="en-US" dirty="0"/>
              <a:t>Unusual circumstances</a:t>
            </a:r>
          </a:p>
          <a:p>
            <a:r>
              <a:rPr lang="en-US" dirty="0"/>
              <a:t>Special circumstances</a:t>
            </a:r>
          </a:p>
          <a:p>
            <a:r>
              <a:rPr lang="en-US" dirty="0"/>
              <a:t>FAFSA Submission Summary</a:t>
            </a:r>
          </a:p>
          <a:p>
            <a:r>
              <a:rPr lang="en-US" dirty="0"/>
              <a:t>Student Aid Index (SAI)</a:t>
            </a:r>
          </a:p>
          <a:p>
            <a:endParaRPr lang="en-US" dirty="0"/>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39368084-F627-F1DF-8A0B-F05F00CD0334}"/>
              </a:ext>
            </a:extLst>
          </p:cNvPr>
          <p:cNvSpPr txBox="1"/>
          <p:nvPr/>
        </p:nvSpPr>
        <p:spPr>
          <a:xfrm>
            <a:off x="1099226" y="505838"/>
            <a:ext cx="8618706" cy="490134"/>
          </a:xfrm>
          <a:prstGeom prst="rect">
            <a:avLst/>
          </a:prstGeom>
          <a:noFill/>
        </p:spPr>
        <p:txBody>
          <a:bodyPr wrap="square" rtlCol="0">
            <a:spAutoFit/>
          </a:bodyPr>
          <a:lstStyle/>
          <a:p>
            <a:pPr>
              <a:lnSpc>
                <a:spcPct val="90000"/>
              </a:lnSpc>
              <a:spcBef>
                <a:spcPct val="0"/>
              </a:spcBef>
            </a:pPr>
            <a:r>
              <a:rPr lang="en-US" sz="2800" dirty="0">
                <a:solidFill>
                  <a:schemeClr val="tx2"/>
                </a:solidFill>
                <a:latin typeface="+mj-lt"/>
                <a:ea typeface="+mj-ea"/>
                <a:cs typeface="+mj-cs"/>
              </a:rPr>
              <a:t>FAFSA terminology</a:t>
            </a:r>
          </a:p>
        </p:txBody>
      </p:sp>
      <p:sp>
        <p:nvSpPr>
          <p:cNvPr id="2" name="Slide Number Placeholder 3">
            <a:extLst>
              <a:ext uri="{FF2B5EF4-FFF2-40B4-BE49-F238E27FC236}">
                <a16:creationId xmlns:a16="http://schemas.microsoft.com/office/drawing/2014/main" id="{75F65025-BC9C-4E28-4398-DF429D12ABC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10</a:t>
            </a:fld>
            <a:endParaRPr lang="en-US" dirty="0">
              <a:solidFill>
                <a:schemeClr val="tx1">
                  <a:lumMod val="50000"/>
                  <a:lumOff val="50000"/>
                </a:schemeClr>
              </a:solidFill>
            </a:endParaRPr>
          </a:p>
        </p:txBody>
      </p:sp>
      <p:pic>
        <p:nvPicPr>
          <p:cNvPr id="12" name="Picture 11" descr="A magnifying glass on a newspaper&#10;&#10;Description automatically generated">
            <a:extLst>
              <a:ext uri="{FF2B5EF4-FFF2-40B4-BE49-F238E27FC236}">
                <a16:creationId xmlns:a16="http://schemas.microsoft.com/office/drawing/2014/main" id="{3107B176-AF15-210A-07B0-4428F713C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640" y="1795597"/>
            <a:ext cx="4612640" cy="3076631"/>
          </a:xfrm>
          <a:prstGeom prst="rect">
            <a:avLst/>
          </a:prstGeom>
          <a:ln>
            <a:noFill/>
          </a:ln>
          <a:effectLst>
            <a:outerShdw blurRad="292100" dist="139700" dir="2700000" algn="tl" rotWithShape="0">
              <a:srgbClr val="333333">
                <a:alpha val="65000"/>
              </a:srgbClr>
            </a:outerShdw>
          </a:effectLst>
        </p:spPr>
      </p:pic>
      <p:sp>
        <p:nvSpPr>
          <p:cNvPr id="13" name="Footer Placeholder 4">
            <a:extLst>
              <a:ext uri="{FF2B5EF4-FFF2-40B4-BE49-F238E27FC236}">
                <a16:creationId xmlns:a16="http://schemas.microsoft.com/office/drawing/2014/main" id="{4CBA7645-21E4-A2EB-96C8-4D931D4E654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4">
            <a:extLst>
              <a:ext uri="{FF2B5EF4-FFF2-40B4-BE49-F238E27FC236}">
                <a16:creationId xmlns:a16="http://schemas.microsoft.com/office/drawing/2014/main" id="{522EC8AE-A741-8CEE-7696-E3EBC68CA9D9}"/>
              </a:ext>
            </a:extLst>
          </p:cNvPr>
          <p:cNvSpPr>
            <a:spLocks noGrp="1"/>
          </p:cNvSpPr>
          <p:nvPr>
            <p:ph type="sldNum" sz="quarter" idx="12"/>
          </p:nvPr>
        </p:nvSpPr>
        <p:spPr/>
        <p:txBody>
          <a:bodyPr/>
          <a:lstStyle/>
          <a:p>
            <a:fld id="{0FF54DE5-C571-48E8-A5BC-B369434E2F44}" type="slidenum">
              <a:rPr lang="en-US" smtClean="0"/>
              <a:t>10</a:t>
            </a:fld>
            <a:endParaRPr lang="en-US" dirty="0"/>
          </a:p>
        </p:txBody>
      </p:sp>
    </p:spTree>
    <p:extLst>
      <p:ext uri="{BB962C8B-B14F-4D97-AF65-F5344CB8AC3E}">
        <p14:creationId xmlns:p14="http://schemas.microsoft.com/office/powerpoint/2010/main" val="382503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758" y="36039"/>
            <a:ext cx="10183066" cy="1126840"/>
          </a:xfrm>
        </p:spPr>
        <p:txBody>
          <a:bodyPr vert="horz" lIns="91440" tIns="45720" rIns="91440" bIns="45720" rtlCol="0" anchor="b">
            <a:normAutofit/>
          </a:bodyPr>
          <a:lstStyle/>
          <a:p>
            <a:r>
              <a:rPr lang="en-US" sz="3600" kern="1200" dirty="0">
                <a:solidFill>
                  <a:schemeClr val="accent1">
                    <a:lumMod val="50000"/>
                  </a:schemeClr>
                </a:solidFill>
              </a:rPr>
              <a:t>Who is the parent for FAFSA purposes?</a:t>
            </a:r>
          </a:p>
        </p:txBody>
      </p:sp>
      <p:sp>
        <p:nvSpPr>
          <p:cNvPr id="3" name="Content Placeholder 2"/>
          <p:cNvSpPr>
            <a:spLocks noGrp="1"/>
          </p:cNvSpPr>
          <p:nvPr>
            <p:ph sz="half" idx="1"/>
          </p:nvPr>
        </p:nvSpPr>
        <p:spPr>
          <a:xfrm>
            <a:off x="1182757" y="1868185"/>
            <a:ext cx="9371753" cy="4017820"/>
          </a:xfrm>
          <a:prstGeom prst="rect">
            <a:avLst/>
          </a:prstGeom>
        </p:spPr>
        <p:txBody>
          <a:bodyPr vert="horz" lIns="91440" tIns="45720" rIns="91440" bIns="45720" rtlCol="0" anchor="t">
            <a:normAutofit/>
          </a:bodyPr>
          <a:lstStyle/>
          <a:p>
            <a:pPr>
              <a:buClr>
                <a:schemeClr val="accent1">
                  <a:lumMod val="75000"/>
                </a:schemeClr>
              </a:buClr>
            </a:pPr>
            <a:r>
              <a:rPr lang="en-US" sz="1900" dirty="0"/>
              <a:t>Your </a:t>
            </a:r>
            <a:r>
              <a:rPr lang="en-US" sz="1900" b="1" dirty="0"/>
              <a:t>biological </a:t>
            </a:r>
            <a:r>
              <a:rPr lang="en-US" sz="1900" dirty="0"/>
              <a:t>and/or</a:t>
            </a:r>
            <a:r>
              <a:rPr lang="en-US" sz="1900" b="1" dirty="0"/>
              <a:t> adoptive </a:t>
            </a:r>
            <a:r>
              <a:rPr lang="en-US" sz="1900" dirty="0"/>
              <a:t>parents are considered your legal parents. </a:t>
            </a:r>
          </a:p>
          <a:p>
            <a:pPr lvl="1">
              <a:buClr>
                <a:schemeClr val="accent1">
                  <a:lumMod val="75000"/>
                </a:schemeClr>
              </a:buClr>
            </a:pPr>
            <a:r>
              <a:rPr lang="en-US" sz="1900" dirty="0"/>
              <a:t>Must report information for </a:t>
            </a:r>
            <a:r>
              <a:rPr lang="en-US" sz="1900" b="1" dirty="0"/>
              <a:t>both</a:t>
            </a:r>
            <a:r>
              <a:rPr lang="en-US" sz="1900" dirty="0"/>
              <a:t> biological or adoptive parents if they are married or unmarried and living together</a:t>
            </a:r>
          </a:p>
          <a:p>
            <a:pPr>
              <a:buClr>
                <a:schemeClr val="accent1">
                  <a:lumMod val="75000"/>
                </a:schemeClr>
              </a:buClr>
            </a:pPr>
            <a:r>
              <a:rPr lang="en-US" sz="1900" dirty="0"/>
              <a:t>Grandparents, foster parents, legal guardians, older brothers or sisters, and aunts and uncles are </a:t>
            </a:r>
            <a:r>
              <a:rPr lang="en-US" sz="1900" b="1" dirty="0"/>
              <a:t>not </a:t>
            </a:r>
            <a:r>
              <a:rPr lang="en-US" sz="1900" dirty="0"/>
              <a:t>considered parents unless they have </a:t>
            </a:r>
            <a:r>
              <a:rPr lang="en-US" sz="1900" b="1" dirty="0"/>
              <a:t>legally adopted </a:t>
            </a:r>
            <a:r>
              <a:rPr lang="en-US" sz="1900" dirty="0"/>
              <a:t>you.</a:t>
            </a:r>
          </a:p>
          <a:p>
            <a:pPr>
              <a:buClr>
                <a:schemeClr val="accent1">
                  <a:lumMod val="75000"/>
                </a:schemeClr>
              </a:buClr>
            </a:pPr>
            <a:r>
              <a:rPr lang="en-US" sz="1900" dirty="0"/>
              <a:t>Parent wizard tool in the FAFSA helps determine which parent’s or parents’ information to include.</a:t>
            </a:r>
          </a:p>
          <a:p>
            <a:pPr>
              <a:buClr>
                <a:schemeClr val="accent1">
                  <a:lumMod val="75000"/>
                </a:schemeClr>
              </a:buClr>
            </a:pPr>
            <a:r>
              <a:rPr lang="en-US" sz="1900" dirty="0"/>
              <a:t>Department of Education is considering making the parent wizard tool available outside of the FAFSA to help students and parents prepare to complete the form.</a:t>
            </a:r>
          </a:p>
          <a:p>
            <a:pPr marL="0" indent="0">
              <a:buClr>
                <a:schemeClr val="accent1">
                  <a:lumMod val="75000"/>
                </a:schemeClr>
              </a:buClr>
              <a:buNone/>
            </a:pPr>
            <a:endParaRPr lang="en-US" sz="1900" dirty="0"/>
          </a:p>
        </p:txBody>
      </p:sp>
      <p:sp>
        <p:nvSpPr>
          <p:cNvPr id="4" name="Footer Placeholder 4">
            <a:extLst>
              <a:ext uri="{FF2B5EF4-FFF2-40B4-BE49-F238E27FC236}">
                <a16:creationId xmlns:a16="http://schemas.microsoft.com/office/drawing/2014/main" id="{5BAB144A-14B2-CC8C-5004-39EA5B446A8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3">
            <a:extLst>
              <a:ext uri="{FF2B5EF4-FFF2-40B4-BE49-F238E27FC236}">
                <a16:creationId xmlns:a16="http://schemas.microsoft.com/office/drawing/2014/main" id="{EEB6676D-F962-E8BB-0199-E40FA5EEA16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11</a:t>
            </a:fld>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5B48F603-5250-A116-9F78-5CF34CEE957F}"/>
              </a:ext>
            </a:extLst>
          </p:cNvPr>
          <p:cNvSpPr>
            <a:spLocks noGrp="1"/>
          </p:cNvSpPr>
          <p:nvPr>
            <p:ph type="sldNum" sz="quarter" idx="12"/>
          </p:nvPr>
        </p:nvSpPr>
        <p:spPr/>
        <p:txBody>
          <a:bodyPr/>
          <a:lstStyle/>
          <a:p>
            <a:fld id="{0FF54DE5-C571-48E8-A5BC-B369434E2F44}" type="slidenum">
              <a:rPr lang="en-US" smtClean="0"/>
              <a:t>11</a:t>
            </a:fld>
            <a:endParaRPr lang="en-US" dirty="0"/>
          </a:p>
        </p:txBody>
      </p:sp>
    </p:spTree>
    <p:extLst>
      <p:ext uri="{BB962C8B-B14F-4D97-AF65-F5344CB8AC3E}">
        <p14:creationId xmlns:p14="http://schemas.microsoft.com/office/powerpoint/2010/main" val="153571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C9AB785-45DE-B19F-4331-364266A01C36}"/>
              </a:ext>
            </a:extLst>
          </p:cNvPr>
          <p:cNvSpPr>
            <a:spLocks noGrp="1"/>
          </p:cNvSpPr>
          <p:nvPr>
            <p:ph type="ftr" sz="quarter" idx="11"/>
          </p:nvPr>
        </p:nvSpPr>
        <p:spPr/>
        <p:txBody>
          <a:bodyPr/>
          <a:lstStyle/>
          <a:p>
            <a:r>
              <a:rPr lang="en-US" dirty="0"/>
              <a:t>© Mapping Your Future 2024</a:t>
            </a:r>
          </a:p>
        </p:txBody>
      </p:sp>
      <p:sp>
        <p:nvSpPr>
          <p:cNvPr id="7" name="Title 1"/>
          <p:cNvSpPr>
            <a:spLocks noGrp="1"/>
          </p:cNvSpPr>
          <p:nvPr>
            <p:ph type="title" idx="4294967295"/>
          </p:nvPr>
        </p:nvSpPr>
        <p:spPr>
          <a:xfrm>
            <a:off x="678662" y="84106"/>
            <a:ext cx="10571396" cy="807720"/>
          </a:xfrm>
          <a:prstGeom prst="rect">
            <a:avLst/>
          </a:prstGeom>
          <a:ln>
            <a:noFill/>
          </a:ln>
        </p:spPr>
        <p:txBody>
          <a:bodyPr rtlCol="0">
            <a:normAutofit/>
          </a:bodyPr>
          <a:lstStyle/>
          <a:p>
            <a:pPr fontAlgn="auto">
              <a:spcAft>
                <a:spcPts val="0"/>
              </a:spcAft>
              <a:defRPr/>
            </a:pPr>
            <a:r>
              <a:rPr lang="en-US" sz="2400" dirty="0">
                <a:solidFill>
                  <a:schemeClr val="accent1">
                    <a:lumMod val="50000"/>
                  </a:schemeClr>
                </a:solidFill>
              </a:rPr>
              <a:t>Which parent provides information/needs a StudentAid.gov account (FSA ID)</a:t>
            </a:r>
            <a:endParaRPr lang="en-US" sz="2400" b="0" dirty="0">
              <a:solidFill>
                <a:schemeClr val="accent1">
                  <a:lumMod val="50000"/>
                </a:schemeClr>
              </a:solidFill>
            </a:endParaRPr>
          </a:p>
        </p:txBody>
      </p:sp>
      <p:sp>
        <p:nvSpPr>
          <p:cNvPr id="8" name="Content Placeholder 7">
            <a:extLst>
              <a:ext uri="{FF2B5EF4-FFF2-40B4-BE49-F238E27FC236}">
                <a16:creationId xmlns:a16="http://schemas.microsoft.com/office/drawing/2014/main" id="{48223FE0-86C1-A3D3-FC45-8ADAA523D814}"/>
              </a:ext>
            </a:extLst>
          </p:cNvPr>
          <p:cNvSpPr>
            <a:spLocks noGrp="1"/>
          </p:cNvSpPr>
          <p:nvPr>
            <p:ph sz="half" idx="4294967295"/>
          </p:nvPr>
        </p:nvSpPr>
        <p:spPr>
          <a:xfrm>
            <a:off x="678662" y="1238696"/>
            <a:ext cx="4914900" cy="5198618"/>
          </a:xfrm>
        </p:spPr>
        <p:txBody>
          <a:bodyPr>
            <a:normAutofit fontScale="92500" lnSpcReduction="20000"/>
          </a:bodyPr>
          <a:lstStyle/>
          <a:p>
            <a:pPr marL="0" lvl="0" indent="0">
              <a:lnSpc>
                <a:spcPct val="120000"/>
              </a:lnSpc>
              <a:buNone/>
            </a:pPr>
            <a:r>
              <a:rPr lang="en-US" sz="2200" b="1" dirty="0">
                <a:solidFill>
                  <a:schemeClr val="accent6">
                    <a:lumMod val="75000"/>
                  </a:schemeClr>
                </a:solidFill>
              </a:rPr>
              <a:t>Married</a:t>
            </a:r>
            <a:br>
              <a:rPr lang="en-US" sz="2200" dirty="0"/>
            </a:br>
            <a:r>
              <a:rPr lang="en-US" sz="2200" dirty="0"/>
              <a:t>Report information on both parents:</a:t>
            </a:r>
          </a:p>
          <a:p>
            <a:pPr marL="742950" lvl="1" indent="-285750">
              <a:lnSpc>
                <a:spcPct val="120000"/>
              </a:lnSpc>
              <a:buFont typeface="Arial" panose="020B0604020202020204" pitchFamily="34" charset="0"/>
              <a:buChar char="•"/>
            </a:pPr>
            <a:r>
              <a:rPr lang="en-US" sz="1900" dirty="0"/>
              <a:t>Only one parent needs an FSA ID if filed joint taxes.</a:t>
            </a:r>
          </a:p>
          <a:p>
            <a:pPr marL="742950" lvl="1" indent="-285750">
              <a:lnSpc>
                <a:spcPct val="120000"/>
              </a:lnSpc>
              <a:buFont typeface="Arial" panose="020B0604020202020204" pitchFamily="34" charset="0"/>
              <a:buChar char="•"/>
            </a:pPr>
            <a:r>
              <a:rPr lang="en-US" sz="1900" dirty="0"/>
              <a:t>If filed separately, both parents need an FSA ID.</a:t>
            </a:r>
            <a:br>
              <a:rPr lang="en-US" sz="1900" dirty="0"/>
            </a:br>
            <a:endParaRPr lang="en-US" sz="1900" dirty="0">
              <a:solidFill>
                <a:schemeClr val="tx2"/>
              </a:solidFill>
            </a:endParaRPr>
          </a:p>
          <a:p>
            <a:pPr marL="0" lvl="0" indent="0">
              <a:lnSpc>
                <a:spcPct val="120000"/>
              </a:lnSpc>
              <a:spcBef>
                <a:spcPts val="0"/>
              </a:spcBef>
              <a:buNone/>
            </a:pPr>
            <a:r>
              <a:rPr lang="en-US" sz="2200" b="1" dirty="0">
                <a:solidFill>
                  <a:schemeClr val="accent6">
                    <a:lumMod val="75000"/>
                  </a:schemeClr>
                </a:solidFill>
              </a:rPr>
              <a:t>Unmarried but living together</a:t>
            </a:r>
            <a:br>
              <a:rPr lang="en-US" sz="2200" b="1" dirty="0"/>
            </a:br>
            <a:r>
              <a:rPr lang="en-US" sz="2200" dirty="0"/>
              <a:t>Report information on both parents and both parents need an FSA ID. </a:t>
            </a:r>
            <a:br>
              <a:rPr lang="en-US" sz="2200" dirty="0"/>
            </a:br>
            <a:endParaRPr lang="en-US" sz="2200" dirty="0"/>
          </a:p>
          <a:p>
            <a:pPr marL="0" lvl="0" indent="0">
              <a:lnSpc>
                <a:spcPct val="120000"/>
              </a:lnSpc>
              <a:spcBef>
                <a:spcPts val="0"/>
              </a:spcBef>
              <a:buNone/>
            </a:pPr>
            <a:r>
              <a:rPr lang="en-US" sz="2200" b="1" dirty="0">
                <a:solidFill>
                  <a:schemeClr val="accent6">
                    <a:lumMod val="75000"/>
                  </a:schemeClr>
                </a:solidFill>
              </a:rPr>
              <a:t>Never married and not living together</a:t>
            </a:r>
            <a:br>
              <a:rPr lang="en-US" sz="2200" b="1" dirty="0"/>
            </a:br>
            <a:r>
              <a:rPr lang="en-US" sz="2200" dirty="0"/>
              <a:t>Parent who provided the most financial support reports information and needs an FSA ID.</a:t>
            </a:r>
            <a:br>
              <a:rPr lang="en-US" sz="2200" dirty="0"/>
            </a:br>
            <a:endParaRPr lang="en-US" sz="2200" b="1" dirty="0">
              <a:solidFill>
                <a:schemeClr val="accent4"/>
              </a:solidFill>
            </a:endParaRPr>
          </a:p>
          <a:p>
            <a:endParaRPr lang="en-US" dirty="0"/>
          </a:p>
        </p:txBody>
      </p:sp>
      <p:sp>
        <p:nvSpPr>
          <p:cNvPr id="9" name="Content Placeholder 8">
            <a:extLst>
              <a:ext uri="{FF2B5EF4-FFF2-40B4-BE49-F238E27FC236}">
                <a16:creationId xmlns:a16="http://schemas.microsoft.com/office/drawing/2014/main" id="{C393AAB5-45AE-50AF-37E0-AA579920A25B}"/>
              </a:ext>
            </a:extLst>
          </p:cNvPr>
          <p:cNvSpPr>
            <a:spLocks noGrp="1"/>
          </p:cNvSpPr>
          <p:nvPr>
            <p:ph sz="half" idx="4294967295"/>
          </p:nvPr>
        </p:nvSpPr>
        <p:spPr>
          <a:xfrm>
            <a:off x="5898363" y="1027655"/>
            <a:ext cx="5896339" cy="5276085"/>
          </a:xfrm>
        </p:spPr>
        <p:txBody>
          <a:bodyPr>
            <a:normAutofit/>
          </a:bodyPr>
          <a:lstStyle/>
          <a:p>
            <a:pPr marL="0" lvl="0" indent="0">
              <a:lnSpc>
                <a:spcPct val="120000"/>
              </a:lnSpc>
              <a:buNone/>
            </a:pPr>
            <a:r>
              <a:rPr lang="en-US" b="1" kern="1200" dirty="0">
                <a:solidFill>
                  <a:schemeClr val="accent6">
                    <a:lumMod val="75000"/>
                  </a:schemeClr>
                </a:solidFill>
              </a:rPr>
              <a:t>Divorced or Separated</a:t>
            </a:r>
            <a:br>
              <a:rPr lang="en-US" b="1" kern="1200" dirty="0"/>
            </a:br>
            <a:r>
              <a:rPr lang="en-US" dirty="0"/>
              <a:t>Parent who provided the most financial support reports information and needs an FSA ID.</a:t>
            </a:r>
            <a:br>
              <a:rPr lang="en-US" dirty="0"/>
            </a:br>
            <a:endParaRPr lang="en-US" b="1" dirty="0">
              <a:solidFill>
                <a:schemeClr val="accent4"/>
              </a:solidFill>
            </a:endParaRPr>
          </a:p>
          <a:p>
            <a:pPr marL="0" indent="0">
              <a:lnSpc>
                <a:spcPct val="100000"/>
              </a:lnSpc>
              <a:spcBef>
                <a:spcPts val="0"/>
              </a:spcBef>
              <a:buNone/>
            </a:pPr>
            <a:r>
              <a:rPr lang="en-US" b="1" kern="1200" dirty="0">
                <a:solidFill>
                  <a:schemeClr val="accent6">
                    <a:lumMod val="75000"/>
                  </a:schemeClr>
                </a:solidFill>
              </a:rPr>
              <a:t>Remarried </a:t>
            </a:r>
            <a:br>
              <a:rPr lang="en-US" b="1" kern="1200" dirty="0"/>
            </a:br>
            <a:r>
              <a:rPr lang="en-US" dirty="0"/>
              <a:t>Parent who provided the most financial support reports information for parent and step-parent</a:t>
            </a:r>
            <a:endParaRPr lang="en-US" b="1" dirty="0">
              <a:solidFill>
                <a:schemeClr val="accent4"/>
              </a:solidFill>
            </a:endParaRPr>
          </a:p>
          <a:p>
            <a:pPr marL="742950" lvl="1" indent="-285750">
              <a:lnSpc>
                <a:spcPct val="120000"/>
              </a:lnSpc>
              <a:buFont typeface="Arial" panose="020B0604020202020204" pitchFamily="34" charset="0"/>
              <a:buChar char="•"/>
            </a:pPr>
            <a:r>
              <a:rPr lang="en-US" sz="1800" dirty="0"/>
              <a:t>Only the biological parent needs an FSA ID if filed joint taxes.</a:t>
            </a:r>
          </a:p>
          <a:p>
            <a:pPr marL="742950" lvl="1" indent="-285750">
              <a:lnSpc>
                <a:spcPct val="120000"/>
              </a:lnSpc>
              <a:buFont typeface="Arial" panose="020B0604020202020204" pitchFamily="34" charset="0"/>
              <a:buChar char="•"/>
            </a:pPr>
            <a:r>
              <a:rPr lang="en-US" sz="1800" dirty="0"/>
              <a:t>If filed separately, parent and step-parent needs an FSA ID.</a:t>
            </a:r>
            <a:br>
              <a:rPr lang="en-US" sz="1700" dirty="0"/>
            </a:br>
            <a:endParaRPr lang="en-US" sz="1700" dirty="0"/>
          </a:p>
          <a:p>
            <a:pPr marL="0" indent="0">
              <a:lnSpc>
                <a:spcPct val="110000"/>
              </a:lnSpc>
              <a:spcBef>
                <a:spcPts val="0"/>
              </a:spcBef>
              <a:buNone/>
            </a:pPr>
            <a:r>
              <a:rPr lang="en-US" b="1" dirty="0">
                <a:solidFill>
                  <a:schemeClr val="accent6">
                    <a:lumMod val="75000"/>
                  </a:schemeClr>
                </a:solidFill>
              </a:rPr>
              <a:t>Widowed</a:t>
            </a:r>
            <a:br>
              <a:rPr lang="en-US" b="1" dirty="0"/>
            </a:br>
            <a:r>
              <a:rPr lang="en-US" dirty="0"/>
              <a:t>Surviving parent provides information and needs an FSA ID.</a:t>
            </a:r>
          </a:p>
          <a:p>
            <a:pPr lvl="0"/>
            <a:endParaRPr lang="en-US" dirty="0"/>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5" name="Slide Number Placeholder 5"/>
          <p:cNvSpPr txBox="1">
            <a:spLocks/>
          </p:cNvSpPr>
          <p:nvPr/>
        </p:nvSpPr>
        <p:spPr>
          <a:xfrm>
            <a:off x="0" y="6376988"/>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3" name="Slide Number Placeholder 3">
            <a:extLst>
              <a:ext uri="{FF2B5EF4-FFF2-40B4-BE49-F238E27FC236}">
                <a16:creationId xmlns:a16="http://schemas.microsoft.com/office/drawing/2014/main" id="{7E0942F4-ACDC-B552-8388-7F787DBDB337}"/>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12</a:t>
            </a:fld>
            <a:endParaRPr lang="en-US"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C9580CA4-6E03-DFB1-B962-F50B35079D1E}"/>
              </a:ext>
            </a:extLst>
          </p:cNvPr>
          <p:cNvCxnSpPr>
            <a:cxnSpLocks/>
          </p:cNvCxnSpPr>
          <p:nvPr/>
        </p:nvCxnSpPr>
        <p:spPr>
          <a:xfrm flipH="1">
            <a:off x="1122218" y="3290454"/>
            <a:ext cx="3754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3D7811-1CE0-3FAC-F7E8-9D8F900F8301}"/>
              </a:ext>
            </a:extLst>
          </p:cNvPr>
          <p:cNvCxnSpPr>
            <a:cxnSpLocks/>
          </p:cNvCxnSpPr>
          <p:nvPr/>
        </p:nvCxnSpPr>
        <p:spPr>
          <a:xfrm flipH="1">
            <a:off x="1122218" y="4551217"/>
            <a:ext cx="3754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B06D00-B501-2552-2AEC-10B9DB009595}"/>
              </a:ext>
            </a:extLst>
          </p:cNvPr>
          <p:cNvCxnSpPr>
            <a:cxnSpLocks/>
          </p:cNvCxnSpPr>
          <p:nvPr/>
        </p:nvCxnSpPr>
        <p:spPr>
          <a:xfrm flipH="1">
            <a:off x="6608618" y="2402840"/>
            <a:ext cx="350520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67CD0A-6CB4-F4BF-914D-27E9F9537483}"/>
              </a:ext>
            </a:extLst>
          </p:cNvPr>
          <p:cNvCxnSpPr>
            <a:cxnSpLocks/>
          </p:cNvCxnSpPr>
          <p:nvPr/>
        </p:nvCxnSpPr>
        <p:spPr>
          <a:xfrm flipH="1">
            <a:off x="6608619" y="5115560"/>
            <a:ext cx="35052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6E8CBD-0074-8969-843E-04A74056CEAE}"/>
              </a:ext>
            </a:extLst>
          </p:cNvPr>
          <p:cNvCxnSpPr/>
          <p:nvPr/>
        </p:nvCxnSpPr>
        <p:spPr>
          <a:xfrm>
            <a:off x="5745962" y="1579418"/>
            <a:ext cx="0" cy="4031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BDE799C-A017-F3BD-5D5D-C993A1085375}"/>
              </a:ext>
            </a:extLst>
          </p:cNvPr>
          <p:cNvSpPr>
            <a:spLocks noGrp="1"/>
          </p:cNvSpPr>
          <p:nvPr>
            <p:ph type="sldNum" sz="quarter" idx="12"/>
          </p:nvPr>
        </p:nvSpPr>
        <p:spPr/>
        <p:txBody>
          <a:bodyPr/>
          <a:lstStyle/>
          <a:p>
            <a:fld id="{0FF54DE5-C571-48E8-A5BC-B369434E2F44}" type="slidenum">
              <a:rPr lang="en-US" smtClean="0"/>
              <a:t>12</a:t>
            </a:fld>
            <a:endParaRPr lang="en-US" dirty="0"/>
          </a:p>
        </p:txBody>
      </p:sp>
    </p:spTree>
    <p:extLst>
      <p:ext uri="{BB962C8B-B14F-4D97-AF65-F5344CB8AC3E}">
        <p14:creationId xmlns:p14="http://schemas.microsoft.com/office/powerpoint/2010/main" val="281200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F532-8421-4EEB-926C-1C8DCE2B5A1F}"/>
              </a:ext>
            </a:extLst>
          </p:cNvPr>
          <p:cNvSpPr>
            <a:spLocks noGrp="1"/>
          </p:cNvSpPr>
          <p:nvPr>
            <p:ph type="title"/>
          </p:nvPr>
        </p:nvSpPr>
        <p:spPr>
          <a:xfrm>
            <a:off x="1151848" y="136525"/>
            <a:ext cx="4944152" cy="990812"/>
          </a:xfrm>
        </p:spPr>
        <p:txBody>
          <a:bodyPr>
            <a:normAutofit/>
          </a:bodyPr>
          <a:lstStyle/>
          <a:p>
            <a:r>
              <a:rPr lang="en-US" dirty="0">
                <a:solidFill>
                  <a:schemeClr val="accent1">
                    <a:lumMod val="50000"/>
                  </a:schemeClr>
                </a:solidFill>
              </a:rPr>
              <a:t>Create an StudentAid.gov account (FSA ID)</a:t>
            </a:r>
          </a:p>
        </p:txBody>
      </p:sp>
      <p:sp>
        <p:nvSpPr>
          <p:cNvPr id="3" name="Content Placeholder 2">
            <a:extLst>
              <a:ext uri="{FF2B5EF4-FFF2-40B4-BE49-F238E27FC236}">
                <a16:creationId xmlns:a16="http://schemas.microsoft.com/office/drawing/2014/main" id="{64AD73EE-3193-40C7-AAA1-CA75393C4119}"/>
              </a:ext>
            </a:extLst>
          </p:cNvPr>
          <p:cNvSpPr>
            <a:spLocks noGrp="1"/>
          </p:cNvSpPr>
          <p:nvPr>
            <p:ph idx="1"/>
          </p:nvPr>
        </p:nvSpPr>
        <p:spPr>
          <a:xfrm>
            <a:off x="1151848" y="1332690"/>
            <a:ext cx="4944152" cy="4468974"/>
          </a:xfrm>
        </p:spPr>
        <p:txBody>
          <a:bodyPr>
            <a:normAutofit fontScale="92500"/>
          </a:bodyPr>
          <a:lstStyle/>
          <a:p>
            <a:pPr marL="0" indent="0">
              <a:buNone/>
            </a:pPr>
            <a:r>
              <a:rPr lang="en-US" sz="1600" dirty="0"/>
              <a:t>Key FSA ID points:</a:t>
            </a:r>
          </a:p>
          <a:p>
            <a:pPr>
              <a:lnSpc>
                <a:spcPct val="120000"/>
              </a:lnSpc>
              <a:spcBef>
                <a:spcPts val="0"/>
              </a:spcBef>
            </a:pPr>
            <a:r>
              <a:rPr lang="en-US" sz="1600" dirty="0"/>
              <a:t>Students and at least one parent for FAFSA purposes need one (see parent wizard information)</a:t>
            </a:r>
          </a:p>
          <a:p>
            <a:pPr>
              <a:lnSpc>
                <a:spcPct val="120000"/>
              </a:lnSpc>
              <a:spcBef>
                <a:spcPts val="0"/>
              </a:spcBef>
            </a:pPr>
            <a:r>
              <a:rPr lang="en-US" sz="1600" dirty="0"/>
              <a:t>Cannot share an e-mail address or phone number for FSA ID</a:t>
            </a:r>
          </a:p>
          <a:p>
            <a:pPr>
              <a:lnSpc>
                <a:spcPct val="120000"/>
              </a:lnSpc>
              <a:spcBef>
                <a:spcPts val="0"/>
              </a:spcBef>
            </a:pPr>
            <a:r>
              <a:rPr lang="en-US" sz="1600" dirty="0"/>
              <a:t>Must be set up before completing the 2025-26 FAFSA</a:t>
            </a:r>
          </a:p>
          <a:p>
            <a:pPr>
              <a:lnSpc>
                <a:spcPct val="120000"/>
              </a:lnSpc>
              <a:spcBef>
                <a:spcPts val="0"/>
              </a:spcBef>
            </a:pPr>
            <a:r>
              <a:rPr lang="en-US" sz="1600" dirty="0"/>
              <a:t>May take three days for the Social Security Administration to authenticate your information, so set up the FSA ID well before sitting down to complete the FAFSA</a:t>
            </a:r>
          </a:p>
          <a:p>
            <a:pPr marL="0" indent="0">
              <a:lnSpc>
                <a:spcPct val="110000"/>
              </a:lnSpc>
              <a:spcBef>
                <a:spcPts val="0"/>
              </a:spcBef>
              <a:buNone/>
            </a:pPr>
            <a:endParaRPr lang="en-US" sz="1400" dirty="0"/>
          </a:p>
          <a:p>
            <a:pPr marL="0" indent="0">
              <a:lnSpc>
                <a:spcPct val="110000"/>
              </a:lnSpc>
              <a:spcBef>
                <a:spcPts val="0"/>
              </a:spcBef>
              <a:buNone/>
            </a:pPr>
            <a:r>
              <a:rPr lang="en-US" sz="1600" dirty="0"/>
              <a:t>Go to </a:t>
            </a:r>
            <a:r>
              <a:rPr lang="en-US" sz="1600" u="sng" dirty="0">
                <a:hlinkClick r:id="rId3"/>
              </a:rPr>
              <a:t>StudentAid.gov</a:t>
            </a:r>
            <a:r>
              <a:rPr lang="en-US" sz="1600" dirty="0"/>
              <a:t>, Create Account</a:t>
            </a:r>
            <a:endParaRPr lang="en-US" sz="1600" u="sng" dirty="0"/>
          </a:p>
          <a:p>
            <a:pPr marL="514350" indent="-514350">
              <a:lnSpc>
                <a:spcPct val="110000"/>
              </a:lnSpc>
              <a:spcBef>
                <a:spcPts val="0"/>
              </a:spcBef>
              <a:buFont typeface="+mj-lt"/>
              <a:buAutoNum type="arabicPeriod"/>
            </a:pPr>
            <a:r>
              <a:rPr lang="en-US" sz="1600" dirty="0"/>
              <a:t>Enter your personal information</a:t>
            </a:r>
          </a:p>
          <a:p>
            <a:pPr marL="514350" indent="-514350">
              <a:lnSpc>
                <a:spcPct val="110000"/>
              </a:lnSpc>
              <a:spcBef>
                <a:spcPts val="0"/>
              </a:spcBef>
              <a:buFont typeface="+mj-lt"/>
              <a:buAutoNum type="arabicPeriod"/>
            </a:pPr>
            <a:r>
              <a:rPr lang="en-US" sz="1600" dirty="0"/>
              <a:t>Create your username and password</a:t>
            </a:r>
          </a:p>
          <a:p>
            <a:pPr marL="514350" indent="-514350">
              <a:lnSpc>
                <a:spcPct val="110000"/>
              </a:lnSpc>
              <a:spcBef>
                <a:spcPts val="0"/>
              </a:spcBef>
              <a:buFont typeface="+mj-lt"/>
              <a:buAutoNum type="arabicPeriod"/>
            </a:pPr>
            <a:r>
              <a:rPr lang="en-US" sz="1600" dirty="0"/>
              <a:t>Enter your e-mail address </a:t>
            </a:r>
          </a:p>
          <a:p>
            <a:pPr marL="514350" indent="-514350">
              <a:lnSpc>
                <a:spcPct val="110000"/>
              </a:lnSpc>
              <a:spcBef>
                <a:spcPts val="0"/>
              </a:spcBef>
              <a:buFont typeface="+mj-lt"/>
              <a:buAutoNum type="arabicPeriod"/>
            </a:pPr>
            <a:r>
              <a:rPr lang="en-US" sz="1600" dirty="0"/>
              <a:t>Create security questions</a:t>
            </a:r>
          </a:p>
          <a:p>
            <a:pPr marL="514350" indent="-514350">
              <a:lnSpc>
                <a:spcPct val="110000"/>
              </a:lnSpc>
              <a:spcBef>
                <a:spcPts val="0"/>
              </a:spcBef>
              <a:buFont typeface="+mj-lt"/>
              <a:buAutoNum type="arabicPeriod"/>
            </a:pPr>
            <a:r>
              <a:rPr lang="en-US" sz="1600" dirty="0"/>
              <a:t>Submit your information</a:t>
            </a:r>
            <a:endParaRPr lang="en-US" sz="1400" dirty="0"/>
          </a:p>
        </p:txBody>
      </p:sp>
      <p:sp>
        <p:nvSpPr>
          <p:cNvPr id="5" name="Footer Placeholder 4">
            <a:extLst>
              <a:ext uri="{FF2B5EF4-FFF2-40B4-BE49-F238E27FC236}">
                <a16:creationId xmlns:a16="http://schemas.microsoft.com/office/drawing/2014/main" id="{1B8B8746-8E40-8517-97BB-083FF4F5F5B8}"/>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1026" name="Picture 1">
            <a:extLst>
              <a:ext uri="{FF2B5EF4-FFF2-40B4-BE49-F238E27FC236}">
                <a16:creationId xmlns:a16="http://schemas.microsoft.com/office/drawing/2014/main" id="{E4D7B406-71D6-44B5-BC60-B914B84DAB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436089" y="555878"/>
            <a:ext cx="4944152" cy="5245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2C6DA533-4E0F-81BD-6F72-1503EC32C34C}"/>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13</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C859FED3-FFE5-377E-606A-3DEE8345085E}"/>
              </a:ext>
            </a:extLst>
          </p:cNvPr>
          <p:cNvSpPr>
            <a:spLocks noGrp="1"/>
          </p:cNvSpPr>
          <p:nvPr>
            <p:ph type="sldNum" sz="quarter" idx="12"/>
          </p:nvPr>
        </p:nvSpPr>
        <p:spPr/>
        <p:txBody>
          <a:bodyPr/>
          <a:lstStyle/>
          <a:p>
            <a:fld id="{0FF54DE5-C571-48E8-A5BC-B369434E2F44}" type="slidenum">
              <a:rPr lang="en-US" smtClean="0"/>
              <a:t>13</a:t>
            </a:fld>
            <a:endParaRPr lang="en-US" dirty="0"/>
          </a:p>
        </p:txBody>
      </p:sp>
    </p:spTree>
    <p:extLst>
      <p:ext uri="{BB962C8B-B14F-4D97-AF65-F5344CB8AC3E}">
        <p14:creationId xmlns:p14="http://schemas.microsoft.com/office/powerpoint/2010/main" val="356710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itle 1"/>
          <p:cNvSpPr>
            <a:spLocks noGrp="1"/>
          </p:cNvSpPr>
          <p:nvPr>
            <p:ph type="title"/>
          </p:nvPr>
        </p:nvSpPr>
        <p:spPr>
          <a:xfrm>
            <a:off x="1126435" y="301797"/>
            <a:ext cx="4819650" cy="951034"/>
          </a:xfrm>
        </p:spPr>
        <p:txBody>
          <a:bodyPr>
            <a:normAutofit/>
          </a:bodyPr>
          <a:lstStyle/>
          <a:p>
            <a:pPr>
              <a:buSzPct val="45000"/>
            </a:pPr>
            <a:r>
              <a:rPr lang="en-US" altLang="en-US" sz="3200" dirty="0">
                <a:solidFill>
                  <a:schemeClr val="accent1">
                    <a:lumMod val="50000"/>
                  </a:schemeClr>
                </a:solidFill>
              </a:rPr>
              <a:t>Using an FSA ID</a:t>
            </a:r>
          </a:p>
        </p:txBody>
      </p:sp>
      <p:graphicFrame>
        <p:nvGraphicFramePr>
          <p:cNvPr id="41990" name="Content Placeholder 21">
            <a:extLst>
              <a:ext uri="{FF2B5EF4-FFF2-40B4-BE49-F238E27FC236}">
                <a16:creationId xmlns:a16="http://schemas.microsoft.com/office/drawing/2014/main" id="{641AFF27-CB65-40C5-9DF5-2169B5ECC1AD}"/>
              </a:ext>
            </a:extLst>
          </p:cNvPr>
          <p:cNvGraphicFramePr>
            <a:graphicFrameLocks noGrp="1"/>
          </p:cNvGraphicFramePr>
          <p:nvPr>
            <p:ph idx="1"/>
            <p:extLst>
              <p:ext uri="{D42A27DB-BD31-4B8C-83A1-F6EECF244321}">
                <p14:modId xmlns:p14="http://schemas.microsoft.com/office/powerpoint/2010/main" val="1353654977"/>
              </p:ext>
            </p:extLst>
          </p:nvPr>
        </p:nvGraphicFramePr>
        <p:xfrm>
          <a:off x="2305537" y="1458400"/>
          <a:ext cx="4732176" cy="456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4BD14CF7-CBBC-A3F6-0ECA-4D30C441E0C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b="0">
                <a:solidFill>
                  <a:srgbClr val="FFFFFF"/>
                </a:solidFill>
              </a:rPr>
              <a:pPr>
                <a:spcAft>
                  <a:spcPts val="600"/>
                </a:spcAft>
              </a:pPr>
              <a:t>14</a:t>
            </a:fld>
            <a:endParaRPr lang="en-US" b="0" dirty="0">
              <a:solidFill>
                <a:srgbClr val="FFFFFF"/>
              </a:solidFill>
            </a:endParaRPr>
          </a:p>
        </p:txBody>
      </p:sp>
      <p:sp>
        <p:nvSpPr>
          <p:cNvPr id="10" name="Rectangle 9">
            <a:extLst>
              <a:ext uri="{FF2B5EF4-FFF2-40B4-BE49-F238E27FC236}">
                <a16:creationId xmlns:a16="http://schemas.microsoft.com/office/drawing/2014/main" id="{48A30AE5-FC1D-42A3-8BF9-8A476BC276DE}"/>
              </a:ext>
            </a:extLst>
          </p:cNvPr>
          <p:cNvSpPr/>
          <p:nvPr/>
        </p:nvSpPr>
        <p:spPr>
          <a:xfrm>
            <a:off x="1385394" y="2759761"/>
            <a:ext cx="4645025" cy="2782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6" name="Rectangle 15">
            <a:extLst>
              <a:ext uri="{FF2B5EF4-FFF2-40B4-BE49-F238E27FC236}">
                <a16:creationId xmlns:a16="http://schemas.microsoft.com/office/drawing/2014/main" id="{0847F19D-634D-40D9-BAFC-7596719566C8}"/>
              </a:ext>
            </a:extLst>
          </p:cNvPr>
          <p:cNvSpPr/>
          <p:nvPr/>
        </p:nvSpPr>
        <p:spPr>
          <a:xfrm>
            <a:off x="6297946" y="2742568"/>
            <a:ext cx="4645025" cy="27651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pic>
        <p:nvPicPr>
          <p:cNvPr id="7" name="Graphic 6" descr="Lock outline">
            <a:extLst>
              <a:ext uri="{FF2B5EF4-FFF2-40B4-BE49-F238E27FC236}">
                <a16:creationId xmlns:a16="http://schemas.microsoft.com/office/drawing/2014/main" id="{B05B9C43-99F1-CC44-DEA0-13360AFECA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7480" y="1893892"/>
            <a:ext cx="3433018" cy="3433018"/>
          </a:xfrm>
          <a:prstGeom prst="rect">
            <a:avLst/>
          </a:prstGeom>
        </p:spPr>
      </p:pic>
      <p:sp>
        <p:nvSpPr>
          <p:cNvPr id="8" name="Slide Number Placeholder 3">
            <a:extLst>
              <a:ext uri="{FF2B5EF4-FFF2-40B4-BE49-F238E27FC236}">
                <a16:creationId xmlns:a16="http://schemas.microsoft.com/office/drawing/2014/main" id="{AAF8940B-9664-04A9-A5E6-CD6B622B6EF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297459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F532-8421-4EEB-926C-1C8DCE2B5A1F}"/>
              </a:ext>
            </a:extLst>
          </p:cNvPr>
          <p:cNvSpPr>
            <a:spLocks noGrp="1"/>
          </p:cNvSpPr>
          <p:nvPr>
            <p:ph type="title"/>
          </p:nvPr>
        </p:nvSpPr>
        <p:spPr>
          <a:xfrm>
            <a:off x="1203282" y="329184"/>
            <a:ext cx="6251110" cy="813816"/>
          </a:xfrm>
        </p:spPr>
        <p:txBody>
          <a:bodyPr anchor="b">
            <a:normAutofit/>
          </a:bodyPr>
          <a:lstStyle/>
          <a:p>
            <a:r>
              <a:rPr lang="en-US" dirty="0">
                <a:solidFill>
                  <a:schemeClr val="accent1">
                    <a:lumMod val="50000"/>
                  </a:schemeClr>
                </a:solidFill>
              </a:rPr>
              <a:t>Gathering documents needed</a:t>
            </a:r>
          </a:p>
        </p:txBody>
      </p:sp>
      <p:sp>
        <p:nvSpPr>
          <p:cNvPr id="3" name="Content Placeholder 2">
            <a:extLst>
              <a:ext uri="{FF2B5EF4-FFF2-40B4-BE49-F238E27FC236}">
                <a16:creationId xmlns:a16="http://schemas.microsoft.com/office/drawing/2014/main" id="{64AD73EE-3193-40C7-AAA1-CA75393C4119}"/>
              </a:ext>
            </a:extLst>
          </p:cNvPr>
          <p:cNvSpPr>
            <a:spLocks noGrp="1"/>
          </p:cNvSpPr>
          <p:nvPr>
            <p:ph idx="1"/>
          </p:nvPr>
        </p:nvSpPr>
        <p:spPr>
          <a:xfrm>
            <a:off x="1203282" y="1611188"/>
            <a:ext cx="9779678" cy="4033134"/>
          </a:xfrm>
        </p:spPr>
        <p:txBody>
          <a:bodyPr>
            <a:normAutofit/>
          </a:bodyPr>
          <a:lstStyle/>
          <a:p>
            <a:pPr lvl="0" fontAlgn="base">
              <a:buFont typeface="Wingdings" panose="05000000000000000000" pitchFamily="2" charset="2"/>
              <a:buChar char="§"/>
            </a:pPr>
            <a:r>
              <a:rPr lang="en-US" sz="2000" dirty="0"/>
              <a:t>Your Social Security number </a:t>
            </a:r>
          </a:p>
          <a:p>
            <a:pPr lvl="0" fontAlgn="base">
              <a:buFont typeface="Wingdings" panose="05000000000000000000" pitchFamily="2" charset="2"/>
              <a:buChar char="§"/>
            </a:pPr>
            <a:r>
              <a:rPr lang="en-US" sz="2000" dirty="0"/>
              <a:t>Your parents’ Social Security numbers </a:t>
            </a:r>
          </a:p>
          <a:p>
            <a:pPr fontAlgn="base">
              <a:lnSpc>
                <a:spcPct val="120000"/>
              </a:lnSpc>
              <a:buFont typeface="Wingdings" panose="05000000000000000000" pitchFamily="2" charset="2"/>
              <a:buChar char="§"/>
            </a:pPr>
            <a:r>
              <a:rPr lang="en-US" sz="2000" dirty="0"/>
              <a:t>2023 federal tax information, tax returns, W-2’s for you and for your parents</a:t>
            </a:r>
          </a:p>
          <a:p>
            <a:pPr fontAlgn="base">
              <a:buFont typeface="Wingdings" panose="05000000000000000000" pitchFamily="2" charset="2"/>
              <a:buChar char="§"/>
            </a:pPr>
            <a:r>
              <a:rPr lang="en-US" sz="2000" dirty="0"/>
              <a:t>Records of your 2023 untaxed income</a:t>
            </a:r>
          </a:p>
          <a:p>
            <a:pPr fontAlgn="base">
              <a:lnSpc>
                <a:spcPct val="120000"/>
              </a:lnSpc>
              <a:buFont typeface="Wingdings" panose="05000000000000000000" pitchFamily="2" charset="2"/>
              <a:buChar char="§"/>
            </a:pPr>
            <a:r>
              <a:rPr lang="en-US" sz="2000" dirty="0"/>
              <a:t>Information on cash, savings and checking account balances, investments, businesses, farms</a:t>
            </a:r>
          </a:p>
          <a:p>
            <a:pPr lvl="0" fontAlgn="base">
              <a:buFont typeface="Wingdings" panose="05000000000000000000" pitchFamily="2" charset="2"/>
              <a:buChar char="§"/>
            </a:pPr>
            <a:endParaRPr lang="en-US" sz="2000" dirty="0"/>
          </a:p>
        </p:txBody>
      </p:sp>
      <p:sp>
        <p:nvSpPr>
          <p:cNvPr id="5" name="Footer Placeholder 4">
            <a:extLst>
              <a:ext uri="{FF2B5EF4-FFF2-40B4-BE49-F238E27FC236}">
                <a16:creationId xmlns:a16="http://schemas.microsoft.com/office/drawing/2014/main" id="{64CBD5E8-142C-D5D0-A86A-010F3C64E7C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3">
            <a:extLst>
              <a:ext uri="{FF2B5EF4-FFF2-40B4-BE49-F238E27FC236}">
                <a16:creationId xmlns:a16="http://schemas.microsoft.com/office/drawing/2014/main" id="{9AF9BA95-776A-4996-9380-8FAA594F184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15</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5A832BC4-C948-A775-3E59-1DACFC0A8B9A}"/>
              </a:ext>
            </a:extLst>
          </p:cNvPr>
          <p:cNvSpPr>
            <a:spLocks noGrp="1"/>
          </p:cNvSpPr>
          <p:nvPr>
            <p:ph type="sldNum" sz="quarter" idx="12"/>
          </p:nvPr>
        </p:nvSpPr>
        <p:spPr/>
        <p:txBody>
          <a:bodyPr/>
          <a:lstStyle/>
          <a:p>
            <a:fld id="{0FF54DE5-C571-48E8-A5BC-B369434E2F44}" type="slidenum">
              <a:rPr lang="en-US" smtClean="0"/>
              <a:t>15</a:t>
            </a:fld>
            <a:endParaRPr lang="en-US" dirty="0"/>
          </a:p>
        </p:txBody>
      </p:sp>
    </p:spTree>
    <p:extLst>
      <p:ext uri="{BB962C8B-B14F-4D97-AF65-F5344CB8AC3E}">
        <p14:creationId xmlns:p14="http://schemas.microsoft.com/office/powerpoint/2010/main" val="14736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299BBB2-B635-5ECB-FF34-C22DC67ECDB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 name="Slide Number Placeholder 1"/>
          <p:cNvSpPr>
            <a:spLocks noGrp="1"/>
          </p:cNvSpPr>
          <p:nvPr>
            <p:ph type="sldNum" sz="quarter" idx="12"/>
          </p:nvPr>
        </p:nvSpPr>
        <p:spPr>
          <a:xfrm>
            <a:off x="8884920" y="5997575"/>
            <a:ext cx="2743200" cy="365125"/>
          </a:xfrm>
        </p:spPr>
        <p:txBody>
          <a:bodyPr vert="horz" lIns="91440" tIns="45720" rIns="91440" bIns="45720" rtlCol="0" anchor="ctr">
            <a:normAutofit/>
          </a:bodyPr>
          <a:lstStyle/>
          <a:p>
            <a:pPr>
              <a:spcAft>
                <a:spcPts val="600"/>
              </a:spcAft>
              <a:defRPr/>
            </a:pPr>
            <a:fld id="{52E449C5-48C9-4898-AFD7-A1C1496DB239}" type="slidenum">
              <a:rPr lang="en-US" b="0" smtClean="0">
                <a:solidFill>
                  <a:schemeClr val="tx1">
                    <a:lumMod val="50000"/>
                    <a:lumOff val="50000"/>
                    <a:alpha val="80000"/>
                  </a:schemeClr>
                </a:solidFill>
              </a:rPr>
              <a:pPr>
                <a:spcAft>
                  <a:spcPts val="600"/>
                </a:spcAft>
                <a:defRPr/>
              </a:pPr>
              <a:t>16</a:t>
            </a:fld>
            <a:endParaRPr lang="en-US" b="0" dirty="0">
              <a:solidFill>
                <a:schemeClr val="tx1">
                  <a:lumMod val="50000"/>
                  <a:lumOff val="50000"/>
                  <a:alpha val="80000"/>
                </a:schemeClr>
              </a:solidFill>
            </a:endParaRPr>
          </a:p>
        </p:txBody>
      </p:sp>
      <p:pic>
        <p:nvPicPr>
          <p:cNvPr id="5" name="Picture 4"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a:extLst>
              <a:ext uri="{FF2B5EF4-FFF2-40B4-BE49-F238E27FC236}">
                <a16:creationId xmlns:a16="http://schemas.microsoft.com/office/drawing/2014/main" id="{CD590625-5740-E709-799B-DFF6276414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3188" y="286965"/>
            <a:ext cx="2624847" cy="2743201"/>
          </a:xfrm>
          <a:prstGeom prst="rect">
            <a:avLst/>
          </a:prstGeom>
          <a:ln w="12700">
            <a:solidFill>
              <a:schemeClr val="tx1"/>
            </a:solidFill>
          </a:ln>
        </p:spPr>
      </p:pic>
      <p:pic>
        <p:nvPicPr>
          <p:cNvPr id="7" name="Picture 4" descr="Screenshot of the welcome to the FAFSA form section, which instructs the student to select the role for completing the form: “Student” or “Parent.”">
            <a:extLst>
              <a:ext uri="{FF2B5EF4-FFF2-40B4-BE49-F238E27FC236}">
                <a16:creationId xmlns:a16="http://schemas.microsoft.com/office/drawing/2014/main" id="{0BA559BC-6DF1-B118-3989-2A9E768B88A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8111" y="1760799"/>
            <a:ext cx="6950412" cy="42059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172725" y="2821994"/>
            <a:ext cx="3107337" cy="2743200"/>
          </a:xfrm>
          <a:prstGeom prst="ellipse">
            <a:avLst/>
          </a:prstGeom>
          <a:solidFill>
            <a:schemeClr val="accent1"/>
          </a:solidFill>
          <a:ln w="174625" cmpd="thinThick">
            <a:solidFill>
              <a:schemeClr val="accent1"/>
            </a:solidFill>
          </a:ln>
        </p:spPr>
        <p:txBody>
          <a:bodyPr vert="horz" lIns="91440" tIns="45720" rIns="91440" bIns="45720" rtlCol="0" anchor="ctr">
            <a:normAutofit/>
          </a:bodyPr>
          <a:lstStyle/>
          <a:p>
            <a:pPr algn="ctr"/>
            <a:r>
              <a:rPr lang="en-US" sz="2600" kern="1200" dirty="0">
                <a:solidFill>
                  <a:schemeClr val="bg1"/>
                </a:solidFill>
                <a:latin typeface="Palatino Linotype" panose="02040502050505030304" pitchFamily="18" charset="0"/>
              </a:rPr>
              <a:t>FAFSA log in</a:t>
            </a:r>
          </a:p>
        </p:txBody>
      </p:sp>
    </p:spTree>
    <p:extLst>
      <p:ext uri="{BB962C8B-B14F-4D97-AF65-F5344CB8AC3E}">
        <p14:creationId xmlns:p14="http://schemas.microsoft.com/office/powerpoint/2010/main" val="102177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12A7-0E1D-48C5-B8B2-566D11CBEEAC}"/>
              </a:ext>
            </a:extLst>
          </p:cNvPr>
          <p:cNvSpPr>
            <a:spLocks noGrp="1"/>
          </p:cNvSpPr>
          <p:nvPr>
            <p:ph type="title"/>
          </p:nvPr>
        </p:nvSpPr>
        <p:spPr/>
        <p:txBody>
          <a:bodyPr/>
          <a:lstStyle/>
          <a:p>
            <a:r>
              <a:rPr lang="en-US" dirty="0">
                <a:solidFill>
                  <a:schemeClr val="tx2"/>
                </a:solidFill>
              </a:rPr>
              <a:t>Student Onboarding</a:t>
            </a:r>
          </a:p>
        </p:txBody>
      </p:sp>
      <p:pic>
        <p:nvPicPr>
          <p:cNvPr id="3" name="Content Placeholder 2" descr="Screenshot of the first page of the Understanding the FAFSA Form section. A video provides the student with an overview of the form.">
            <a:extLst>
              <a:ext uri="{FF2B5EF4-FFF2-40B4-BE49-F238E27FC236}">
                <a16:creationId xmlns:a16="http://schemas.microsoft.com/office/drawing/2014/main" id="{758BD40B-23A1-2860-AB82-B7B6A54A4A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051" t="7623" r="9838" b="11245"/>
          <a:stretch/>
        </p:blipFill>
        <p:spPr bwMode="auto">
          <a:xfrm>
            <a:off x="5438220" y="136525"/>
            <a:ext cx="3434990" cy="3278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3D7E79BC-BD80-F383-C683-AC1C21E9753B}"/>
              </a:ext>
            </a:extLst>
          </p:cNvPr>
          <p:cNvSpPr txBox="1">
            <a:spLocks/>
          </p:cNvSpPr>
          <p:nvPr/>
        </p:nvSpPr>
        <p:spPr>
          <a:xfrm>
            <a:off x="9558528" y="599122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17</a:t>
            </a:fld>
            <a:endParaRPr lang="en-US" dirty="0">
              <a:solidFill>
                <a:schemeClr val="tx1">
                  <a:lumMod val="50000"/>
                  <a:lumOff val="50000"/>
                </a:schemeClr>
              </a:solidFill>
            </a:endParaRPr>
          </a:p>
        </p:txBody>
      </p:sp>
      <p:sp>
        <p:nvSpPr>
          <p:cNvPr id="4" name="Footer Placeholder 4">
            <a:extLst>
              <a:ext uri="{FF2B5EF4-FFF2-40B4-BE49-F238E27FC236}">
                <a16:creationId xmlns:a16="http://schemas.microsoft.com/office/drawing/2014/main" id="{059965DA-8194-A672-A61C-1FCF92D7A030}"/>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5" name="Picture 2" descr="Screenshot of the second page of the Understanding the FAFSA Form section, which explains the expectations of the contributor role when completing the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C2686219-1215-4A17-86CC-07FCE76FF7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597" y="1699133"/>
            <a:ext cx="3921430" cy="3142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for them to be eligible for federal student aid. With consent, federal tax information will be transferred directly into the form from the Internal Revenue Service. ">
            <a:extLst>
              <a:ext uri="{FF2B5EF4-FFF2-40B4-BE49-F238E27FC236}">
                <a16:creationId xmlns:a16="http://schemas.microsoft.com/office/drawing/2014/main" id="{BCED5978-6230-8FE7-A795-0308AA7021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17627" y="3606872"/>
            <a:ext cx="3923154" cy="207696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EF8EB5E2-5015-ED98-67EB-077E9C8AB0C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953730" y="3874874"/>
            <a:ext cx="3688669" cy="266403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FACEF355-D607-025D-DE97-EE3AF43D6B04}"/>
              </a:ext>
            </a:extLst>
          </p:cNvPr>
          <p:cNvSpPr>
            <a:spLocks noGrp="1"/>
          </p:cNvSpPr>
          <p:nvPr>
            <p:ph type="sldNum" sz="quarter" idx="12"/>
          </p:nvPr>
        </p:nvSpPr>
        <p:spPr/>
        <p:txBody>
          <a:bodyPr/>
          <a:lstStyle/>
          <a:p>
            <a:fld id="{0FF54DE5-C571-48E8-A5BC-B369434E2F44}" type="slidenum">
              <a:rPr lang="en-US" smtClean="0"/>
              <a:t>17</a:t>
            </a:fld>
            <a:endParaRPr lang="en-US" dirty="0"/>
          </a:p>
        </p:txBody>
      </p:sp>
    </p:spTree>
    <p:extLst>
      <p:ext uri="{BB962C8B-B14F-4D97-AF65-F5344CB8AC3E}">
        <p14:creationId xmlns:p14="http://schemas.microsoft.com/office/powerpoint/2010/main" val="266533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1132" y="329184"/>
            <a:ext cx="6503524" cy="935412"/>
          </a:xfrm>
        </p:spPr>
        <p:txBody>
          <a:bodyPr vert="horz" lIns="91440" tIns="45720" rIns="91440" bIns="45720" rtlCol="0" anchor="b">
            <a:normAutofit/>
          </a:bodyPr>
          <a:lstStyle/>
          <a:p>
            <a:r>
              <a:rPr lang="en-US" dirty="0">
                <a:solidFill>
                  <a:schemeClr val="accent1">
                    <a:lumMod val="50000"/>
                  </a:schemeClr>
                </a:solidFill>
              </a:rPr>
              <a:t>Student identifiers</a:t>
            </a:r>
          </a:p>
        </p:txBody>
      </p:sp>
      <p:sp>
        <p:nvSpPr>
          <p:cNvPr id="4" name="Content Placeholder 3"/>
          <p:cNvSpPr>
            <a:spLocks noGrp="1"/>
          </p:cNvSpPr>
          <p:nvPr>
            <p:ph sz="half" idx="1"/>
          </p:nvPr>
        </p:nvSpPr>
        <p:spPr>
          <a:xfrm>
            <a:off x="1116736" y="1634247"/>
            <a:ext cx="6894576" cy="4174402"/>
          </a:xfrm>
        </p:spPr>
        <p:txBody>
          <a:bodyPr vert="horz" lIns="91440" tIns="45720" rIns="91440" bIns="45720" rtlCol="0">
            <a:normAutofit/>
          </a:bodyPr>
          <a:lstStyle/>
          <a:p>
            <a:r>
              <a:rPr lang="en-US" sz="1900" dirty="0"/>
              <a:t>Prefilled from the FSA ID information:</a:t>
            </a:r>
          </a:p>
          <a:p>
            <a:pPr lvl="1"/>
            <a:r>
              <a:rPr lang="en-US" sz="1500" dirty="0"/>
              <a:t>Name</a:t>
            </a:r>
          </a:p>
          <a:p>
            <a:pPr lvl="1"/>
            <a:r>
              <a:rPr lang="en-US" sz="1500" dirty="0"/>
              <a:t>Social Security Number</a:t>
            </a:r>
          </a:p>
          <a:p>
            <a:pPr lvl="1"/>
            <a:r>
              <a:rPr lang="en-US" sz="1500" dirty="0"/>
              <a:t>Date of birth</a:t>
            </a:r>
          </a:p>
          <a:p>
            <a:pPr lvl="1"/>
            <a:r>
              <a:rPr lang="en-US" sz="1500" dirty="0"/>
              <a:t>Email address</a:t>
            </a:r>
          </a:p>
          <a:p>
            <a:pPr lvl="1"/>
            <a:r>
              <a:rPr lang="en-US" sz="1500" dirty="0"/>
              <a:t>Phone number</a:t>
            </a:r>
          </a:p>
          <a:p>
            <a:r>
              <a:rPr lang="en-US" sz="1900" dirty="0"/>
              <a:t>Mailing address</a:t>
            </a:r>
          </a:p>
          <a:p>
            <a:r>
              <a:rPr lang="en-US" sz="1900" dirty="0"/>
              <a:t>Residency</a:t>
            </a:r>
          </a:p>
          <a:p>
            <a:endParaRPr lang="en-US" sz="1900" dirty="0"/>
          </a:p>
          <a:p>
            <a:endParaRPr lang="en-US" sz="1900" dirty="0"/>
          </a:p>
          <a:p>
            <a:endParaRPr lang="en-US" sz="1900" dirty="0"/>
          </a:p>
          <a:p>
            <a:pPr marL="0"/>
            <a:endParaRPr lang="en-US" sz="1900" dirty="0"/>
          </a:p>
        </p:txBody>
      </p:sp>
      <p:sp>
        <p:nvSpPr>
          <p:cNvPr id="2" name="Footer Placeholder 4">
            <a:extLst>
              <a:ext uri="{FF2B5EF4-FFF2-40B4-BE49-F238E27FC236}">
                <a16:creationId xmlns:a16="http://schemas.microsoft.com/office/drawing/2014/main" id="{A2B441F7-364D-180F-10C7-39F791F3B4E1}"/>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6" name="Picture 5" descr="Screenshot continuation of the Student Identity Information section, which has a dropdown menu for the student to select their state of legal residence. There is a text box for the student to enter the month and year they became a resident of that state. ">
            <a:extLst>
              <a:ext uri="{FF2B5EF4-FFF2-40B4-BE49-F238E27FC236}">
                <a16:creationId xmlns:a16="http://schemas.microsoft.com/office/drawing/2014/main" id="{3AE7A38E-D26D-B888-9005-F5DF16F29F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89589" y="4341697"/>
            <a:ext cx="2645923" cy="1852146"/>
          </a:xfrm>
          <a:prstGeom prst="rect">
            <a:avLst/>
          </a:prstGeom>
          <a:ln w="12700">
            <a:solidFill>
              <a:schemeClr val="tx1"/>
            </a:solidFill>
          </a:ln>
        </p:spPr>
      </p:pic>
      <p:pic>
        <p:nvPicPr>
          <p:cNvPr id="9" name="Picture 8" descr="Screenshot of the Student Identity Information section of the FAFSA form. Student information, including name, date of birth, Social Security number, email address, and mobile phone number, are displayed to verify. ">
            <a:extLst>
              <a:ext uri="{FF2B5EF4-FFF2-40B4-BE49-F238E27FC236}">
                <a16:creationId xmlns:a16="http://schemas.microsoft.com/office/drawing/2014/main" id="{7AD1B942-44DB-61FD-A5F5-9CA8AA8FF6F5}"/>
              </a:ext>
            </a:extLst>
          </p:cNvPr>
          <p:cNvPicPr>
            <a:picLocks noChangeAspect="1"/>
          </p:cNvPicPr>
          <p:nvPr/>
        </p:nvPicPr>
        <p:blipFill rotWithShape="1">
          <a:blip r:embed="rId4"/>
          <a:srcRect r="30046"/>
          <a:stretch/>
        </p:blipFill>
        <p:spPr>
          <a:xfrm>
            <a:off x="5765103" y="145172"/>
            <a:ext cx="6096000" cy="4263188"/>
          </a:xfrm>
          <a:prstGeom prst="rect">
            <a:avLst/>
          </a:prstGeom>
          <a:ln w="12700">
            <a:solidFill>
              <a:schemeClr val="tx1"/>
            </a:solidFill>
          </a:ln>
        </p:spPr>
      </p:pic>
      <p:pic>
        <p:nvPicPr>
          <p:cNvPr id="8" name="Picture 7" descr="Screenshot continuation of the Student Identity Information section, which has text boxes for the student to enter their permanent mailing address. ">
            <a:extLst>
              <a:ext uri="{FF2B5EF4-FFF2-40B4-BE49-F238E27FC236}">
                <a16:creationId xmlns:a16="http://schemas.microsoft.com/office/drawing/2014/main" id="{AA58448B-2F54-2B0C-538A-2641BCEEF2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04143" y="2833818"/>
            <a:ext cx="2703587" cy="3344482"/>
          </a:xfrm>
          <a:prstGeom prst="rect">
            <a:avLst/>
          </a:prstGeom>
          <a:ln w="12700">
            <a:solidFill>
              <a:schemeClr val="tx1"/>
            </a:solidFill>
          </a:ln>
        </p:spPr>
      </p:pic>
      <p:sp>
        <p:nvSpPr>
          <p:cNvPr id="10" name="Slide Number Placeholder 3">
            <a:extLst>
              <a:ext uri="{FF2B5EF4-FFF2-40B4-BE49-F238E27FC236}">
                <a16:creationId xmlns:a16="http://schemas.microsoft.com/office/drawing/2014/main" id="{D227891C-115B-C559-0F40-63CC05B21403}"/>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18</a:t>
            </a:fld>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E39A087F-25D4-8361-F90F-E6660AF9CF67}"/>
              </a:ext>
            </a:extLst>
          </p:cNvPr>
          <p:cNvSpPr>
            <a:spLocks noGrp="1"/>
          </p:cNvSpPr>
          <p:nvPr>
            <p:ph type="sldNum" sz="quarter" idx="12"/>
          </p:nvPr>
        </p:nvSpPr>
        <p:spPr/>
        <p:txBody>
          <a:bodyPr/>
          <a:lstStyle/>
          <a:p>
            <a:fld id="{0FF54DE5-C571-48E8-A5BC-B369434E2F44}" type="slidenum">
              <a:rPr lang="en-US" smtClean="0"/>
              <a:t>18</a:t>
            </a:fld>
            <a:endParaRPr lang="en-US" dirty="0"/>
          </a:p>
        </p:txBody>
      </p:sp>
    </p:spTree>
    <p:extLst>
      <p:ext uri="{BB962C8B-B14F-4D97-AF65-F5344CB8AC3E}">
        <p14:creationId xmlns:p14="http://schemas.microsoft.com/office/powerpoint/2010/main" val="145193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E416-A0E2-62EC-3720-D621E37E8B39}"/>
              </a:ext>
            </a:extLst>
          </p:cNvPr>
          <p:cNvSpPr>
            <a:spLocks noGrp="1"/>
          </p:cNvSpPr>
          <p:nvPr>
            <p:ph type="title"/>
          </p:nvPr>
        </p:nvSpPr>
        <p:spPr/>
        <p:txBody>
          <a:bodyPr/>
          <a:lstStyle/>
          <a:p>
            <a:r>
              <a:rPr lang="en-US" dirty="0">
                <a:solidFill>
                  <a:schemeClr val="tx2"/>
                </a:solidFill>
              </a:rPr>
              <a:t>Approval</a:t>
            </a:r>
          </a:p>
        </p:txBody>
      </p:sp>
      <p:sp>
        <p:nvSpPr>
          <p:cNvPr id="5" name="Content Placeholder 4">
            <a:extLst>
              <a:ext uri="{FF2B5EF4-FFF2-40B4-BE49-F238E27FC236}">
                <a16:creationId xmlns:a16="http://schemas.microsoft.com/office/drawing/2014/main" id="{9AC7C547-5B1E-E4E1-7218-00A36A6B8D8C}"/>
              </a:ext>
            </a:extLst>
          </p:cNvPr>
          <p:cNvSpPr>
            <a:spLocks noGrp="1"/>
          </p:cNvSpPr>
          <p:nvPr>
            <p:ph idx="1"/>
          </p:nvPr>
        </p:nvSpPr>
        <p:spPr>
          <a:xfrm>
            <a:off x="1104900" y="1600200"/>
            <a:ext cx="3301730" cy="4572000"/>
          </a:xfrm>
        </p:spPr>
        <p:txBody>
          <a:bodyPr/>
          <a:lstStyle/>
          <a:p>
            <a:r>
              <a:rPr lang="en-US" dirty="0"/>
              <a:t>Student acknowledges consent to pull financial information from the IRS through the Direct Data Exchange (DDX)</a:t>
            </a:r>
          </a:p>
        </p:txBody>
      </p:sp>
      <p:pic>
        <p:nvPicPr>
          <p:cNvPr id="3" name="Picture 2"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F4148BDB-2392-B970-9D20-D39F59563B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1710" y="230923"/>
            <a:ext cx="4345481" cy="4683100"/>
          </a:xfrm>
          <a:prstGeom prst="rect">
            <a:avLst/>
          </a:prstGeom>
          <a:ln w="12700">
            <a:solidFill>
              <a:schemeClr val="tx1"/>
            </a:solidFill>
          </a:ln>
        </p:spPr>
      </p:pic>
      <p:pic>
        <p:nvPicPr>
          <p:cNvPr id="4" name="Picture 3" descr="Screenshot continuation of the consent page. Frequently asked questions appear, which the stud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student to approve or decline their consent.">
            <a:extLst>
              <a:ext uri="{FF2B5EF4-FFF2-40B4-BE49-F238E27FC236}">
                <a16:creationId xmlns:a16="http://schemas.microsoft.com/office/drawing/2014/main" id="{BB9E741C-A123-3092-F000-CDB6006DCCA4}"/>
              </a:ext>
            </a:extLst>
          </p:cNvPr>
          <p:cNvPicPr>
            <a:picLocks noChangeAspect="1"/>
          </p:cNvPicPr>
          <p:nvPr/>
        </p:nvPicPr>
        <p:blipFill>
          <a:blip r:embed="rId3"/>
          <a:stretch>
            <a:fillRect/>
          </a:stretch>
        </p:blipFill>
        <p:spPr>
          <a:xfrm>
            <a:off x="8264616" y="938712"/>
            <a:ext cx="3599385" cy="5448430"/>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AB963CE3-486A-EC3A-2F44-B5DEFCEA3D1A}"/>
              </a:ext>
            </a:extLst>
          </p:cNvPr>
          <p:cNvSpPr txBox="1">
            <a:spLocks/>
          </p:cNvSpPr>
          <p:nvPr/>
        </p:nvSpPr>
        <p:spPr>
          <a:xfrm>
            <a:off x="5404137" y="5955977"/>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19</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79B6FBAE-D959-1745-C289-389C3EFCF6C9}"/>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9912703E-220E-3D41-0D1E-15D268FD3096}"/>
              </a:ext>
            </a:extLst>
          </p:cNvPr>
          <p:cNvSpPr>
            <a:spLocks noGrp="1"/>
          </p:cNvSpPr>
          <p:nvPr>
            <p:ph type="sldNum" sz="quarter" idx="12"/>
          </p:nvPr>
        </p:nvSpPr>
        <p:spPr/>
        <p:txBody>
          <a:bodyPr/>
          <a:lstStyle/>
          <a:p>
            <a:fld id="{0FF54DE5-C571-48E8-A5BC-B369434E2F44}" type="slidenum">
              <a:rPr lang="en-US" smtClean="0"/>
              <a:t>19</a:t>
            </a:fld>
            <a:endParaRPr lang="en-US" dirty="0"/>
          </a:p>
        </p:txBody>
      </p:sp>
    </p:spTree>
    <p:extLst>
      <p:ext uri="{BB962C8B-B14F-4D97-AF65-F5344CB8AC3E}">
        <p14:creationId xmlns:p14="http://schemas.microsoft.com/office/powerpoint/2010/main" val="235716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9B89C2-65CC-45BF-AB03-9B6A9C506AA2}"/>
              </a:ext>
            </a:extLst>
          </p:cNvPr>
          <p:cNvSpPr>
            <a:spLocks noGrp="1"/>
          </p:cNvSpPr>
          <p:nvPr>
            <p:ph type="title"/>
          </p:nvPr>
        </p:nvSpPr>
        <p:spPr bwMode="auto">
          <a:xfrm>
            <a:off x="1079770" y="154153"/>
            <a:ext cx="10248630" cy="915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US" altLang="en-US" sz="3200" dirty="0">
                <a:solidFill>
                  <a:schemeClr val="tx2"/>
                </a:solidFill>
                <a:latin typeface="Plantagenet Cherokee" panose="02020602070100000000" pitchFamily="18" charset="0"/>
                <a:cs typeface="Arial" panose="020B0604020202020204" pitchFamily="34" charset="0"/>
              </a:rPr>
              <a:t>South Dakota Mapping Your Future website</a:t>
            </a:r>
          </a:p>
        </p:txBody>
      </p:sp>
      <p:sp>
        <p:nvSpPr>
          <p:cNvPr id="3" name="Content Placeholder 2">
            <a:extLst>
              <a:ext uri="{FF2B5EF4-FFF2-40B4-BE49-F238E27FC236}">
                <a16:creationId xmlns:a16="http://schemas.microsoft.com/office/drawing/2014/main" id="{88F3F7AB-8449-45CF-8E91-34E69B06C1A3}"/>
              </a:ext>
            </a:extLst>
          </p:cNvPr>
          <p:cNvSpPr>
            <a:spLocks noGrp="1"/>
          </p:cNvSpPr>
          <p:nvPr>
            <p:ph idx="1"/>
          </p:nvPr>
        </p:nvSpPr>
        <p:spPr>
          <a:xfrm>
            <a:off x="6138488" y="1704088"/>
            <a:ext cx="6053512" cy="1455672"/>
          </a:xfrm>
        </p:spPr>
        <p:txBody>
          <a:bodyPr anchor="t">
            <a:normAutofit/>
          </a:bodyPr>
          <a:lstStyle/>
          <a:p>
            <a:pPr marL="0" indent="0" algn="ctr">
              <a:lnSpc>
                <a:spcPct val="100000"/>
              </a:lnSpc>
              <a:buNone/>
              <a:defRPr/>
            </a:pPr>
            <a:r>
              <a:rPr lang="en-US" dirty="0">
                <a:latin typeface="Euphemia" panose="020B0503040102020104" pitchFamily="34" charset="0"/>
              </a:rPr>
              <a:t>Comprehensive website for students, parents, counselors, and other professionals at </a:t>
            </a:r>
            <a:r>
              <a:rPr lang="en-US" dirty="0">
                <a:latin typeface="Euphemia" panose="020B0503040102020104" pitchFamily="34" charset="0"/>
                <a:hlinkClick r:id="rId3">
                  <a:extLst>
                    <a:ext uri="{A12FA001-AC4F-418D-AE19-62706E023703}">
                      <ahyp:hlinkClr xmlns:ahyp="http://schemas.microsoft.com/office/drawing/2018/hyperlinkcolor" val="tx"/>
                    </a:ext>
                  </a:extLst>
                </a:hlinkClick>
              </a:rPr>
              <a:t>https://SouthDakota.MappingYourFuture.org</a:t>
            </a:r>
            <a:endParaRPr lang="en-US" dirty="0">
              <a:latin typeface="Euphemia" panose="020B0503040102020104" pitchFamily="34" charset="0"/>
            </a:endParaRPr>
          </a:p>
          <a:p>
            <a:pPr marL="0" indent="0" algn="ctr">
              <a:lnSpc>
                <a:spcPct val="100000"/>
              </a:lnSpc>
              <a:buNone/>
              <a:defRPr/>
            </a:pPr>
            <a:endParaRPr lang="en-US" sz="2200" dirty="0">
              <a:latin typeface="Euphemia" panose="020B0503040102020104" pitchFamily="34" charset="0"/>
            </a:endParaRPr>
          </a:p>
        </p:txBody>
      </p:sp>
      <p:sp>
        <p:nvSpPr>
          <p:cNvPr id="2" name="Footer Placeholder 4">
            <a:extLst>
              <a:ext uri="{FF2B5EF4-FFF2-40B4-BE49-F238E27FC236}">
                <a16:creationId xmlns:a16="http://schemas.microsoft.com/office/drawing/2014/main" id="{BBFFE241-5600-0AEB-8C31-93BDF8059557}"/>
              </a:ext>
            </a:extLst>
          </p:cNvPr>
          <p:cNvSpPr>
            <a:spLocks noGrp="1"/>
          </p:cNvSpPr>
          <p:nvPr>
            <p:ph type="ftr" sz="quarter" idx="11"/>
          </p:nvPr>
        </p:nvSpPr>
        <p:spPr>
          <a:xfrm>
            <a:off x="5365955" y="6442106"/>
            <a:ext cx="4114800" cy="365125"/>
          </a:xfrm>
        </p:spPr>
        <p:txBody>
          <a:bodyPr/>
          <a:lstStyle/>
          <a:p>
            <a:r>
              <a:rPr lang="en-US" dirty="0"/>
              <a:t>© Mapping Your Future 2024</a:t>
            </a:r>
          </a:p>
        </p:txBody>
      </p:sp>
      <p:pic>
        <p:nvPicPr>
          <p:cNvPr id="8" name="Picture 7">
            <a:extLst>
              <a:ext uri="{FF2B5EF4-FFF2-40B4-BE49-F238E27FC236}">
                <a16:creationId xmlns:a16="http://schemas.microsoft.com/office/drawing/2014/main" id="{1DE2DB93-C5E5-467F-0949-C26EB5C1C6BB}"/>
              </a:ext>
            </a:extLst>
          </p:cNvPr>
          <p:cNvPicPr>
            <a:picLocks noChangeAspect="1"/>
          </p:cNvPicPr>
          <p:nvPr/>
        </p:nvPicPr>
        <p:blipFill>
          <a:blip r:embed="rId4"/>
          <a:stretch>
            <a:fillRect/>
          </a:stretch>
        </p:blipFill>
        <p:spPr>
          <a:xfrm>
            <a:off x="600790" y="1531241"/>
            <a:ext cx="5495210" cy="449497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7D22872-C8EF-7C7B-8226-5B656D8B8F02}"/>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2D506B3C-814E-195B-A074-482DECF312E9}"/>
              </a:ext>
            </a:extLst>
          </p:cNvPr>
          <p:cNvPicPr>
            <a:picLocks noChangeAspect="1"/>
          </p:cNvPicPr>
          <p:nvPr/>
        </p:nvPicPr>
        <p:blipFill rotWithShape="1">
          <a:blip r:embed="rId5"/>
          <a:srcRect r="37972"/>
          <a:stretch/>
        </p:blipFill>
        <p:spPr>
          <a:xfrm>
            <a:off x="7508319" y="3002848"/>
            <a:ext cx="3313849" cy="3231311"/>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8E07D580-7A53-5AE5-FE42-A2B37F05EE38}"/>
              </a:ext>
            </a:extLst>
          </p:cNvPr>
          <p:cNvCxnSpPr>
            <a:cxnSpLocks/>
          </p:cNvCxnSpPr>
          <p:nvPr/>
        </p:nvCxnSpPr>
        <p:spPr>
          <a:xfrm flipV="1">
            <a:off x="5493874" y="4458520"/>
            <a:ext cx="2623966" cy="7958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Slide Number Placeholder 4">
            <a:extLst>
              <a:ext uri="{FF2B5EF4-FFF2-40B4-BE49-F238E27FC236}">
                <a16:creationId xmlns:a16="http://schemas.microsoft.com/office/drawing/2014/main" id="{324267F3-7F56-D486-4C3E-4D5C7911434B}"/>
              </a:ext>
            </a:extLst>
          </p:cNvPr>
          <p:cNvSpPr>
            <a:spLocks noGrp="1"/>
          </p:cNvSpPr>
          <p:nvPr>
            <p:ph type="sldNum" sz="quarter" idx="12"/>
          </p:nvPr>
        </p:nvSpPr>
        <p:spPr/>
        <p:txBody>
          <a:bodyPr/>
          <a:lstStyle/>
          <a:p>
            <a:fld id="{0FF54DE5-C571-48E8-A5BC-B369434E2F44}" type="slidenum">
              <a:rPr lang="en-US" smtClean="0"/>
              <a:t>2</a:t>
            </a:fld>
            <a:endParaRPr lang="en-US" dirty="0"/>
          </a:p>
        </p:txBody>
      </p:sp>
    </p:spTree>
    <p:extLst>
      <p:ext uri="{BB962C8B-B14F-4D97-AF65-F5344CB8AC3E}">
        <p14:creationId xmlns:p14="http://schemas.microsoft.com/office/powerpoint/2010/main" val="187746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3724-D910-371C-3A31-04C74512478D}"/>
              </a:ext>
            </a:extLst>
          </p:cNvPr>
          <p:cNvSpPr>
            <a:spLocks noGrp="1"/>
          </p:cNvSpPr>
          <p:nvPr>
            <p:ph type="title"/>
          </p:nvPr>
        </p:nvSpPr>
        <p:spPr/>
        <p:txBody>
          <a:bodyPr/>
          <a:lstStyle/>
          <a:p>
            <a:r>
              <a:rPr lang="en-US" dirty="0">
                <a:solidFill>
                  <a:schemeClr val="tx2"/>
                </a:solidFill>
              </a:rPr>
              <a:t>Personal circumstances</a:t>
            </a:r>
          </a:p>
        </p:txBody>
      </p:sp>
      <p:sp>
        <p:nvSpPr>
          <p:cNvPr id="4" name="Content Placeholder 3"/>
          <p:cNvSpPr>
            <a:spLocks noGrp="1"/>
          </p:cNvSpPr>
          <p:nvPr>
            <p:ph idx="1"/>
          </p:nvPr>
        </p:nvSpPr>
        <p:spPr/>
        <p:txBody>
          <a:bodyPr>
            <a:normAutofit/>
          </a:bodyPr>
          <a:lstStyle/>
          <a:p>
            <a:endParaRPr lang="en-US" dirty="0"/>
          </a:p>
          <a:p>
            <a:r>
              <a:rPr lang="en-US" dirty="0"/>
              <a:t>Marital status</a:t>
            </a:r>
          </a:p>
          <a:p>
            <a:r>
              <a:rPr lang="en-US" dirty="0"/>
              <a:t>College or career school plans</a:t>
            </a:r>
          </a:p>
          <a:p>
            <a:r>
              <a:rPr lang="en-US" dirty="0"/>
              <a:t>Student personal circumstances</a:t>
            </a:r>
          </a:p>
          <a:p>
            <a:r>
              <a:rPr lang="en-US" dirty="0"/>
              <a:t>Homeless</a:t>
            </a:r>
          </a:p>
          <a:p>
            <a:r>
              <a:rPr lang="en-US" dirty="0"/>
              <a:t>Unusual circumstances</a:t>
            </a:r>
          </a:p>
          <a:p>
            <a:endParaRPr lang="en-US" dirty="0"/>
          </a:p>
          <a:p>
            <a:endParaRPr lang="en-US" dirty="0"/>
          </a:p>
          <a:p>
            <a:endParaRPr lang="en-US" dirty="0"/>
          </a:p>
          <a:p>
            <a:pPr marL="0" indent="0">
              <a:buNone/>
            </a:pPr>
            <a:endParaRPr lang="en-US" dirty="0"/>
          </a:p>
        </p:txBody>
      </p:sp>
      <p:pic>
        <p:nvPicPr>
          <p:cNvPr id="3" name="Picture 2" descr="Screenshot of the introduction page to the Personal Circumstances section. The student is reminded that the information they provide can affect the amount of financial aid they receive and that additional information may be required based on the answers given. ">
            <a:extLst>
              <a:ext uri="{FF2B5EF4-FFF2-40B4-BE49-F238E27FC236}">
                <a16:creationId xmlns:a16="http://schemas.microsoft.com/office/drawing/2014/main" id="{466CC660-7EBB-ED5E-F3A9-16471BEC5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9725" y="316826"/>
            <a:ext cx="6091038" cy="2566747"/>
          </a:xfrm>
          <a:prstGeom prst="rect">
            <a:avLst/>
          </a:prstGeom>
          <a:ln w="12700">
            <a:solidFill>
              <a:schemeClr val="tx1"/>
            </a:solidFill>
          </a:ln>
        </p:spPr>
      </p:pic>
      <p:pic>
        <p:nvPicPr>
          <p:cNvPr id="5" name="Picture 4" descr="Screenshot of the first page of the Personal Circumstances section, which asks the student to select their marital status: “Single (never married),” “Married (not separated),” “Remarried,” “Separated,” “Divorced,” or “Widowed.” ">
            <a:extLst>
              <a:ext uri="{FF2B5EF4-FFF2-40B4-BE49-F238E27FC236}">
                <a16:creationId xmlns:a16="http://schemas.microsoft.com/office/drawing/2014/main" id="{A4166C45-FF0C-522A-725D-E88602C7C9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6757" b="12991"/>
          <a:stretch/>
        </p:blipFill>
        <p:spPr>
          <a:xfrm>
            <a:off x="7569200" y="2261186"/>
            <a:ext cx="4206452" cy="4312302"/>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DB521A26-3C07-774F-07B7-634A8590ABAB}"/>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20</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6D16F8CE-F41C-3B63-B191-D77F9ED33A64}"/>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ADF0F875-CDBD-0009-17C0-F38C468F21E2}"/>
              </a:ext>
            </a:extLst>
          </p:cNvPr>
          <p:cNvSpPr>
            <a:spLocks noGrp="1"/>
          </p:cNvSpPr>
          <p:nvPr>
            <p:ph type="sldNum" sz="quarter" idx="12"/>
          </p:nvPr>
        </p:nvSpPr>
        <p:spPr/>
        <p:txBody>
          <a:bodyPr/>
          <a:lstStyle/>
          <a:p>
            <a:fld id="{0FF54DE5-C571-48E8-A5BC-B369434E2F44}" type="slidenum">
              <a:rPr lang="en-US" smtClean="0"/>
              <a:t>20</a:t>
            </a:fld>
            <a:endParaRPr lang="en-US" dirty="0"/>
          </a:p>
        </p:txBody>
      </p:sp>
    </p:spTree>
    <p:extLst>
      <p:ext uri="{BB962C8B-B14F-4D97-AF65-F5344CB8AC3E}">
        <p14:creationId xmlns:p14="http://schemas.microsoft.com/office/powerpoint/2010/main" val="3214617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FF42-B797-CA0E-FEF9-22237861D6BA}"/>
              </a:ext>
            </a:extLst>
          </p:cNvPr>
          <p:cNvSpPr>
            <a:spLocks noGrp="1"/>
          </p:cNvSpPr>
          <p:nvPr>
            <p:ph type="title"/>
          </p:nvPr>
        </p:nvSpPr>
        <p:spPr/>
        <p:txBody>
          <a:bodyPr/>
          <a:lstStyle/>
          <a:p>
            <a:r>
              <a:rPr lang="en-US" dirty="0">
                <a:solidFill>
                  <a:schemeClr val="tx2"/>
                </a:solidFill>
              </a:rPr>
              <a:t>Student’s college or career plans</a:t>
            </a:r>
          </a:p>
        </p:txBody>
      </p:sp>
      <p:pic>
        <p:nvPicPr>
          <p:cNvPr id="4" name="Picture 2" descr="Screenshot continuation of the Student Personal Circumstances section, which asks the student what college grade level they will be beginning in the 2024–25 school year. Below that, the student is asked if they will have their first bachelor’s degree when the school year begins.">
            <a:extLst>
              <a:ext uri="{FF2B5EF4-FFF2-40B4-BE49-F238E27FC236}">
                <a16:creationId xmlns:a16="http://schemas.microsoft.com/office/drawing/2014/main" id="{D3B442B3-BD20-3005-52A4-93179411DF0F}"/>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643785" y="1600200"/>
            <a:ext cx="6904429" cy="457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7F231EEA-05C0-3A38-06A6-2FB91BEA00B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21</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4CD9120F-405C-CACB-5FE3-E51A478C74D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5">
            <a:extLst>
              <a:ext uri="{FF2B5EF4-FFF2-40B4-BE49-F238E27FC236}">
                <a16:creationId xmlns:a16="http://schemas.microsoft.com/office/drawing/2014/main" id="{2C7A7206-1F04-6E95-AC95-BA8EE84DE2D9}"/>
              </a:ext>
            </a:extLst>
          </p:cNvPr>
          <p:cNvSpPr>
            <a:spLocks noGrp="1"/>
          </p:cNvSpPr>
          <p:nvPr>
            <p:ph type="sldNum" sz="quarter" idx="12"/>
          </p:nvPr>
        </p:nvSpPr>
        <p:spPr/>
        <p:txBody>
          <a:bodyPr/>
          <a:lstStyle/>
          <a:p>
            <a:fld id="{0FF54DE5-C571-48E8-A5BC-B369434E2F44}" type="slidenum">
              <a:rPr lang="en-US" smtClean="0"/>
              <a:t>21</a:t>
            </a:fld>
            <a:endParaRPr lang="en-US" dirty="0"/>
          </a:p>
        </p:txBody>
      </p:sp>
    </p:spTree>
    <p:extLst>
      <p:ext uri="{BB962C8B-B14F-4D97-AF65-F5344CB8AC3E}">
        <p14:creationId xmlns:p14="http://schemas.microsoft.com/office/powerpoint/2010/main" val="300901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BB30-765B-DEE1-375A-DA1A7CA92F7D}"/>
              </a:ext>
            </a:extLst>
          </p:cNvPr>
          <p:cNvSpPr>
            <a:spLocks noGrp="1"/>
          </p:cNvSpPr>
          <p:nvPr>
            <p:ph type="title"/>
          </p:nvPr>
        </p:nvSpPr>
        <p:spPr/>
        <p:txBody>
          <a:bodyPr/>
          <a:lstStyle/>
          <a:p>
            <a:r>
              <a:rPr lang="en-US" dirty="0">
                <a:solidFill>
                  <a:schemeClr val="tx2"/>
                </a:solidFill>
              </a:rPr>
              <a:t>Student’s personal circumstances</a:t>
            </a:r>
          </a:p>
        </p:txBody>
      </p:sp>
      <p:sp>
        <p:nvSpPr>
          <p:cNvPr id="3" name="Content Placeholder 2">
            <a:extLst>
              <a:ext uri="{FF2B5EF4-FFF2-40B4-BE49-F238E27FC236}">
                <a16:creationId xmlns:a16="http://schemas.microsoft.com/office/drawing/2014/main" id="{1BBE0865-233F-A6AD-DBA6-D66015A34188}"/>
              </a:ext>
            </a:extLst>
          </p:cNvPr>
          <p:cNvSpPr>
            <a:spLocks noGrp="1"/>
          </p:cNvSpPr>
          <p:nvPr>
            <p:ph idx="1"/>
          </p:nvPr>
        </p:nvSpPr>
        <p:spPr>
          <a:xfrm>
            <a:off x="1104899" y="1600200"/>
            <a:ext cx="5578813" cy="4572000"/>
          </a:xfrm>
        </p:spPr>
        <p:txBody>
          <a:bodyPr>
            <a:normAutofit/>
          </a:bodyPr>
          <a:lstStyle/>
          <a:p>
            <a:pPr marL="228600" indent="-182880" defTabSz="914400">
              <a:lnSpc>
                <a:spcPct val="120000"/>
              </a:lnSpc>
              <a:spcBef>
                <a:spcPts val="0"/>
              </a:spcBef>
              <a:buClr>
                <a:schemeClr val="accent2"/>
              </a:buClr>
              <a:buSzPct val="85000"/>
              <a:buFont typeface="Wingdings" pitchFamily="2" charset="2"/>
              <a:buChar char="§"/>
            </a:pPr>
            <a:r>
              <a:rPr lang="en-US" sz="2000" dirty="0"/>
              <a:t>24 years of age</a:t>
            </a:r>
          </a:p>
          <a:p>
            <a:pPr marL="228600" indent="-182880" defTabSz="914400">
              <a:lnSpc>
                <a:spcPct val="120000"/>
              </a:lnSpc>
              <a:spcBef>
                <a:spcPts val="0"/>
              </a:spcBef>
              <a:buClr>
                <a:schemeClr val="accent2"/>
              </a:buClr>
              <a:buSzPct val="85000"/>
              <a:buFont typeface="Wingdings" pitchFamily="2" charset="2"/>
              <a:buChar char="§"/>
            </a:pPr>
            <a:r>
              <a:rPr lang="en-US" sz="2000" dirty="0"/>
              <a:t>Married</a:t>
            </a:r>
          </a:p>
          <a:p>
            <a:pPr indent="-182880">
              <a:lnSpc>
                <a:spcPct val="120000"/>
              </a:lnSpc>
              <a:spcBef>
                <a:spcPts val="0"/>
              </a:spcBef>
              <a:buClr>
                <a:schemeClr val="accent2"/>
              </a:buClr>
              <a:buSzPct val="85000"/>
            </a:pPr>
            <a:r>
              <a:rPr lang="en-US" dirty="0"/>
              <a:t>Master’s or doctorate program</a:t>
            </a:r>
          </a:p>
          <a:p>
            <a:pPr indent="-182880">
              <a:lnSpc>
                <a:spcPct val="120000"/>
              </a:lnSpc>
              <a:spcBef>
                <a:spcPts val="0"/>
              </a:spcBef>
              <a:buClr>
                <a:schemeClr val="accent2"/>
              </a:buClr>
              <a:buSzPct val="85000"/>
            </a:pPr>
            <a:r>
              <a:rPr lang="en-US" dirty="0"/>
              <a:t>Active-duty military</a:t>
            </a:r>
          </a:p>
          <a:p>
            <a:pPr indent="-182880">
              <a:lnSpc>
                <a:spcPct val="120000"/>
              </a:lnSpc>
              <a:spcBef>
                <a:spcPts val="0"/>
              </a:spcBef>
              <a:buClr>
                <a:schemeClr val="accent2"/>
              </a:buClr>
              <a:buSzPct val="85000"/>
            </a:pPr>
            <a:r>
              <a:rPr lang="en-US" dirty="0"/>
              <a:t>Veteran of the U.S. Armed Forces</a:t>
            </a:r>
          </a:p>
          <a:p>
            <a:pPr marL="228600" indent="-182880" defTabSz="914400">
              <a:lnSpc>
                <a:spcPct val="120000"/>
              </a:lnSpc>
              <a:spcBef>
                <a:spcPts val="0"/>
              </a:spcBef>
              <a:buClr>
                <a:schemeClr val="accent2"/>
              </a:buClr>
              <a:buSzPct val="85000"/>
              <a:buFont typeface="Wingdings" pitchFamily="2" charset="2"/>
              <a:buChar char="§"/>
            </a:pPr>
            <a:r>
              <a:rPr lang="en-US" sz="2000" dirty="0"/>
              <a:t>Have children</a:t>
            </a:r>
          </a:p>
          <a:p>
            <a:pPr marL="228600" indent="-182880" defTabSz="914400">
              <a:lnSpc>
                <a:spcPct val="120000"/>
              </a:lnSpc>
              <a:spcBef>
                <a:spcPts val="0"/>
              </a:spcBef>
              <a:buClr>
                <a:schemeClr val="accent2"/>
              </a:buClr>
              <a:buSzPct val="85000"/>
              <a:buFont typeface="Wingdings" pitchFamily="2" charset="2"/>
              <a:buChar char="§"/>
            </a:pPr>
            <a:r>
              <a:rPr lang="en-US" sz="2000" dirty="0"/>
              <a:t>Have dependents</a:t>
            </a:r>
          </a:p>
          <a:p>
            <a:pPr marL="228600" indent="-182880" defTabSz="914400">
              <a:lnSpc>
                <a:spcPct val="120000"/>
              </a:lnSpc>
              <a:spcBef>
                <a:spcPts val="0"/>
              </a:spcBef>
              <a:buClr>
                <a:schemeClr val="accent2"/>
              </a:buClr>
              <a:buSzPct val="85000"/>
              <a:buFont typeface="Wingdings" pitchFamily="2" charset="2"/>
              <a:buChar char="§"/>
            </a:pPr>
            <a:r>
              <a:rPr lang="en-US" sz="2000" dirty="0"/>
              <a:t>Orphan, foster care or ward of the court</a:t>
            </a:r>
          </a:p>
          <a:p>
            <a:pPr marL="228600" indent="-182880" defTabSz="914400">
              <a:lnSpc>
                <a:spcPct val="120000"/>
              </a:lnSpc>
              <a:spcBef>
                <a:spcPts val="0"/>
              </a:spcBef>
              <a:buClr>
                <a:schemeClr val="accent2"/>
              </a:buClr>
              <a:buSzPct val="85000"/>
              <a:buFont typeface="Wingdings" pitchFamily="2" charset="2"/>
              <a:buChar char="§"/>
            </a:pPr>
            <a:r>
              <a:rPr lang="en-US" sz="2000" dirty="0"/>
              <a:t>Emancipated minor</a:t>
            </a:r>
          </a:p>
          <a:p>
            <a:pPr marL="228600" indent="-182880" defTabSz="914400">
              <a:lnSpc>
                <a:spcPct val="120000"/>
              </a:lnSpc>
              <a:spcBef>
                <a:spcPts val="0"/>
              </a:spcBef>
              <a:buClr>
                <a:schemeClr val="accent2"/>
              </a:buClr>
              <a:buSzPct val="85000"/>
              <a:buFont typeface="Wingdings" pitchFamily="2" charset="2"/>
              <a:buChar char="§"/>
            </a:pPr>
            <a:r>
              <a:rPr lang="en-US" sz="2000" dirty="0"/>
              <a:t>Legal guardianship</a:t>
            </a:r>
          </a:p>
          <a:p>
            <a:pPr marL="228600" indent="-182880" defTabSz="914400">
              <a:lnSpc>
                <a:spcPct val="120000"/>
              </a:lnSpc>
              <a:spcBef>
                <a:spcPts val="0"/>
              </a:spcBef>
              <a:buClr>
                <a:schemeClr val="accent2"/>
              </a:buClr>
              <a:buSzPct val="85000"/>
              <a:buFont typeface="Wingdings" pitchFamily="2" charset="2"/>
              <a:buChar char="§"/>
            </a:pPr>
            <a:r>
              <a:rPr lang="en-US" sz="2000" dirty="0"/>
              <a:t>Homeless or self-supporting and at risk of being homeless</a:t>
            </a:r>
          </a:p>
          <a:p>
            <a:endParaRPr lang="en-US" dirty="0"/>
          </a:p>
        </p:txBody>
      </p:sp>
      <p:pic>
        <p:nvPicPr>
          <p:cNvPr id="4" name="Picture 3"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a:extLst>
              <a:ext uri="{FF2B5EF4-FFF2-40B4-BE49-F238E27FC236}">
                <a16:creationId xmlns:a16="http://schemas.microsoft.com/office/drawing/2014/main" id="{3229C992-70AC-4466-1104-34FFEE520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9635" y="359987"/>
            <a:ext cx="4727642" cy="5741581"/>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5A1BDC0C-9C83-EF13-BD4C-2398A1D0ABBE}"/>
              </a:ext>
            </a:extLst>
          </p:cNvPr>
          <p:cNvSpPr txBox="1">
            <a:spLocks/>
          </p:cNvSpPr>
          <p:nvPr/>
        </p:nvSpPr>
        <p:spPr>
          <a:xfrm>
            <a:off x="9009727" y="6101568"/>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22</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8F45E196-67F8-378C-78A8-CCA95874D08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2703A910-6C1B-811F-7DDF-909048F667EB}"/>
              </a:ext>
            </a:extLst>
          </p:cNvPr>
          <p:cNvSpPr>
            <a:spLocks noGrp="1"/>
          </p:cNvSpPr>
          <p:nvPr>
            <p:ph type="sldNum" sz="quarter" idx="12"/>
          </p:nvPr>
        </p:nvSpPr>
        <p:spPr/>
        <p:txBody>
          <a:bodyPr/>
          <a:lstStyle/>
          <a:p>
            <a:fld id="{0FF54DE5-C571-48E8-A5BC-B369434E2F44}" type="slidenum">
              <a:rPr lang="en-US" smtClean="0"/>
              <a:t>22</a:t>
            </a:fld>
            <a:endParaRPr lang="en-US" dirty="0"/>
          </a:p>
        </p:txBody>
      </p:sp>
    </p:spTree>
    <p:extLst>
      <p:ext uri="{BB962C8B-B14F-4D97-AF65-F5344CB8AC3E}">
        <p14:creationId xmlns:p14="http://schemas.microsoft.com/office/powerpoint/2010/main" val="134321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2999" y="375968"/>
            <a:ext cx="9919901" cy="859841"/>
          </a:xfrm>
        </p:spPr>
        <p:txBody>
          <a:bodyPr>
            <a:normAutofit/>
          </a:bodyPr>
          <a:lstStyle/>
          <a:p>
            <a:r>
              <a:rPr lang="en-US" dirty="0">
                <a:solidFill>
                  <a:schemeClr val="accent1">
                    <a:lumMod val="50000"/>
                  </a:schemeClr>
                </a:solidFill>
              </a:rPr>
              <a:t>Other circumstances</a:t>
            </a:r>
          </a:p>
        </p:txBody>
      </p:sp>
      <p:sp>
        <p:nvSpPr>
          <p:cNvPr id="7" name="Content Placeholder 6"/>
          <p:cNvSpPr>
            <a:spLocks noGrp="1"/>
          </p:cNvSpPr>
          <p:nvPr>
            <p:ph idx="1"/>
          </p:nvPr>
        </p:nvSpPr>
        <p:spPr>
          <a:xfrm>
            <a:off x="1215071" y="1764330"/>
            <a:ext cx="3339149" cy="4063499"/>
          </a:xfrm>
        </p:spPr>
        <p:txBody>
          <a:bodyPr>
            <a:normAutofit/>
          </a:bodyPr>
          <a:lstStyle/>
          <a:p>
            <a:pPr lvl="0"/>
            <a:r>
              <a:rPr lang="en-US" dirty="0"/>
              <a:t>Unaccompanied</a:t>
            </a:r>
          </a:p>
          <a:p>
            <a:pPr lvl="1"/>
            <a:r>
              <a:rPr lang="en-US" sz="1800" dirty="0"/>
              <a:t>Not in the physical custody of a parent</a:t>
            </a:r>
          </a:p>
          <a:p>
            <a:pPr lvl="0"/>
            <a:r>
              <a:rPr lang="en-US" dirty="0"/>
              <a:t>Homeless</a:t>
            </a:r>
          </a:p>
          <a:p>
            <a:pPr lvl="1"/>
            <a:r>
              <a:rPr lang="en-US" sz="1800" dirty="0"/>
              <a:t>Lacking fixed, regular, and adequate housing</a:t>
            </a:r>
          </a:p>
          <a:p>
            <a:pPr lvl="0"/>
            <a:r>
              <a:rPr lang="en-US" dirty="0"/>
              <a:t>Youth</a:t>
            </a:r>
          </a:p>
          <a:p>
            <a:pPr lvl="1"/>
            <a:r>
              <a:rPr lang="en-US" sz="1800" dirty="0"/>
              <a:t>23 years of age or younger</a:t>
            </a:r>
          </a:p>
          <a:p>
            <a:endParaRPr lang="en-US" dirty="0"/>
          </a:p>
        </p:txBody>
      </p:sp>
      <p:sp>
        <p:nvSpPr>
          <p:cNvPr id="2" name="Footer Placeholder 4">
            <a:extLst>
              <a:ext uri="{FF2B5EF4-FFF2-40B4-BE49-F238E27FC236}">
                <a16:creationId xmlns:a16="http://schemas.microsoft.com/office/drawing/2014/main" id="{E61288E9-13FF-F710-5CE3-E90290754C94}"/>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6" name="Picture 2" descr="Screenshot continuation of the Personal Circumstances section, which asks the student if they were homeless or self-supporting and at risk for homelessness on or after July 1, 2023.">
            <a:extLst>
              <a:ext uri="{FF2B5EF4-FFF2-40B4-BE49-F238E27FC236}">
                <a16:creationId xmlns:a16="http://schemas.microsoft.com/office/drawing/2014/main" id="{3C18B7E6-459E-9CEE-D897-CFA56E0043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3806" y="1933098"/>
            <a:ext cx="7266709" cy="278527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8C6F2680-4108-115E-9423-ECDC0C50FBD5}"/>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23</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C231945D-9E16-568A-5C99-57734C78FFAE}"/>
              </a:ext>
            </a:extLst>
          </p:cNvPr>
          <p:cNvSpPr>
            <a:spLocks noGrp="1"/>
          </p:cNvSpPr>
          <p:nvPr>
            <p:ph type="sldNum" sz="quarter" idx="12"/>
          </p:nvPr>
        </p:nvSpPr>
        <p:spPr/>
        <p:txBody>
          <a:bodyPr/>
          <a:lstStyle/>
          <a:p>
            <a:fld id="{0FF54DE5-C571-48E8-A5BC-B369434E2F44}" type="slidenum">
              <a:rPr lang="en-US" smtClean="0"/>
              <a:t>23</a:t>
            </a:fld>
            <a:endParaRPr lang="en-US" dirty="0"/>
          </a:p>
        </p:txBody>
      </p:sp>
    </p:spTree>
    <p:extLst>
      <p:ext uri="{BB962C8B-B14F-4D97-AF65-F5344CB8AC3E}">
        <p14:creationId xmlns:p14="http://schemas.microsoft.com/office/powerpoint/2010/main" val="420508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9" y="421120"/>
            <a:ext cx="10571974" cy="871324"/>
          </a:xfrm>
          <a:ln>
            <a:noFill/>
          </a:ln>
        </p:spPr>
        <p:txBody>
          <a:bodyPr vert="horz" lIns="91440" tIns="45720" rIns="91440" bIns="45720" rtlCol="0" anchor="ctr">
            <a:normAutofit fontScale="90000"/>
          </a:bodyPr>
          <a:lstStyle/>
          <a:p>
            <a:r>
              <a:rPr lang="en-US" sz="4000" dirty="0">
                <a:solidFill>
                  <a:schemeClr val="accent1">
                    <a:lumMod val="50000"/>
                  </a:schemeClr>
                </a:solidFill>
                <a:latin typeface="Palatino Linotype" panose="02040502050505030304" pitchFamily="18" charset="0"/>
              </a:rPr>
              <a:t>Unusual circumstances</a:t>
            </a:r>
            <a:br>
              <a:rPr lang="en-US" dirty="0">
                <a:latin typeface="+mj-lt"/>
              </a:rPr>
            </a:br>
            <a:endParaRPr lang="en-US" dirty="0">
              <a:latin typeface="+mj-lt"/>
            </a:endParaRPr>
          </a:p>
        </p:txBody>
      </p:sp>
      <p:sp>
        <p:nvSpPr>
          <p:cNvPr id="4" name="Footer Placeholder 4">
            <a:extLst>
              <a:ext uri="{FF2B5EF4-FFF2-40B4-BE49-F238E27FC236}">
                <a16:creationId xmlns:a16="http://schemas.microsoft.com/office/drawing/2014/main" id="{910CBDD4-BE84-10A9-B249-04C95365524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4"/>
          <p:cNvSpPr>
            <a:spLocks noGrp="1"/>
          </p:cNvSpPr>
          <p:nvPr>
            <p:ph type="sldNum" sz="quarter" idx="12"/>
          </p:nvPr>
        </p:nvSpPr>
        <p:spPr>
          <a:xfrm>
            <a:off x="8659761" y="6071755"/>
            <a:ext cx="3228976" cy="365125"/>
          </a:xfrm>
        </p:spPr>
        <p:txBody>
          <a:bodyPr vert="horz" lIns="91440" tIns="45720" rIns="91440" bIns="45720" rtlCol="0" anchor="ctr">
            <a:normAutofit/>
          </a:bodyPr>
          <a:lstStyle/>
          <a:p>
            <a:pPr>
              <a:spcAft>
                <a:spcPts val="600"/>
              </a:spcAft>
            </a:pPr>
            <a:fld id="{52825DF6-4B4A-40D3-9109-0191E2988FA6}" type="slidenum">
              <a:rPr lang="en-US" b="0" smtClean="0">
                <a:solidFill>
                  <a:schemeClr val="tx1">
                    <a:lumMod val="50000"/>
                    <a:lumOff val="50000"/>
                  </a:schemeClr>
                </a:solidFill>
              </a:rPr>
              <a:pPr>
                <a:spcAft>
                  <a:spcPts val="600"/>
                </a:spcAft>
              </a:pPr>
              <a:t>24</a:t>
            </a:fld>
            <a:endParaRPr lang="en-US" b="0" dirty="0">
              <a:solidFill>
                <a:schemeClr val="tx1">
                  <a:lumMod val="50000"/>
                  <a:lumOff val="50000"/>
                </a:schemeClr>
              </a:solidFill>
            </a:endParaRPr>
          </a:p>
        </p:txBody>
      </p:sp>
      <p:sp>
        <p:nvSpPr>
          <p:cNvPr id="3" name="TextBox 2"/>
          <p:cNvSpPr txBox="1"/>
          <p:nvPr/>
        </p:nvSpPr>
        <p:spPr>
          <a:xfrm>
            <a:off x="1084007" y="1590163"/>
            <a:ext cx="5909185" cy="4766187"/>
          </a:xfrm>
          <a:prstGeom prst="rect">
            <a:avLst/>
          </a:prstGeom>
        </p:spPr>
        <p:txBody>
          <a:bodyPr vert="horz" lIns="91440" tIns="45720" rIns="91440" bIns="45720" rtlCol="0">
            <a:normAutofit/>
          </a:bodyPr>
          <a:lstStyle/>
          <a:p>
            <a:pPr marL="102870" defTabSz="914400">
              <a:lnSpc>
                <a:spcPct val="90000"/>
              </a:lnSpc>
              <a:spcAft>
                <a:spcPts val="600"/>
              </a:spcAft>
              <a:buClr>
                <a:schemeClr val="accent2"/>
              </a:buClr>
              <a:buSzPct val="85000"/>
            </a:pPr>
            <a:r>
              <a:rPr lang="en-US" dirty="0"/>
              <a:t>	</a:t>
            </a:r>
          </a:p>
          <a:p>
            <a:pPr marL="285750" indent="-182880" defTabSz="914400">
              <a:lnSpc>
                <a:spcPct val="90000"/>
              </a:lnSpc>
              <a:spcAft>
                <a:spcPts val="600"/>
              </a:spcAft>
              <a:buClr>
                <a:schemeClr val="accent2"/>
              </a:buClr>
              <a:buSzPct val="85000"/>
              <a:buFont typeface="Wingdings" pitchFamily="2" charset="2"/>
              <a:buChar char="§"/>
            </a:pPr>
            <a:endParaRPr lang="en-US" dirty="0"/>
          </a:p>
          <a:p>
            <a:pPr marL="102870" defTabSz="914400">
              <a:lnSpc>
                <a:spcPct val="90000"/>
              </a:lnSpc>
              <a:spcAft>
                <a:spcPts val="600"/>
              </a:spcAft>
              <a:buClr>
                <a:schemeClr val="accent2"/>
              </a:buClr>
              <a:buSzPct val="85000"/>
            </a:pPr>
            <a:endParaRPr lang="en-US" dirty="0"/>
          </a:p>
        </p:txBody>
      </p:sp>
      <p:pic>
        <p:nvPicPr>
          <p:cNvPr id="6" name="Picture 5"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a:extLst>
              <a:ext uri="{FF2B5EF4-FFF2-40B4-BE49-F238E27FC236}">
                <a16:creationId xmlns:a16="http://schemas.microsoft.com/office/drawing/2014/main" id="{EA57205D-99C7-EAE6-B39E-868CC383B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239" y="609600"/>
            <a:ext cx="5546389" cy="5151787"/>
          </a:xfrm>
          <a:prstGeom prst="rect">
            <a:avLst/>
          </a:prstGeom>
          <a:ln w="12700">
            <a:solidFill>
              <a:schemeClr val="tx1"/>
            </a:solidFill>
          </a:ln>
        </p:spPr>
      </p:pic>
      <p:sp>
        <p:nvSpPr>
          <p:cNvPr id="7" name="TextBox 6">
            <a:extLst>
              <a:ext uri="{FF2B5EF4-FFF2-40B4-BE49-F238E27FC236}">
                <a16:creationId xmlns:a16="http://schemas.microsoft.com/office/drawing/2014/main" id="{8D84EC7D-59DB-2EB9-66AB-D96C02791749}"/>
              </a:ext>
            </a:extLst>
          </p:cNvPr>
          <p:cNvSpPr txBox="1"/>
          <p:nvPr/>
        </p:nvSpPr>
        <p:spPr>
          <a:xfrm>
            <a:off x="1310640" y="1590163"/>
            <a:ext cx="451104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Left home due to abusive or threatening environment</a:t>
            </a:r>
          </a:p>
          <a:p>
            <a:pPr marL="285750" indent="-285750">
              <a:buFont typeface="Arial" panose="020B0604020202020204" pitchFamily="34" charset="0"/>
              <a:buChar char="•"/>
            </a:pPr>
            <a:r>
              <a:rPr lang="en-US" dirty="0"/>
              <a:t>Been abandoned or estranged from parents, and have not been adopted</a:t>
            </a:r>
          </a:p>
          <a:p>
            <a:pPr marL="285750" indent="-285750">
              <a:buFont typeface="Arial" panose="020B0604020202020204" pitchFamily="34" charset="0"/>
              <a:buChar char="•"/>
            </a:pPr>
            <a:r>
              <a:rPr lang="en-US" dirty="0"/>
              <a:t>Been granted refugee or asylee status and are separated from parents</a:t>
            </a:r>
          </a:p>
          <a:p>
            <a:pPr marL="285750" indent="-285750">
              <a:buFont typeface="Arial" panose="020B0604020202020204" pitchFamily="34" charset="0"/>
              <a:buChar char="•"/>
            </a:pPr>
            <a:r>
              <a:rPr lang="en-US" dirty="0"/>
              <a:t>Been a victim of human trafficking</a:t>
            </a:r>
          </a:p>
          <a:p>
            <a:pPr marL="285750" indent="-285750">
              <a:buFont typeface="Arial" panose="020B0604020202020204" pitchFamily="34" charset="0"/>
              <a:buChar char="•"/>
            </a:pPr>
            <a:r>
              <a:rPr lang="en-US" dirty="0"/>
              <a:t>Been incarcerated, or parents are incarcerated and pose a risk to them</a:t>
            </a:r>
          </a:p>
          <a:p>
            <a:pPr marL="285750" indent="-285750">
              <a:buFont typeface="Arial" panose="020B0604020202020204" pitchFamily="34" charset="0"/>
              <a:buChar char="•"/>
            </a:pPr>
            <a:r>
              <a:rPr lang="en-US" dirty="0"/>
              <a:t>Been otherwise unable to contact or locate their parents, and have not been adopted</a:t>
            </a:r>
          </a:p>
        </p:txBody>
      </p:sp>
    </p:spTree>
    <p:extLst>
      <p:ext uri="{BB962C8B-B14F-4D97-AF65-F5344CB8AC3E}">
        <p14:creationId xmlns:p14="http://schemas.microsoft.com/office/powerpoint/2010/main" val="224997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D2C3-B520-F9C7-C0D9-4BD539699E84}"/>
              </a:ext>
            </a:extLst>
          </p:cNvPr>
          <p:cNvSpPr>
            <a:spLocks noGrp="1"/>
          </p:cNvSpPr>
          <p:nvPr>
            <p:ph type="title"/>
          </p:nvPr>
        </p:nvSpPr>
        <p:spPr/>
        <p:txBody>
          <a:bodyPr/>
          <a:lstStyle/>
          <a:p>
            <a:r>
              <a:rPr lang="en-US" dirty="0">
                <a:solidFill>
                  <a:schemeClr val="tx2"/>
                </a:solidFill>
              </a:rPr>
              <a:t>Determining the parent(s) for FAFSA purposes</a:t>
            </a:r>
          </a:p>
        </p:txBody>
      </p:sp>
      <p:sp>
        <p:nvSpPr>
          <p:cNvPr id="3" name="Content Placeholder 2">
            <a:extLst>
              <a:ext uri="{FF2B5EF4-FFF2-40B4-BE49-F238E27FC236}">
                <a16:creationId xmlns:a16="http://schemas.microsoft.com/office/drawing/2014/main" id="{580E197D-22B2-9669-A68A-7E55C2D5DB0D}"/>
              </a:ext>
            </a:extLst>
          </p:cNvPr>
          <p:cNvSpPr>
            <a:spLocks noGrp="1"/>
          </p:cNvSpPr>
          <p:nvPr>
            <p:ph idx="1"/>
          </p:nvPr>
        </p:nvSpPr>
        <p:spPr>
          <a:xfrm>
            <a:off x="1104900" y="1600200"/>
            <a:ext cx="4442460" cy="4572000"/>
          </a:xfrm>
        </p:spPr>
        <p:txBody>
          <a:bodyPr/>
          <a:lstStyle/>
          <a:p>
            <a:r>
              <a:rPr lang="en-US" dirty="0"/>
              <a:t>Parent wizard to help determine the parent</a:t>
            </a:r>
          </a:p>
          <a:p>
            <a:r>
              <a:rPr lang="en-US" dirty="0"/>
              <a:t>Guidance has changed, now look at who provides more financial support</a:t>
            </a:r>
          </a:p>
          <a:p>
            <a:pPr lvl="1"/>
            <a:r>
              <a:rPr lang="en-US" dirty="0"/>
              <a:t>Look at who has the most income and assets if provided equal support</a:t>
            </a:r>
          </a:p>
          <a:p>
            <a:r>
              <a:rPr lang="en-US" dirty="0"/>
              <a:t>Student invites the parent through the FAFSA by entering parent’s name, date of birth, social security number and e-mail address</a:t>
            </a:r>
          </a:p>
          <a:p>
            <a:pPr lvl="1"/>
            <a:r>
              <a:rPr lang="en-US" dirty="0"/>
              <a:t>The second parent may be invited to contribute later, especially if the parents did not file joint taxes. </a:t>
            </a:r>
          </a:p>
        </p:txBody>
      </p:sp>
      <p:pic>
        <p:nvPicPr>
          <p:cNvPr id="4" name="Picture 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FAD9F0C4-D66A-4264-C3BF-6C9B90C054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3759" y="1440700"/>
            <a:ext cx="5890565" cy="4891000"/>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84468521-8F03-3234-1F4F-211ED91493BF}"/>
              </a:ext>
            </a:extLst>
          </p:cNvPr>
          <p:cNvSpPr txBox="1">
            <a:spLocks/>
          </p:cNvSpPr>
          <p:nvPr/>
        </p:nvSpPr>
        <p:spPr>
          <a:xfrm>
            <a:off x="9210852" y="6316778"/>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25</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DC2C2B70-D123-AFD7-673C-BC327966299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B6CC3853-8161-2F4C-DACE-766E31FFFF8F}"/>
              </a:ext>
            </a:extLst>
          </p:cNvPr>
          <p:cNvSpPr>
            <a:spLocks noGrp="1"/>
          </p:cNvSpPr>
          <p:nvPr>
            <p:ph type="sldNum" sz="quarter" idx="12"/>
          </p:nvPr>
        </p:nvSpPr>
        <p:spPr/>
        <p:txBody>
          <a:bodyPr/>
          <a:lstStyle/>
          <a:p>
            <a:fld id="{0FF54DE5-C571-48E8-A5BC-B369434E2F44}" type="slidenum">
              <a:rPr lang="en-US" smtClean="0"/>
              <a:t>25</a:t>
            </a:fld>
            <a:endParaRPr lang="en-US" dirty="0"/>
          </a:p>
        </p:txBody>
      </p:sp>
    </p:spTree>
    <p:extLst>
      <p:ext uri="{BB962C8B-B14F-4D97-AF65-F5344CB8AC3E}">
        <p14:creationId xmlns:p14="http://schemas.microsoft.com/office/powerpoint/2010/main" val="262741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5E28-8FF1-D3FD-253F-3981F1211278}"/>
              </a:ext>
            </a:extLst>
          </p:cNvPr>
          <p:cNvSpPr>
            <a:spLocks noGrp="1"/>
          </p:cNvSpPr>
          <p:nvPr>
            <p:ph type="title"/>
          </p:nvPr>
        </p:nvSpPr>
        <p:spPr/>
        <p:txBody>
          <a:bodyPr/>
          <a:lstStyle/>
          <a:p>
            <a:r>
              <a:rPr lang="en-US" dirty="0">
                <a:solidFill>
                  <a:schemeClr val="tx2"/>
                </a:solidFill>
              </a:rPr>
              <a:t>Invite parents to FAFSA form</a:t>
            </a:r>
          </a:p>
        </p:txBody>
      </p:sp>
      <p:sp>
        <p:nvSpPr>
          <p:cNvPr id="3" name="Content Placeholder 2">
            <a:extLst>
              <a:ext uri="{FF2B5EF4-FFF2-40B4-BE49-F238E27FC236}">
                <a16:creationId xmlns:a16="http://schemas.microsoft.com/office/drawing/2014/main" id="{1E21950A-D590-1CC5-76C6-8D81F06D93F4}"/>
              </a:ext>
            </a:extLst>
          </p:cNvPr>
          <p:cNvSpPr>
            <a:spLocks noGrp="1"/>
          </p:cNvSpPr>
          <p:nvPr>
            <p:ph idx="1"/>
          </p:nvPr>
        </p:nvSpPr>
        <p:spPr>
          <a:xfrm>
            <a:off x="1104900" y="1600200"/>
            <a:ext cx="3639820" cy="4572000"/>
          </a:xfrm>
        </p:spPr>
        <p:txBody>
          <a:bodyPr/>
          <a:lstStyle/>
          <a:p>
            <a:r>
              <a:rPr lang="en-US" dirty="0"/>
              <a:t>Student enters parent information to send them an invite to contribute to the FAFSA</a:t>
            </a:r>
          </a:p>
        </p:txBody>
      </p:sp>
      <p:sp>
        <p:nvSpPr>
          <p:cNvPr id="6" name="Slide Number Placeholder 3">
            <a:extLst>
              <a:ext uri="{FF2B5EF4-FFF2-40B4-BE49-F238E27FC236}">
                <a16:creationId xmlns:a16="http://schemas.microsoft.com/office/drawing/2014/main" id="{EBE2AA5E-6A69-9783-7B26-167653769077}"/>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26</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67F63647-4398-BF66-CECF-DB8FE7C375CE}"/>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1026" name="Picture 1">
            <a:extLst>
              <a:ext uri="{FF2B5EF4-FFF2-40B4-BE49-F238E27FC236}">
                <a16:creationId xmlns:a16="http://schemas.microsoft.com/office/drawing/2014/main" id="{5456581F-6BE6-73EE-4670-63DC9EE9F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6" b="10091"/>
          <a:stretch/>
        </p:blipFill>
        <p:spPr bwMode="auto">
          <a:xfrm>
            <a:off x="6372112" y="136525"/>
            <a:ext cx="4387328" cy="6172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FB8E43D-59A5-0793-E15E-875BF20CEDF9}"/>
              </a:ext>
            </a:extLst>
          </p:cNvPr>
          <p:cNvSpPr>
            <a:spLocks noGrp="1"/>
          </p:cNvSpPr>
          <p:nvPr>
            <p:ph type="sldNum" sz="quarter" idx="12"/>
          </p:nvPr>
        </p:nvSpPr>
        <p:spPr/>
        <p:txBody>
          <a:bodyPr/>
          <a:lstStyle/>
          <a:p>
            <a:fld id="{0FF54DE5-C571-48E8-A5BC-B369434E2F44}" type="slidenum">
              <a:rPr lang="en-US" smtClean="0"/>
              <a:t>26</a:t>
            </a:fld>
            <a:endParaRPr lang="en-US" dirty="0"/>
          </a:p>
        </p:txBody>
      </p:sp>
    </p:spTree>
    <p:extLst>
      <p:ext uri="{BB962C8B-B14F-4D97-AF65-F5344CB8AC3E}">
        <p14:creationId xmlns:p14="http://schemas.microsoft.com/office/powerpoint/2010/main" val="363092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1CD6-E21A-D6B4-1B07-DB23EA533946}"/>
              </a:ext>
            </a:extLst>
          </p:cNvPr>
          <p:cNvSpPr>
            <a:spLocks noGrp="1"/>
          </p:cNvSpPr>
          <p:nvPr>
            <p:ph type="title"/>
          </p:nvPr>
        </p:nvSpPr>
        <p:spPr/>
        <p:txBody>
          <a:bodyPr/>
          <a:lstStyle/>
          <a:p>
            <a:r>
              <a:rPr lang="en-US" dirty="0">
                <a:solidFill>
                  <a:schemeClr val="tx2"/>
                </a:solidFill>
              </a:rPr>
              <a:t>Student demographics</a:t>
            </a:r>
          </a:p>
        </p:txBody>
      </p:sp>
      <p:pic>
        <p:nvPicPr>
          <p:cNvPr id="4" name="Content Placeholder 3" descr="Screenshot of the introduction to the Student Demographics section, which informs the student that the next series of pages will ask about their sex, race and ethnicity, citizenship, legal residence, and education.">
            <a:extLst>
              <a:ext uri="{FF2B5EF4-FFF2-40B4-BE49-F238E27FC236}">
                <a16:creationId xmlns:a16="http://schemas.microsoft.com/office/drawing/2014/main" id="{B29A7BDE-7CC9-129A-394D-BA19EBFA5C3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81313" y="214050"/>
            <a:ext cx="5500986" cy="1918224"/>
          </a:xfrm>
          <a:prstGeom prst="rect">
            <a:avLst/>
          </a:prstGeom>
          <a:ln w="12700">
            <a:solidFill>
              <a:schemeClr val="tx1"/>
            </a:solidFill>
          </a:ln>
        </p:spPr>
      </p:pic>
      <p:pic>
        <p:nvPicPr>
          <p:cNvPr id="7" name="Picture 2" descr="Screenshot continuation of the Student Demographics section, which asks the student to select their race: “White,” “Black or African American,” “American Indian or Alaska Native,” “Asian,” or “Native Hawaiian or other Pacific Islander.” The student has the option to select &quot;Prefer not to answer.&quot; ">
            <a:extLst>
              <a:ext uri="{FF2B5EF4-FFF2-40B4-BE49-F238E27FC236}">
                <a16:creationId xmlns:a16="http://schemas.microsoft.com/office/drawing/2014/main" id="{7FF12140-4C27-DC79-3283-AC58AE35442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722"/>
          <a:stretch/>
        </p:blipFill>
        <p:spPr bwMode="auto">
          <a:xfrm>
            <a:off x="7155179" y="2582073"/>
            <a:ext cx="2570480" cy="331379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Screenshot continuation of the Student Demographics section, which asks the student to select the correct citizenship status: “U.S. citizen or national,” “Eligible noncitizen,” or “Neither U.S. citizen nor eligible noncitizen.”">
            <a:extLst>
              <a:ext uri="{FF2B5EF4-FFF2-40B4-BE49-F238E27FC236}">
                <a16:creationId xmlns:a16="http://schemas.microsoft.com/office/drawing/2014/main" id="{61BE7475-B05E-9A95-CAAA-29D52B4C15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25659" y="3175179"/>
            <a:ext cx="2113280" cy="1503680"/>
          </a:xfrm>
          <a:prstGeom prst="rect">
            <a:avLst/>
          </a:prstGeom>
          <a:ln w="12700">
            <a:solidFill>
              <a:schemeClr val="tx1"/>
            </a:solidFill>
          </a:ln>
        </p:spPr>
      </p:pic>
      <p:pic>
        <p:nvPicPr>
          <p:cNvPr id="3" name="Picture 2" descr="Screenshot of the first page of the Student Demographics section. The student is informed the questions are for research purposes only and will not affect federal student aid eligibility. Below that, the student is asked to select their gender and to answer if they are transgender.">
            <a:extLst>
              <a:ext uri="{FF2B5EF4-FFF2-40B4-BE49-F238E27FC236}">
                <a16:creationId xmlns:a16="http://schemas.microsoft.com/office/drawing/2014/main" id="{7BDD07F7-85C8-A812-D591-AA5730E478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176" t="8540" r="16532" b="26772"/>
          <a:stretch/>
        </p:blipFill>
        <p:spPr bwMode="auto">
          <a:xfrm>
            <a:off x="228629" y="1520013"/>
            <a:ext cx="4013425" cy="33771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Screenshot continuation of the Student Demographics section. The student is informed the questions are for research purposes only and will not affect federal student aid eligibility. Below that, the student is asked to select whether they are of Hispanic, Latino, or Spanish origin. The student has the option to select &quot;Prefer not to answer.&quot;">
            <a:extLst>
              <a:ext uri="{FF2B5EF4-FFF2-40B4-BE49-F238E27FC236}">
                <a16:creationId xmlns:a16="http://schemas.microsoft.com/office/drawing/2014/main" id="{9B3CDD44-4BC1-329B-7330-6C8867EB93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12" t="17026" r="19434"/>
          <a:stretch/>
        </p:blipFill>
        <p:spPr bwMode="auto">
          <a:xfrm>
            <a:off x="3365243" y="2479125"/>
            <a:ext cx="3664674" cy="386702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6DD57FCB-BC0C-88E5-191A-453A79C6BE4E}"/>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27</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8EDBDEE-B1D3-4960-002E-EFADCDD0BDD8}"/>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5">
            <a:extLst>
              <a:ext uri="{FF2B5EF4-FFF2-40B4-BE49-F238E27FC236}">
                <a16:creationId xmlns:a16="http://schemas.microsoft.com/office/drawing/2014/main" id="{8544A7AF-73DD-FD1A-5280-AC278E70073B}"/>
              </a:ext>
            </a:extLst>
          </p:cNvPr>
          <p:cNvSpPr>
            <a:spLocks noGrp="1"/>
          </p:cNvSpPr>
          <p:nvPr>
            <p:ph type="sldNum" sz="quarter" idx="12"/>
          </p:nvPr>
        </p:nvSpPr>
        <p:spPr/>
        <p:txBody>
          <a:bodyPr/>
          <a:lstStyle/>
          <a:p>
            <a:fld id="{0FF54DE5-C571-48E8-A5BC-B369434E2F44}" type="slidenum">
              <a:rPr lang="en-US" smtClean="0"/>
              <a:t>27</a:t>
            </a:fld>
            <a:endParaRPr lang="en-US" dirty="0"/>
          </a:p>
        </p:txBody>
      </p:sp>
    </p:spTree>
    <p:extLst>
      <p:ext uri="{BB962C8B-B14F-4D97-AF65-F5344CB8AC3E}">
        <p14:creationId xmlns:p14="http://schemas.microsoft.com/office/powerpoint/2010/main" val="161696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A69D-FF58-C175-30ED-F0C0F7F762BF}"/>
              </a:ext>
            </a:extLst>
          </p:cNvPr>
          <p:cNvSpPr>
            <a:spLocks noGrp="1"/>
          </p:cNvSpPr>
          <p:nvPr>
            <p:ph type="title"/>
          </p:nvPr>
        </p:nvSpPr>
        <p:spPr/>
        <p:txBody>
          <a:bodyPr/>
          <a:lstStyle/>
          <a:p>
            <a:r>
              <a:rPr lang="en-US" dirty="0">
                <a:solidFill>
                  <a:schemeClr val="tx2"/>
                </a:solidFill>
              </a:rPr>
              <a:t>Parent’s education status</a:t>
            </a:r>
          </a:p>
        </p:txBody>
      </p:sp>
      <p:sp>
        <p:nvSpPr>
          <p:cNvPr id="3" name="Content Placeholder 2">
            <a:extLst>
              <a:ext uri="{FF2B5EF4-FFF2-40B4-BE49-F238E27FC236}">
                <a16:creationId xmlns:a16="http://schemas.microsoft.com/office/drawing/2014/main" id="{18DAE689-BEBF-EDCF-A30B-2F023D3108BE}"/>
              </a:ext>
            </a:extLst>
          </p:cNvPr>
          <p:cNvSpPr>
            <a:spLocks noGrp="1"/>
          </p:cNvSpPr>
          <p:nvPr>
            <p:ph idx="1"/>
          </p:nvPr>
        </p:nvSpPr>
        <p:spPr>
          <a:xfrm>
            <a:off x="1104900" y="1600200"/>
            <a:ext cx="3498273" cy="4572000"/>
          </a:xfrm>
        </p:spPr>
        <p:txBody>
          <a:bodyPr/>
          <a:lstStyle/>
          <a:p>
            <a:r>
              <a:rPr lang="en-US" dirty="0"/>
              <a:t>To identify possible first-generation college students</a:t>
            </a:r>
          </a:p>
        </p:txBody>
      </p:sp>
      <p:pic>
        <p:nvPicPr>
          <p:cNvPr id="4" name="Picture 3" descr="Screenshot continuation of the Student Demographics section, which asks the student if either of their parents attended college. ">
            <a:extLst>
              <a:ext uri="{FF2B5EF4-FFF2-40B4-BE49-F238E27FC236}">
                <a16:creationId xmlns:a16="http://schemas.microsoft.com/office/drawing/2014/main" id="{E0CAA768-3985-708B-4AD6-3BCB4A5BE2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5143" y="1600200"/>
            <a:ext cx="6994272" cy="3168263"/>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BBF98B7B-846F-4922-CD14-895727B155D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28</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B0894A59-FFFE-CD56-C7D4-BB8340898BB2}"/>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6DC72FDE-64CE-D6C6-26CE-802AE4C3D61A}"/>
              </a:ext>
            </a:extLst>
          </p:cNvPr>
          <p:cNvSpPr>
            <a:spLocks noGrp="1"/>
          </p:cNvSpPr>
          <p:nvPr>
            <p:ph type="sldNum" sz="quarter" idx="12"/>
          </p:nvPr>
        </p:nvSpPr>
        <p:spPr/>
        <p:txBody>
          <a:bodyPr/>
          <a:lstStyle/>
          <a:p>
            <a:fld id="{0FF54DE5-C571-48E8-A5BC-B369434E2F44}" type="slidenum">
              <a:rPr lang="en-US" smtClean="0"/>
              <a:t>28</a:t>
            </a:fld>
            <a:endParaRPr lang="en-US" dirty="0"/>
          </a:p>
        </p:txBody>
      </p:sp>
    </p:spTree>
    <p:extLst>
      <p:ext uri="{BB962C8B-B14F-4D97-AF65-F5344CB8AC3E}">
        <p14:creationId xmlns:p14="http://schemas.microsoft.com/office/powerpoint/2010/main" val="119957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F6DD-8993-D25D-6CA5-27A9F76D6AD7}"/>
              </a:ext>
            </a:extLst>
          </p:cNvPr>
          <p:cNvSpPr>
            <a:spLocks noGrp="1"/>
          </p:cNvSpPr>
          <p:nvPr>
            <p:ph type="title"/>
          </p:nvPr>
        </p:nvSpPr>
        <p:spPr/>
        <p:txBody>
          <a:bodyPr/>
          <a:lstStyle/>
          <a:p>
            <a:r>
              <a:rPr lang="en-US" dirty="0">
                <a:solidFill>
                  <a:schemeClr val="tx2"/>
                </a:solidFill>
              </a:rPr>
              <a:t>Parent killed in line of duty</a:t>
            </a:r>
          </a:p>
        </p:txBody>
      </p:sp>
      <p:pic>
        <p:nvPicPr>
          <p:cNvPr id="4" name="Content Placeholder 3" descr="Screenshot continuation of the Student Demographics section, which asks the student if their parent or guardian was killed in the line of duty. ">
            <a:extLst>
              <a:ext uri="{FF2B5EF4-FFF2-40B4-BE49-F238E27FC236}">
                <a16:creationId xmlns:a16="http://schemas.microsoft.com/office/drawing/2014/main" id="{CBC4B19C-5006-DA58-9800-CFA38582BBBE}"/>
              </a:ext>
            </a:extLst>
          </p:cNvPr>
          <p:cNvPicPr>
            <a:picLocks noGrp="1" noChangeAspect="1"/>
          </p:cNvPicPr>
          <p:nvPr>
            <p:ph idx="1"/>
          </p:nvPr>
        </p:nvPicPr>
        <p:blipFill>
          <a:blip r:embed="rId2"/>
          <a:stretch>
            <a:fillRect/>
          </a:stretch>
        </p:blipFill>
        <p:spPr>
          <a:xfrm>
            <a:off x="1141644" y="1600200"/>
            <a:ext cx="9908711" cy="4572000"/>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0BF091DD-BC4E-EF53-58CF-B1D1E9D4BE7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29</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7D2A28E-D188-39CE-DE36-A9EB313F53BA}"/>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5">
            <a:extLst>
              <a:ext uri="{FF2B5EF4-FFF2-40B4-BE49-F238E27FC236}">
                <a16:creationId xmlns:a16="http://schemas.microsoft.com/office/drawing/2014/main" id="{EC06082F-8E1A-2B63-D044-EB10E01A7DE0}"/>
              </a:ext>
            </a:extLst>
          </p:cNvPr>
          <p:cNvSpPr>
            <a:spLocks noGrp="1"/>
          </p:cNvSpPr>
          <p:nvPr>
            <p:ph type="sldNum" sz="quarter" idx="12"/>
          </p:nvPr>
        </p:nvSpPr>
        <p:spPr/>
        <p:txBody>
          <a:bodyPr/>
          <a:lstStyle/>
          <a:p>
            <a:fld id="{0FF54DE5-C571-48E8-A5BC-B369434E2F44}" type="slidenum">
              <a:rPr lang="en-US" smtClean="0"/>
              <a:t>29</a:t>
            </a:fld>
            <a:endParaRPr lang="en-US" dirty="0"/>
          </a:p>
        </p:txBody>
      </p:sp>
    </p:spTree>
    <p:extLst>
      <p:ext uri="{BB962C8B-B14F-4D97-AF65-F5344CB8AC3E}">
        <p14:creationId xmlns:p14="http://schemas.microsoft.com/office/powerpoint/2010/main" val="44879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oks on a shelf">
            <a:extLst>
              <a:ext uri="{FF2B5EF4-FFF2-40B4-BE49-F238E27FC236}">
                <a16:creationId xmlns:a16="http://schemas.microsoft.com/office/drawing/2014/main" id="{5D97BA5B-3BB9-0084-329E-D4D6B5F322AD}"/>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8473175" y="29473"/>
            <a:ext cx="3718825" cy="6857990"/>
          </a:xfrm>
          <a:prstGeom prst="rect">
            <a:avLst/>
          </a:prstGeom>
        </p:spPr>
      </p:pic>
      <p:sp>
        <p:nvSpPr>
          <p:cNvPr id="2" name="Title 1"/>
          <p:cNvSpPr>
            <a:spLocks noGrp="1"/>
          </p:cNvSpPr>
          <p:nvPr>
            <p:ph type="title"/>
          </p:nvPr>
        </p:nvSpPr>
        <p:spPr>
          <a:xfrm>
            <a:off x="1393200" y="29473"/>
            <a:ext cx="3438144" cy="1124712"/>
          </a:xfrm>
        </p:spPr>
        <p:txBody>
          <a:bodyPr anchor="b">
            <a:normAutofit/>
          </a:bodyPr>
          <a:lstStyle/>
          <a:p>
            <a:r>
              <a:rPr lang="en-US" sz="4000" dirty="0">
                <a:solidFill>
                  <a:schemeClr val="accent1">
                    <a:lumMod val="50000"/>
                  </a:schemeClr>
                </a:solidFill>
              </a:rPr>
              <a:t>Agenda</a:t>
            </a:r>
          </a:p>
        </p:txBody>
      </p:sp>
      <p:graphicFrame>
        <p:nvGraphicFramePr>
          <p:cNvPr id="14" name="Content Placeholder 5">
            <a:extLst>
              <a:ext uri="{FF2B5EF4-FFF2-40B4-BE49-F238E27FC236}">
                <a16:creationId xmlns:a16="http://schemas.microsoft.com/office/drawing/2014/main" id="{5B060134-4A43-4EFD-BF12-A7E0DB76809C}"/>
              </a:ext>
            </a:extLst>
          </p:cNvPr>
          <p:cNvGraphicFramePr>
            <a:graphicFrameLocks noGrp="1"/>
          </p:cNvGraphicFramePr>
          <p:nvPr>
            <p:ph idx="1"/>
            <p:extLst>
              <p:ext uri="{D42A27DB-BD31-4B8C-83A1-F6EECF244321}">
                <p14:modId xmlns:p14="http://schemas.microsoft.com/office/powerpoint/2010/main" val="1543040640"/>
              </p:ext>
            </p:extLst>
          </p:nvPr>
        </p:nvGraphicFramePr>
        <p:xfrm>
          <a:off x="1999372" y="1584993"/>
          <a:ext cx="5037531" cy="4457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6DA8A148-6990-B421-C778-15115DA12525}"/>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77706" y="6356350"/>
            <a:ext cx="2743200" cy="365125"/>
          </a:xfrm>
        </p:spPr>
        <p:txBody>
          <a:bodyPr>
            <a:normAutofit/>
          </a:bodyPr>
          <a:lstStyle/>
          <a:p>
            <a:pPr>
              <a:spcAft>
                <a:spcPts val="600"/>
              </a:spcAft>
            </a:pPr>
            <a:fld id="{D57F1E4F-1CFF-5643-939E-217C01CDF565}" type="slidenum">
              <a:rPr lang="en-US" b="0" smtClean="0">
                <a:solidFill>
                  <a:schemeClr val="tx1">
                    <a:lumMod val="50000"/>
                    <a:lumOff val="50000"/>
                  </a:schemeClr>
                </a:solidFill>
              </a:rPr>
              <a:pPr>
                <a:spcAft>
                  <a:spcPts val="600"/>
                </a:spcAft>
              </a:pPr>
              <a:t>3</a:t>
            </a:fld>
            <a:endParaRPr lang="en-US" b="0" dirty="0">
              <a:solidFill>
                <a:schemeClr val="tx1">
                  <a:lumMod val="50000"/>
                  <a:lumOff val="50000"/>
                </a:schemeClr>
              </a:solidFill>
            </a:endParaRPr>
          </a:p>
        </p:txBody>
      </p:sp>
      <p:sp>
        <p:nvSpPr>
          <p:cNvPr id="3" name="Rectangle 2">
            <a:extLst>
              <a:ext uri="{FF2B5EF4-FFF2-40B4-BE49-F238E27FC236}">
                <a16:creationId xmlns:a16="http://schemas.microsoft.com/office/drawing/2014/main" id="{ACC29465-E241-4E22-B386-DA89E2C3D47B}"/>
              </a:ext>
            </a:extLst>
          </p:cNvPr>
          <p:cNvSpPr/>
          <p:nvPr/>
        </p:nvSpPr>
        <p:spPr>
          <a:xfrm>
            <a:off x="11417570" y="591829"/>
            <a:ext cx="564879" cy="872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889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588" y="458878"/>
            <a:ext cx="8138606" cy="720713"/>
          </a:xfrm>
          <a:ln>
            <a:noFill/>
          </a:ln>
        </p:spPr>
        <p:txBody>
          <a:bodyPr>
            <a:normAutofit/>
          </a:bodyPr>
          <a:lstStyle/>
          <a:p>
            <a:r>
              <a:rPr lang="en-US" dirty="0">
                <a:solidFill>
                  <a:schemeClr val="tx2"/>
                </a:solidFill>
              </a:rPr>
              <a:t>High school information</a:t>
            </a:r>
            <a:r>
              <a:rPr lang="en-US" dirty="0">
                <a:solidFill>
                  <a:schemeClr val="accent1">
                    <a:lumMod val="50000"/>
                  </a:schemeClr>
                </a:solidFill>
              </a:rPr>
              <a:t>	</a:t>
            </a:r>
          </a:p>
        </p:txBody>
      </p:sp>
      <p:sp>
        <p:nvSpPr>
          <p:cNvPr id="7" name="Footer Placeholder 4">
            <a:extLst>
              <a:ext uri="{FF2B5EF4-FFF2-40B4-BE49-F238E27FC236}">
                <a16:creationId xmlns:a16="http://schemas.microsoft.com/office/drawing/2014/main" id="{3E8EA5CA-A96C-4CFA-6B9A-E5FAEAA98FB5}"/>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4" name="Picture 2" descr="Screenshot continuation of the Student Demographics section, which asks the student to select what their high school completion status will be for the 2024–25 school year: “High school diploma,” “State-recognized high school equivalent (for example, a General Educational Development certificate),” “Homeschooled,” or “None of the above.”">
            <a:extLst>
              <a:ext uri="{FF2B5EF4-FFF2-40B4-BE49-F238E27FC236}">
                <a16:creationId xmlns:a16="http://schemas.microsoft.com/office/drawing/2014/main" id="{8E989C88-7D3B-0377-9BCF-18E09F48309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0439" y="1393598"/>
            <a:ext cx="4167322" cy="327657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Screenshot continuation of the Student Demographics section. There are text boxes for the student to search for their high school by selecting the location and entering the name of their school.">
            <a:extLst>
              <a:ext uri="{FF2B5EF4-FFF2-40B4-BE49-F238E27FC236}">
                <a16:creationId xmlns:a16="http://schemas.microsoft.com/office/drawing/2014/main" id="{AB0CF68D-82F0-9F52-AAAD-F197A84D1D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24411" y="225343"/>
            <a:ext cx="3383823" cy="2996169"/>
          </a:xfrm>
          <a:prstGeom prst="rect">
            <a:avLst/>
          </a:prstGeom>
          <a:ln w="12700">
            <a:solidFill>
              <a:schemeClr val="tx1"/>
            </a:solidFill>
          </a:ln>
        </p:spPr>
      </p:pic>
      <p:pic>
        <p:nvPicPr>
          <p:cNvPr id="10" name="Picture 9" descr="Screenshot continuation of the high school selection section, which displays the search results from the information the student entered. The student is instructed to select the correct school. ">
            <a:extLst>
              <a:ext uri="{FF2B5EF4-FFF2-40B4-BE49-F238E27FC236}">
                <a16:creationId xmlns:a16="http://schemas.microsoft.com/office/drawing/2014/main" id="{E619E4B9-739E-94A4-ABF2-CF705B315A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8234" y="714735"/>
            <a:ext cx="2723367" cy="2838452"/>
          </a:xfrm>
          <a:prstGeom prst="rect">
            <a:avLst/>
          </a:prstGeom>
          <a:ln w="12700">
            <a:solidFill>
              <a:schemeClr val="tx1"/>
            </a:solidFill>
          </a:ln>
        </p:spPr>
      </p:pic>
      <p:pic>
        <p:nvPicPr>
          <p:cNvPr id="12" name="Picture 11" descr="Screenshot continuation of the high school selection section, which shows the high school that the student selected. The student is instructed to verify the school is correct by selecting “Continue.”">
            <a:extLst>
              <a:ext uri="{FF2B5EF4-FFF2-40B4-BE49-F238E27FC236}">
                <a16:creationId xmlns:a16="http://schemas.microsoft.com/office/drawing/2014/main" id="{636DBB79-B5D9-5920-2ABE-8D85D81B14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43720" y="3763950"/>
            <a:ext cx="5577841" cy="2434219"/>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4A60E220-D4F6-F883-6646-E0A1001C4364}"/>
              </a:ext>
            </a:extLst>
          </p:cNvPr>
          <p:cNvSpPr txBox="1">
            <a:spLocks/>
          </p:cNvSpPr>
          <p:nvPr/>
        </p:nvSpPr>
        <p:spPr>
          <a:xfrm>
            <a:off x="9051577" y="5886005"/>
            <a:ext cx="2723366"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30</a:t>
            </a:fld>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96E96E06-0785-57EE-3A37-34B32BC15D44}"/>
              </a:ext>
            </a:extLst>
          </p:cNvPr>
          <p:cNvSpPr>
            <a:spLocks noGrp="1"/>
          </p:cNvSpPr>
          <p:nvPr>
            <p:ph type="sldNum" sz="quarter" idx="12"/>
          </p:nvPr>
        </p:nvSpPr>
        <p:spPr/>
        <p:txBody>
          <a:bodyPr/>
          <a:lstStyle/>
          <a:p>
            <a:fld id="{0FF54DE5-C571-48E8-A5BC-B369434E2F44}" type="slidenum">
              <a:rPr lang="en-US" smtClean="0"/>
              <a:t>30</a:t>
            </a:fld>
            <a:endParaRPr lang="en-US" dirty="0"/>
          </a:p>
        </p:txBody>
      </p:sp>
    </p:spTree>
    <p:extLst>
      <p:ext uri="{BB962C8B-B14F-4D97-AF65-F5344CB8AC3E}">
        <p14:creationId xmlns:p14="http://schemas.microsoft.com/office/powerpoint/2010/main" val="2273459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FE04-27AB-EFE7-0A70-23A9F19118DE}"/>
              </a:ext>
            </a:extLst>
          </p:cNvPr>
          <p:cNvSpPr>
            <a:spLocks noGrp="1"/>
          </p:cNvSpPr>
          <p:nvPr>
            <p:ph type="title"/>
          </p:nvPr>
        </p:nvSpPr>
        <p:spPr/>
        <p:txBody>
          <a:bodyPr/>
          <a:lstStyle/>
          <a:p>
            <a:r>
              <a:rPr lang="en-US" dirty="0">
                <a:solidFill>
                  <a:schemeClr val="tx2"/>
                </a:solidFill>
              </a:rPr>
              <a:t>Student financial information</a:t>
            </a:r>
          </a:p>
        </p:txBody>
      </p:sp>
      <p:sp>
        <p:nvSpPr>
          <p:cNvPr id="3" name="Content Placeholder 2">
            <a:extLst>
              <a:ext uri="{FF2B5EF4-FFF2-40B4-BE49-F238E27FC236}">
                <a16:creationId xmlns:a16="http://schemas.microsoft.com/office/drawing/2014/main" id="{B6EA6964-CDB5-0691-CEAA-09734C7B72AE}"/>
              </a:ext>
            </a:extLst>
          </p:cNvPr>
          <p:cNvSpPr>
            <a:spLocks noGrp="1"/>
          </p:cNvSpPr>
          <p:nvPr>
            <p:ph sz="half" idx="1"/>
          </p:nvPr>
        </p:nvSpPr>
        <p:spPr>
          <a:xfrm>
            <a:off x="1104900" y="1600198"/>
            <a:ext cx="4914900" cy="4571999"/>
          </a:xfrm>
        </p:spPr>
        <p:txBody>
          <a:bodyPr>
            <a:normAutofit/>
          </a:bodyPr>
          <a:lstStyle/>
          <a:p>
            <a:r>
              <a:rPr lang="en-US" dirty="0"/>
              <a:t>Once approval is granted, financial data is being transmitted behind the scenes</a:t>
            </a:r>
          </a:p>
          <a:p>
            <a:r>
              <a:rPr lang="en-US" dirty="0"/>
              <a:t>If the Direct Data Exchange (DDX) is not available to pull the tax information, a manual response to tax-related questions will be required.</a:t>
            </a:r>
          </a:p>
          <a:p>
            <a:pPr lvl="1"/>
            <a:r>
              <a:rPr lang="en-US" sz="1700" dirty="0"/>
              <a:t>Once the DDX is available again, the FAFSA will be re-run and the student’s eligibility may change</a:t>
            </a:r>
          </a:p>
          <a:p>
            <a:r>
              <a:rPr lang="en-US" dirty="0"/>
              <a:t>Information transferred through the DDX will not display</a:t>
            </a:r>
          </a:p>
          <a:p>
            <a:endParaRPr lang="en-US" dirty="0"/>
          </a:p>
          <a:p>
            <a:pPr marL="0" indent="0">
              <a:buNone/>
            </a:pPr>
            <a:endParaRPr lang="en-US" dirty="0"/>
          </a:p>
        </p:txBody>
      </p:sp>
      <p:pic>
        <p:nvPicPr>
          <p:cNvPr id="5" name="Picture 4" descr="Screenshot of the introduction to the Student Financials section, which informs the student that the next series of pages will help schools determine their ability to pay for college without financial aid. ">
            <a:extLst>
              <a:ext uri="{FF2B5EF4-FFF2-40B4-BE49-F238E27FC236}">
                <a16:creationId xmlns:a16="http://schemas.microsoft.com/office/drawing/2014/main" id="{07F7DD3E-D885-8A05-A392-D9E08ACEB4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4084" y="136525"/>
            <a:ext cx="5208892" cy="1361210"/>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38CE08C1-0777-B788-FEEC-C012DC2766B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31</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52241FBD-E951-759A-9847-BE1C9C4F342C}"/>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10" name="Picture 9">
            <a:extLst>
              <a:ext uri="{FF2B5EF4-FFF2-40B4-BE49-F238E27FC236}">
                <a16:creationId xmlns:a16="http://schemas.microsoft.com/office/drawing/2014/main" id="{C04DA8C8-8FDB-BB29-A757-358F0F53A496}"/>
              </a:ext>
            </a:extLst>
          </p:cNvPr>
          <p:cNvPicPr>
            <a:picLocks noChangeAspect="1"/>
          </p:cNvPicPr>
          <p:nvPr/>
        </p:nvPicPr>
        <p:blipFill rotWithShape="1">
          <a:blip r:embed="rId3"/>
          <a:srcRect l="22333" t="5488" r="25084"/>
          <a:stretch/>
        </p:blipFill>
        <p:spPr>
          <a:xfrm>
            <a:off x="6428902" y="1600198"/>
            <a:ext cx="4734074" cy="4786262"/>
          </a:xfrm>
          <a:prstGeom prst="rect">
            <a:avLst/>
          </a:prstGeom>
          <a:ln w="3175">
            <a:solidFill>
              <a:schemeClr val="tx1"/>
            </a:solidFill>
          </a:ln>
        </p:spPr>
      </p:pic>
      <p:sp>
        <p:nvSpPr>
          <p:cNvPr id="6" name="Slide Number Placeholder 5">
            <a:extLst>
              <a:ext uri="{FF2B5EF4-FFF2-40B4-BE49-F238E27FC236}">
                <a16:creationId xmlns:a16="http://schemas.microsoft.com/office/drawing/2014/main" id="{7FD73629-2830-C3DE-1391-FEAE0B5DBAAE}"/>
              </a:ext>
            </a:extLst>
          </p:cNvPr>
          <p:cNvSpPr>
            <a:spLocks noGrp="1"/>
          </p:cNvSpPr>
          <p:nvPr>
            <p:ph type="sldNum" sz="quarter" idx="12"/>
          </p:nvPr>
        </p:nvSpPr>
        <p:spPr/>
        <p:txBody>
          <a:bodyPr/>
          <a:lstStyle/>
          <a:p>
            <a:fld id="{0FF54DE5-C571-48E8-A5BC-B369434E2F44}" type="slidenum">
              <a:rPr lang="en-US" smtClean="0"/>
              <a:t>31</a:t>
            </a:fld>
            <a:endParaRPr lang="en-US" dirty="0"/>
          </a:p>
        </p:txBody>
      </p:sp>
    </p:spTree>
    <p:extLst>
      <p:ext uri="{BB962C8B-B14F-4D97-AF65-F5344CB8AC3E}">
        <p14:creationId xmlns:p14="http://schemas.microsoft.com/office/powerpoint/2010/main" val="314232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9B8A-92C6-3F5F-69C9-DADC7BC7D98F}"/>
              </a:ext>
            </a:extLst>
          </p:cNvPr>
          <p:cNvSpPr>
            <a:spLocks noGrp="1"/>
          </p:cNvSpPr>
          <p:nvPr>
            <p:ph type="title"/>
          </p:nvPr>
        </p:nvSpPr>
        <p:spPr/>
        <p:txBody>
          <a:bodyPr/>
          <a:lstStyle/>
          <a:p>
            <a:r>
              <a:rPr lang="en-US" dirty="0">
                <a:solidFill>
                  <a:schemeClr val="tx2"/>
                </a:solidFill>
              </a:rPr>
              <a:t>Student asset information</a:t>
            </a:r>
            <a:r>
              <a:rPr lang="en-US" dirty="0"/>
              <a:t>	</a:t>
            </a:r>
          </a:p>
        </p:txBody>
      </p:sp>
      <p:sp>
        <p:nvSpPr>
          <p:cNvPr id="3" name="Content Placeholder 2">
            <a:extLst>
              <a:ext uri="{FF2B5EF4-FFF2-40B4-BE49-F238E27FC236}">
                <a16:creationId xmlns:a16="http://schemas.microsoft.com/office/drawing/2014/main" id="{701C7EA6-40BB-B6CD-41E1-6BC1150A77DF}"/>
              </a:ext>
            </a:extLst>
          </p:cNvPr>
          <p:cNvSpPr>
            <a:spLocks noGrp="1"/>
          </p:cNvSpPr>
          <p:nvPr>
            <p:ph idx="1"/>
          </p:nvPr>
        </p:nvSpPr>
        <p:spPr>
          <a:xfrm>
            <a:off x="1104901" y="1600200"/>
            <a:ext cx="4956466" cy="4572000"/>
          </a:xfrm>
        </p:spPr>
        <p:txBody>
          <a:bodyPr/>
          <a:lstStyle/>
          <a:p>
            <a:r>
              <a:rPr lang="en-US" dirty="0"/>
              <a:t>If the student starts the FAFSA, they will be asked the asset questions</a:t>
            </a:r>
          </a:p>
          <a:p>
            <a:r>
              <a:rPr lang="en-US" dirty="0"/>
              <a:t>If the parent starts the FAFSA and their adjusted gross income is less than $60,000, the asset information will not be asked</a:t>
            </a:r>
          </a:p>
          <a:p>
            <a:pPr marL="0" indent="0">
              <a:buNone/>
            </a:pPr>
            <a:endParaRPr lang="en-US" dirty="0"/>
          </a:p>
        </p:txBody>
      </p:sp>
      <p:pic>
        <p:nvPicPr>
          <p:cNvPr id="4" name="Picture 3"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a:extLst>
              <a:ext uri="{FF2B5EF4-FFF2-40B4-BE49-F238E27FC236}">
                <a16:creationId xmlns:a16="http://schemas.microsoft.com/office/drawing/2014/main" id="{792E7AFA-452D-296A-6061-A3BA6C5B9F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83312" y="389230"/>
            <a:ext cx="5601737" cy="5496775"/>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FA68974E-747E-E16A-FF26-1435EA8A787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32</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B41A8D1F-D205-0DC4-B63D-951A1373ABA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2709FA19-C57F-7C2F-BC15-26139E82E6F1}"/>
              </a:ext>
            </a:extLst>
          </p:cNvPr>
          <p:cNvSpPr>
            <a:spLocks noGrp="1"/>
          </p:cNvSpPr>
          <p:nvPr>
            <p:ph type="sldNum" sz="quarter" idx="12"/>
          </p:nvPr>
        </p:nvSpPr>
        <p:spPr/>
        <p:txBody>
          <a:bodyPr/>
          <a:lstStyle/>
          <a:p>
            <a:fld id="{0FF54DE5-C571-48E8-A5BC-B369434E2F44}" type="slidenum">
              <a:rPr lang="en-US" smtClean="0"/>
              <a:t>32</a:t>
            </a:fld>
            <a:endParaRPr lang="en-US" dirty="0"/>
          </a:p>
        </p:txBody>
      </p:sp>
    </p:spTree>
    <p:extLst>
      <p:ext uri="{BB962C8B-B14F-4D97-AF65-F5344CB8AC3E}">
        <p14:creationId xmlns:p14="http://schemas.microsoft.com/office/powerpoint/2010/main" val="145040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952" y="202467"/>
            <a:ext cx="8606607" cy="914431"/>
          </a:xfrm>
        </p:spPr>
        <p:txBody>
          <a:bodyPr>
            <a:normAutofit/>
          </a:bodyPr>
          <a:lstStyle/>
          <a:p>
            <a:r>
              <a:rPr lang="en-US" dirty="0">
                <a:solidFill>
                  <a:schemeClr val="accent1">
                    <a:lumMod val="50000"/>
                  </a:schemeClr>
                </a:solidFill>
              </a:rPr>
              <a:t>Select colleges</a:t>
            </a:r>
          </a:p>
        </p:txBody>
      </p:sp>
      <p:sp>
        <p:nvSpPr>
          <p:cNvPr id="3" name="Content Placeholder 2"/>
          <p:cNvSpPr>
            <a:spLocks noGrp="1"/>
          </p:cNvSpPr>
          <p:nvPr>
            <p:ph idx="1"/>
          </p:nvPr>
        </p:nvSpPr>
        <p:spPr>
          <a:xfrm>
            <a:off x="1108952" y="1598963"/>
            <a:ext cx="2988375" cy="4491258"/>
          </a:xfrm>
        </p:spPr>
        <p:txBody>
          <a:bodyPr>
            <a:normAutofit/>
          </a:bodyPr>
          <a:lstStyle/>
          <a:p>
            <a:r>
              <a:rPr lang="en-US" sz="1800" dirty="0"/>
              <a:t>Select up to 20 schools to receive FAFSA information</a:t>
            </a:r>
          </a:p>
          <a:p>
            <a:r>
              <a:rPr lang="en-US" sz="1800" dirty="0"/>
              <a:t>Use Search or enter school’s Title IV code</a:t>
            </a:r>
          </a:p>
          <a:p>
            <a:pPr marL="0" indent="0">
              <a:buNone/>
            </a:pPr>
            <a:endParaRPr lang="en-US" dirty="0"/>
          </a:p>
        </p:txBody>
      </p:sp>
      <p:sp>
        <p:nvSpPr>
          <p:cNvPr id="4" name="Footer Placeholder 4">
            <a:extLst>
              <a:ext uri="{FF2B5EF4-FFF2-40B4-BE49-F238E27FC236}">
                <a16:creationId xmlns:a16="http://schemas.microsoft.com/office/drawing/2014/main" id="{26C6BF27-942B-D590-3104-0745F2089A36}"/>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4">
            <a:extLst>
              <a:ext uri="{FF2B5EF4-FFF2-40B4-BE49-F238E27FC236}">
                <a16:creationId xmlns:a16="http://schemas.microsoft.com/office/drawing/2014/main" id="{6B7422C7-E579-475F-A072-BF18EC4214B0}"/>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483E77-E040-4DDC-981C-9BBD059B888F}" type="slidenum">
              <a:rPr lang="en-US" b="0" smtClean="0"/>
              <a:pPr/>
              <a:t>33</a:t>
            </a:fld>
            <a:endParaRPr lang="en-US" b="0" dirty="0"/>
          </a:p>
        </p:txBody>
      </p:sp>
      <p:pic>
        <p:nvPicPr>
          <p:cNvPr id="5" name="Picture 4"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19E89872-D685-24DA-3390-A8C21FEAD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5630" y="136525"/>
            <a:ext cx="5829300" cy="1999695"/>
          </a:xfrm>
          <a:prstGeom prst="rect">
            <a:avLst/>
          </a:prstGeom>
          <a:ln w="12700">
            <a:solidFill>
              <a:schemeClr val="tx1"/>
            </a:solidFill>
          </a:ln>
        </p:spPr>
      </p:pic>
      <p:pic>
        <p:nvPicPr>
          <p:cNvPr id="7"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9761F83A-4429-7AA9-5444-AB7FF76FF3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467" y="1632130"/>
            <a:ext cx="3323921" cy="2430019"/>
          </a:xfrm>
          <a:prstGeom prst="rect">
            <a:avLst/>
          </a:prstGeom>
          <a:ln w="12700">
            <a:solidFill>
              <a:schemeClr val="tx1"/>
            </a:solidFill>
          </a:ln>
        </p:spPr>
      </p:pic>
      <p:pic>
        <p:nvPicPr>
          <p:cNvPr id="9" name="Picture 7" descr="Screenshot continuation of the Select Colleges section. Four schools are displayed, the results of using the search function. Beside each school, there is a “select” button for the student to select the correct school. A notification along the bottom informs the student how many schools out of the maximum of twenty are currently selected. ">
            <a:extLst>
              <a:ext uri="{FF2B5EF4-FFF2-40B4-BE49-F238E27FC236}">
                <a16:creationId xmlns:a16="http://schemas.microsoft.com/office/drawing/2014/main" id="{572EBD81-ED9B-78B4-25BF-41863876EE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40280" y="1738569"/>
            <a:ext cx="3278446" cy="3411655"/>
          </a:xfrm>
          <a:prstGeom prst="rect">
            <a:avLst/>
          </a:prstGeom>
          <a:ln w="12700">
            <a:solidFill>
              <a:schemeClr val="tx1"/>
            </a:solidFill>
          </a:ln>
        </p:spPr>
      </p:pic>
      <p:pic>
        <p:nvPicPr>
          <p:cNvPr id="10" name="Picture 9" descr="Screenshot continuation of the Select Colleges section. A list of the schools entered by the student are displayed. The student can use toggle buttons to change the order of the schools listed, or the student can select “Remove” or “View Info” hyperlinks for each school. ">
            <a:extLst>
              <a:ext uri="{FF2B5EF4-FFF2-40B4-BE49-F238E27FC236}">
                <a16:creationId xmlns:a16="http://schemas.microsoft.com/office/drawing/2014/main" id="{9315F4E0-7A14-F70E-AC07-D4A26D5F4C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0697" y="3444448"/>
            <a:ext cx="3542016" cy="2966415"/>
          </a:xfrm>
          <a:prstGeom prst="rect">
            <a:avLst/>
          </a:prstGeom>
          <a:ln w="12700">
            <a:solidFill>
              <a:schemeClr val="tx1"/>
            </a:solidFill>
          </a:ln>
        </p:spPr>
      </p:pic>
      <p:sp>
        <p:nvSpPr>
          <p:cNvPr id="11" name="Slide Number Placeholder 3">
            <a:extLst>
              <a:ext uri="{FF2B5EF4-FFF2-40B4-BE49-F238E27FC236}">
                <a16:creationId xmlns:a16="http://schemas.microsoft.com/office/drawing/2014/main" id="{C8164B26-9983-EC24-5444-DD8319B922C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33</a:t>
            </a:fld>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299CC20F-22B9-73BD-22D8-99FFBAD37ECE}"/>
              </a:ext>
            </a:extLst>
          </p:cNvPr>
          <p:cNvSpPr>
            <a:spLocks noGrp="1"/>
          </p:cNvSpPr>
          <p:nvPr>
            <p:ph type="sldNum" sz="quarter" idx="12"/>
          </p:nvPr>
        </p:nvSpPr>
        <p:spPr/>
        <p:txBody>
          <a:bodyPr/>
          <a:lstStyle/>
          <a:p>
            <a:fld id="{0FF54DE5-C571-48E8-A5BC-B369434E2F44}" type="slidenum">
              <a:rPr lang="en-US" smtClean="0"/>
              <a:t>33</a:t>
            </a:fld>
            <a:endParaRPr lang="en-US" dirty="0"/>
          </a:p>
        </p:txBody>
      </p:sp>
    </p:spTree>
    <p:extLst>
      <p:ext uri="{BB962C8B-B14F-4D97-AF65-F5344CB8AC3E}">
        <p14:creationId xmlns:p14="http://schemas.microsoft.com/office/powerpoint/2010/main" val="1933285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8" y="202467"/>
            <a:ext cx="8587151" cy="914431"/>
          </a:xfrm>
        </p:spPr>
        <p:txBody>
          <a:bodyPr>
            <a:normAutofit/>
          </a:bodyPr>
          <a:lstStyle/>
          <a:p>
            <a:r>
              <a:rPr lang="en-US" dirty="0">
                <a:solidFill>
                  <a:schemeClr val="accent1">
                    <a:lumMod val="50000"/>
                  </a:schemeClr>
                </a:solidFill>
              </a:rPr>
              <a:t>Student review page</a:t>
            </a:r>
          </a:p>
        </p:txBody>
      </p:sp>
      <p:sp>
        <p:nvSpPr>
          <p:cNvPr id="3" name="Content Placeholder 2"/>
          <p:cNvSpPr>
            <a:spLocks noGrp="1"/>
          </p:cNvSpPr>
          <p:nvPr>
            <p:ph idx="1"/>
          </p:nvPr>
        </p:nvSpPr>
        <p:spPr>
          <a:xfrm>
            <a:off x="1128408" y="1781525"/>
            <a:ext cx="2988375" cy="4491258"/>
          </a:xfrm>
        </p:spPr>
        <p:txBody>
          <a:bodyPr>
            <a:normAutofit/>
          </a:bodyPr>
          <a:lstStyle/>
          <a:p>
            <a:r>
              <a:rPr lang="en-US" dirty="0"/>
              <a:t>Will list who was invited to contribute</a:t>
            </a:r>
          </a:p>
          <a:p>
            <a:r>
              <a:rPr lang="en-US" dirty="0"/>
              <a:t>Review information and make corrections, if needed</a:t>
            </a:r>
          </a:p>
          <a:p>
            <a:r>
              <a:rPr lang="en-US" dirty="0"/>
              <a:t>Can see status of parent contributors</a:t>
            </a:r>
          </a:p>
          <a:p>
            <a:pPr marL="0" indent="0">
              <a:buNone/>
            </a:pPr>
            <a:endParaRPr lang="en-US" dirty="0"/>
          </a:p>
        </p:txBody>
      </p:sp>
      <p:sp>
        <p:nvSpPr>
          <p:cNvPr id="4" name="Footer Placeholder 4">
            <a:extLst>
              <a:ext uri="{FF2B5EF4-FFF2-40B4-BE49-F238E27FC236}">
                <a16:creationId xmlns:a16="http://schemas.microsoft.com/office/drawing/2014/main" id="{26C6BF27-942B-D590-3104-0745F2089A36}"/>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4">
            <a:extLst>
              <a:ext uri="{FF2B5EF4-FFF2-40B4-BE49-F238E27FC236}">
                <a16:creationId xmlns:a16="http://schemas.microsoft.com/office/drawing/2014/main" id="{6B7422C7-E579-475F-A072-BF18EC4214B0}"/>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483E77-E040-4DDC-981C-9BBD059B888F}" type="slidenum">
              <a:rPr lang="en-US" b="0" smtClean="0"/>
              <a:pPr/>
              <a:t>34</a:t>
            </a:fld>
            <a:endParaRPr lang="en-US" b="0" dirty="0"/>
          </a:p>
        </p:txBody>
      </p:sp>
      <p:pic>
        <p:nvPicPr>
          <p:cNvPr id="5" name="Picture 4" descr="Screenshot of the student review page. Each of the four previous sections are listed, which the student can expand and collapse, prompting them to review and verify the information. ">
            <a:extLst>
              <a:ext uri="{FF2B5EF4-FFF2-40B4-BE49-F238E27FC236}">
                <a16:creationId xmlns:a16="http://schemas.microsoft.com/office/drawing/2014/main" id="{F23B6B72-5CA8-E25B-200D-4F6DC2117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2480" y="202467"/>
            <a:ext cx="3870960" cy="3896099"/>
          </a:xfrm>
          <a:prstGeom prst="rect">
            <a:avLst/>
          </a:prstGeom>
          <a:ln w="12700">
            <a:solidFill>
              <a:schemeClr val="tx1"/>
            </a:solidFill>
          </a:ln>
        </p:spPr>
      </p:pic>
      <p:pic>
        <p:nvPicPr>
          <p:cNvPr id="7" name="Picture 6" descr="Screenshot continuation of the student review page. The contributors are listed for the student to review. An icon beside each contributor indicates that an invite has been sent. The student can use an “Edit” button to update the contributors if needed. ">
            <a:extLst>
              <a:ext uri="{FF2B5EF4-FFF2-40B4-BE49-F238E27FC236}">
                <a16:creationId xmlns:a16="http://schemas.microsoft.com/office/drawing/2014/main" id="{CA360410-570F-CED8-AE05-AE29D8BCE8EB}"/>
              </a:ext>
            </a:extLst>
          </p:cNvPr>
          <p:cNvPicPr>
            <a:picLocks noChangeAspect="1"/>
          </p:cNvPicPr>
          <p:nvPr/>
        </p:nvPicPr>
        <p:blipFill>
          <a:blip r:embed="rId4"/>
          <a:stretch>
            <a:fillRect/>
          </a:stretch>
        </p:blipFill>
        <p:spPr>
          <a:xfrm>
            <a:off x="6537960" y="3145308"/>
            <a:ext cx="5424340" cy="2944913"/>
          </a:xfrm>
          <a:prstGeom prst="rect">
            <a:avLst/>
          </a:prstGeom>
          <a:ln w="12700">
            <a:solidFill>
              <a:schemeClr val="tx1"/>
            </a:solidFill>
          </a:ln>
        </p:spPr>
      </p:pic>
      <p:sp>
        <p:nvSpPr>
          <p:cNvPr id="9" name="Slide Number Placeholder 3">
            <a:extLst>
              <a:ext uri="{FF2B5EF4-FFF2-40B4-BE49-F238E27FC236}">
                <a16:creationId xmlns:a16="http://schemas.microsoft.com/office/drawing/2014/main" id="{AAD1B7E6-C058-49F3-A5F1-37789B8E1E31}"/>
              </a:ext>
            </a:extLst>
          </p:cNvPr>
          <p:cNvSpPr txBox="1">
            <a:spLocks/>
          </p:cNvSpPr>
          <p:nvPr/>
        </p:nvSpPr>
        <p:spPr>
          <a:xfrm>
            <a:off x="9026652" y="6054946"/>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34</a:t>
            </a:fld>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AC95A0A1-0E32-2BAD-7DE2-8ADFC7FB4259}"/>
              </a:ext>
            </a:extLst>
          </p:cNvPr>
          <p:cNvSpPr>
            <a:spLocks noGrp="1"/>
          </p:cNvSpPr>
          <p:nvPr>
            <p:ph type="sldNum" sz="quarter" idx="12"/>
          </p:nvPr>
        </p:nvSpPr>
        <p:spPr/>
        <p:txBody>
          <a:bodyPr/>
          <a:lstStyle/>
          <a:p>
            <a:fld id="{0FF54DE5-C571-48E8-A5BC-B369434E2F44}" type="slidenum">
              <a:rPr lang="en-US" smtClean="0"/>
              <a:t>34</a:t>
            </a:fld>
            <a:endParaRPr lang="en-US" dirty="0"/>
          </a:p>
        </p:txBody>
      </p:sp>
    </p:spTree>
    <p:extLst>
      <p:ext uri="{BB962C8B-B14F-4D97-AF65-F5344CB8AC3E}">
        <p14:creationId xmlns:p14="http://schemas.microsoft.com/office/powerpoint/2010/main" val="2035486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58D4-8B72-59E8-72FC-33A91ABD29C6}"/>
              </a:ext>
            </a:extLst>
          </p:cNvPr>
          <p:cNvSpPr>
            <a:spLocks noGrp="1"/>
          </p:cNvSpPr>
          <p:nvPr>
            <p:ph type="title"/>
          </p:nvPr>
        </p:nvSpPr>
        <p:spPr/>
        <p:txBody>
          <a:bodyPr/>
          <a:lstStyle/>
          <a:p>
            <a:pPr algn="r"/>
            <a:r>
              <a:rPr lang="en-US" dirty="0">
                <a:solidFill>
                  <a:schemeClr val="tx2"/>
                </a:solidFill>
              </a:rPr>
              <a:t>Dependent student signature</a:t>
            </a:r>
          </a:p>
        </p:txBody>
      </p:sp>
      <p:pic>
        <p:nvPicPr>
          <p:cNvPr id="4" name="Content Placeholder 3" descr="Screenshot of the signature page. The student is instructed to review the terms and conditions they will be agreeing to by signing the FAFSA form. ">
            <a:extLst>
              <a:ext uri="{FF2B5EF4-FFF2-40B4-BE49-F238E27FC236}">
                <a16:creationId xmlns:a16="http://schemas.microsoft.com/office/drawing/2014/main" id="{7E48BF75-21E6-E600-B6D8-0F6BF149A0C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0420" y="327660"/>
            <a:ext cx="5358558" cy="3703320"/>
          </a:xfrm>
          <a:prstGeom prst="rect">
            <a:avLst/>
          </a:prstGeom>
          <a:ln w="12700">
            <a:solidFill>
              <a:schemeClr val="tx1"/>
            </a:solidFill>
          </a:ln>
        </p:spPr>
      </p:pic>
      <p:pic>
        <p:nvPicPr>
          <p:cNvPr id="3" name="Picture 2" descr="Screenshot continuation of the signature page, which lists the remaining terms and conditions that the student agrees to by signing the FAFSA form. A checkbox indicates the student agrees to the terms, and there is a button below that for the student to “Submit” the form. ">
            <a:extLst>
              <a:ext uri="{FF2B5EF4-FFF2-40B4-BE49-F238E27FC236}">
                <a16:creationId xmlns:a16="http://schemas.microsoft.com/office/drawing/2014/main" id="{B113FF07-66F1-5727-64F1-CEA886FB5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40" y="2577604"/>
            <a:ext cx="4401264" cy="3782556"/>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94B55945-EB49-0FB7-2F31-D4396DD08CB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35</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4CA795B5-C6E6-A7F5-DF5E-EB685EDB028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76E7BFE4-EB3D-8924-7C13-8EA88403BB29}"/>
              </a:ext>
            </a:extLst>
          </p:cNvPr>
          <p:cNvSpPr>
            <a:spLocks noGrp="1"/>
          </p:cNvSpPr>
          <p:nvPr>
            <p:ph type="sldNum" sz="quarter" idx="12"/>
          </p:nvPr>
        </p:nvSpPr>
        <p:spPr/>
        <p:txBody>
          <a:bodyPr/>
          <a:lstStyle/>
          <a:p>
            <a:fld id="{0FF54DE5-C571-48E8-A5BC-B369434E2F44}" type="slidenum">
              <a:rPr lang="en-US" smtClean="0"/>
              <a:t>35</a:t>
            </a:fld>
            <a:endParaRPr lang="en-US" dirty="0"/>
          </a:p>
        </p:txBody>
      </p:sp>
    </p:spTree>
    <p:extLst>
      <p:ext uri="{BB962C8B-B14F-4D97-AF65-F5344CB8AC3E}">
        <p14:creationId xmlns:p14="http://schemas.microsoft.com/office/powerpoint/2010/main" val="197878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E4A2-2631-C0BB-4E19-B4F21F3AD728}"/>
              </a:ext>
            </a:extLst>
          </p:cNvPr>
          <p:cNvSpPr>
            <a:spLocks noGrp="1"/>
          </p:cNvSpPr>
          <p:nvPr>
            <p:ph type="title"/>
          </p:nvPr>
        </p:nvSpPr>
        <p:spPr/>
        <p:txBody>
          <a:bodyPr/>
          <a:lstStyle/>
          <a:p>
            <a:r>
              <a:rPr lang="en-US" dirty="0">
                <a:solidFill>
                  <a:schemeClr val="tx2"/>
                </a:solidFill>
              </a:rPr>
              <a:t>Student section complete</a:t>
            </a:r>
          </a:p>
        </p:txBody>
      </p:sp>
      <p:pic>
        <p:nvPicPr>
          <p:cNvPr id="4" name="Picture 3"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a:extLst>
              <a:ext uri="{FF2B5EF4-FFF2-40B4-BE49-F238E27FC236}">
                <a16:creationId xmlns:a16="http://schemas.microsoft.com/office/drawing/2014/main" id="{348173B3-32C9-A781-67F6-DB7C70F13E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4900" y="1537855"/>
            <a:ext cx="5854950" cy="4132906"/>
          </a:xfrm>
          <a:prstGeom prst="rect">
            <a:avLst/>
          </a:prstGeom>
          <a:ln w="12700">
            <a:solidFill>
              <a:schemeClr val="tx1"/>
            </a:solidFill>
          </a:ln>
        </p:spPr>
      </p:pic>
      <p:pic>
        <p:nvPicPr>
          <p:cNvPr id="5" name="Content Placeholder 4" descr="Screenshot continuation of the student completion page, which informs the student of next steps, including checking for an email confirmation and a reminder that contributors still need to enter their information. Reminders below that inform the student that once fully submitted, they’ll be able to review their FAFSA form responses on the FAFSA Submission Summary and that they can visit the FAFSA help page for additional information. ">
            <a:extLst>
              <a:ext uri="{FF2B5EF4-FFF2-40B4-BE49-F238E27FC236}">
                <a16:creationId xmlns:a16="http://schemas.microsoft.com/office/drawing/2014/main" id="{7D508919-42DF-1D6F-2295-B6FFCFCEDA5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139940" y="460894"/>
            <a:ext cx="4732626" cy="4923905"/>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EBAB58EB-C057-06FD-1298-2D11E28FD8B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36</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C47A6720-3F3E-29F5-7561-F05FE4DC80F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9F43BFA5-B6D3-AF37-3D1D-5CD0FB6351BB}"/>
              </a:ext>
            </a:extLst>
          </p:cNvPr>
          <p:cNvSpPr>
            <a:spLocks noGrp="1"/>
          </p:cNvSpPr>
          <p:nvPr>
            <p:ph type="sldNum" sz="quarter" idx="12"/>
          </p:nvPr>
        </p:nvSpPr>
        <p:spPr/>
        <p:txBody>
          <a:bodyPr/>
          <a:lstStyle/>
          <a:p>
            <a:fld id="{0FF54DE5-C571-48E8-A5BC-B369434E2F44}" type="slidenum">
              <a:rPr lang="en-US" smtClean="0"/>
              <a:t>36</a:t>
            </a:fld>
            <a:endParaRPr lang="en-US" dirty="0"/>
          </a:p>
        </p:txBody>
      </p:sp>
    </p:spTree>
    <p:extLst>
      <p:ext uri="{BB962C8B-B14F-4D97-AF65-F5344CB8AC3E}">
        <p14:creationId xmlns:p14="http://schemas.microsoft.com/office/powerpoint/2010/main" val="338287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50E0-A7FE-9FE2-8CE8-B1EC80B27519}"/>
              </a:ext>
            </a:extLst>
          </p:cNvPr>
          <p:cNvSpPr>
            <a:spLocks noGrp="1"/>
          </p:cNvSpPr>
          <p:nvPr>
            <p:ph type="title"/>
          </p:nvPr>
        </p:nvSpPr>
        <p:spPr/>
        <p:txBody>
          <a:bodyPr/>
          <a:lstStyle/>
          <a:p>
            <a:r>
              <a:rPr lang="en-US" dirty="0">
                <a:solidFill>
                  <a:schemeClr val="tx2"/>
                </a:solidFill>
              </a:rPr>
              <a:t>Parent e-mail	</a:t>
            </a:r>
          </a:p>
        </p:txBody>
      </p:sp>
      <p:pic>
        <p:nvPicPr>
          <p:cNvPr id="4" name="Content Placeholder 3"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a:extLst>
              <a:ext uri="{FF2B5EF4-FFF2-40B4-BE49-F238E27FC236}">
                <a16:creationId xmlns:a16="http://schemas.microsoft.com/office/drawing/2014/main" id="{602099B7-A811-2511-1D02-6A087598A3C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70485" y="248068"/>
            <a:ext cx="3042561" cy="5326077"/>
          </a:xfrm>
          <a:prstGeom prst="rect">
            <a:avLst/>
          </a:prstGeom>
          <a:ln w="12700">
            <a:solidFill>
              <a:schemeClr val="tx1"/>
            </a:solidFill>
          </a:ln>
        </p:spPr>
      </p:pic>
      <p:pic>
        <p:nvPicPr>
          <p:cNvPr id="5" name="Picture 4"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a:extLst>
              <a:ext uri="{FF2B5EF4-FFF2-40B4-BE49-F238E27FC236}">
                <a16:creationId xmlns:a16="http://schemas.microsoft.com/office/drawing/2014/main" id="{8C5B768D-C024-E594-627E-5586046B4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5668" y="846123"/>
            <a:ext cx="2721131" cy="5393233"/>
          </a:xfrm>
          <a:prstGeom prst="rect">
            <a:avLst/>
          </a:prstGeom>
          <a:ln w="12700">
            <a:solidFill>
              <a:schemeClr val="tx1"/>
            </a:solidFill>
          </a:ln>
        </p:spPr>
      </p:pic>
      <p:sp>
        <p:nvSpPr>
          <p:cNvPr id="6" name="TextBox 5">
            <a:extLst>
              <a:ext uri="{FF2B5EF4-FFF2-40B4-BE49-F238E27FC236}">
                <a16:creationId xmlns:a16="http://schemas.microsoft.com/office/drawing/2014/main" id="{5EEFA7B1-79AA-92EC-851C-49643AC6F23A}"/>
              </a:ext>
            </a:extLst>
          </p:cNvPr>
          <p:cNvSpPr txBox="1"/>
          <p:nvPr/>
        </p:nvSpPr>
        <p:spPr>
          <a:xfrm>
            <a:off x="1176021" y="2791460"/>
            <a:ext cx="4194464" cy="1015663"/>
          </a:xfrm>
          <a:prstGeom prst="rect">
            <a:avLst/>
          </a:prstGeom>
          <a:noFill/>
        </p:spPr>
        <p:txBody>
          <a:bodyPr wrap="square" rtlCol="0">
            <a:spAutoFit/>
          </a:bodyPr>
          <a:lstStyle/>
          <a:p>
            <a:r>
              <a:rPr lang="en-US" sz="2000" dirty="0"/>
              <a:t>Parent is invited by e-mail to log in to StudentAid.gov to contribute to the student’s FAFSA.</a:t>
            </a:r>
          </a:p>
        </p:txBody>
      </p:sp>
      <p:sp>
        <p:nvSpPr>
          <p:cNvPr id="3" name="Slide Number Placeholder 3">
            <a:extLst>
              <a:ext uri="{FF2B5EF4-FFF2-40B4-BE49-F238E27FC236}">
                <a16:creationId xmlns:a16="http://schemas.microsoft.com/office/drawing/2014/main" id="{33713ECC-7B73-D24D-A135-C61E3EE1B3D4}"/>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37</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383E5482-3737-08EC-94F5-8CB16CE2C07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FC7892F2-26BC-1FC9-0DD8-08D1BB5AD80B}"/>
              </a:ext>
            </a:extLst>
          </p:cNvPr>
          <p:cNvSpPr>
            <a:spLocks noGrp="1"/>
          </p:cNvSpPr>
          <p:nvPr>
            <p:ph type="sldNum" sz="quarter" idx="12"/>
          </p:nvPr>
        </p:nvSpPr>
        <p:spPr/>
        <p:txBody>
          <a:bodyPr/>
          <a:lstStyle/>
          <a:p>
            <a:fld id="{0FF54DE5-C571-48E8-A5BC-B369434E2F44}" type="slidenum">
              <a:rPr lang="en-US" smtClean="0"/>
              <a:t>37</a:t>
            </a:fld>
            <a:endParaRPr lang="en-US" dirty="0"/>
          </a:p>
        </p:txBody>
      </p:sp>
    </p:spTree>
    <p:extLst>
      <p:ext uri="{BB962C8B-B14F-4D97-AF65-F5344CB8AC3E}">
        <p14:creationId xmlns:p14="http://schemas.microsoft.com/office/powerpoint/2010/main" val="405605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C5B5-A7E6-C095-BFB7-64C3AA3D3898}"/>
              </a:ext>
            </a:extLst>
          </p:cNvPr>
          <p:cNvSpPr>
            <a:spLocks noGrp="1"/>
          </p:cNvSpPr>
          <p:nvPr>
            <p:ph type="title"/>
          </p:nvPr>
        </p:nvSpPr>
        <p:spPr/>
        <p:txBody>
          <a:bodyPr/>
          <a:lstStyle/>
          <a:p>
            <a:r>
              <a:rPr lang="en-US" dirty="0">
                <a:solidFill>
                  <a:schemeClr val="tx2"/>
                </a:solidFill>
              </a:rPr>
              <a:t>Parent log in </a:t>
            </a:r>
          </a:p>
        </p:txBody>
      </p:sp>
      <p:pic>
        <p:nvPicPr>
          <p:cNvPr id="4" name="Content Placeholder 3" descr="Screenshot  of the Log In page. Textboxes ask the parent to enter their FSA ID username, email, or phone number and their password. There is a button to “Log In” or the parent can select one of four text hyperlinks: “Create an Account,” “Forgot My Username,” “Forgot My Password,” or “Help Me Log In to My Account.” ">
            <a:extLst>
              <a:ext uri="{FF2B5EF4-FFF2-40B4-BE49-F238E27FC236}">
                <a16:creationId xmlns:a16="http://schemas.microsoft.com/office/drawing/2014/main" id="{4659DD5A-4DDF-A15B-BB42-F0FC210C227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26079" y="1660525"/>
            <a:ext cx="2867891" cy="2888674"/>
          </a:xfrm>
          <a:prstGeom prst="rect">
            <a:avLst/>
          </a:prstGeom>
          <a:ln w="12700">
            <a:solidFill>
              <a:schemeClr val="tx1"/>
            </a:solidFill>
          </a:ln>
        </p:spPr>
      </p:pic>
      <p:pic>
        <p:nvPicPr>
          <p:cNvPr id="5" name="Picture 4" descr="Screenshot of the My Activity page. A banner informs the parent that they have been requested to be a contributor on a FAFSA form. There are hyperlinks below to  “Decline Invitation” or “Get Started.” ">
            <a:extLst>
              <a:ext uri="{FF2B5EF4-FFF2-40B4-BE49-F238E27FC236}">
                <a16:creationId xmlns:a16="http://schemas.microsoft.com/office/drawing/2014/main" id="{D3C4F63C-C8F7-7E3D-2E2A-0FDB3E0808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5460" y="2274547"/>
            <a:ext cx="5838856" cy="3976583"/>
          </a:xfrm>
          <a:prstGeom prst="rect">
            <a:avLst/>
          </a:prstGeom>
          <a:ln w="12700">
            <a:solidFill>
              <a:schemeClr val="tx1"/>
            </a:solidFill>
          </a:ln>
        </p:spPr>
      </p:pic>
      <p:cxnSp>
        <p:nvCxnSpPr>
          <p:cNvPr id="7" name="Straight Arrow Connector 6">
            <a:extLst>
              <a:ext uri="{FF2B5EF4-FFF2-40B4-BE49-F238E27FC236}">
                <a16:creationId xmlns:a16="http://schemas.microsoft.com/office/drawing/2014/main" id="{225A3C67-4B66-20F1-45B4-824F115D58E3}"/>
              </a:ext>
            </a:extLst>
          </p:cNvPr>
          <p:cNvCxnSpPr>
            <a:cxnSpLocks/>
          </p:cNvCxnSpPr>
          <p:nvPr/>
        </p:nvCxnSpPr>
        <p:spPr>
          <a:xfrm flipH="1">
            <a:off x="8101617" y="1137602"/>
            <a:ext cx="3245516" cy="32918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Slide Number Placeholder 3">
            <a:extLst>
              <a:ext uri="{FF2B5EF4-FFF2-40B4-BE49-F238E27FC236}">
                <a16:creationId xmlns:a16="http://schemas.microsoft.com/office/drawing/2014/main" id="{08D2F0DB-1AB5-485E-BC6B-19B70F5E4A92}"/>
              </a:ext>
            </a:extLst>
          </p:cNvPr>
          <p:cNvSpPr txBox="1">
            <a:spLocks/>
          </p:cNvSpPr>
          <p:nvPr/>
        </p:nvSpPr>
        <p:spPr>
          <a:xfrm>
            <a:off x="9051576" y="5886005"/>
            <a:ext cx="267306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38</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648E212E-7500-100C-4671-2358314EC272}"/>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BCAB30EB-3029-219E-99F1-EC4C7153A09E}"/>
              </a:ext>
            </a:extLst>
          </p:cNvPr>
          <p:cNvSpPr>
            <a:spLocks noGrp="1"/>
          </p:cNvSpPr>
          <p:nvPr>
            <p:ph type="sldNum" sz="quarter" idx="12"/>
          </p:nvPr>
        </p:nvSpPr>
        <p:spPr/>
        <p:txBody>
          <a:bodyPr/>
          <a:lstStyle/>
          <a:p>
            <a:fld id="{0FF54DE5-C571-48E8-A5BC-B369434E2F44}" type="slidenum">
              <a:rPr lang="en-US" smtClean="0"/>
              <a:t>38</a:t>
            </a:fld>
            <a:endParaRPr lang="en-US" dirty="0"/>
          </a:p>
        </p:txBody>
      </p:sp>
    </p:spTree>
    <p:extLst>
      <p:ext uri="{BB962C8B-B14F-4D97-AF65-F5344CB8AC3E}">
        <p14:creationId xmlns:p14="http://schemas.microsoft.com/office/powerpoint/2010/main" val="21629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75B2-5ADC-8B20-A010-FC9B39690847}"/>
              </a:ext>
            </a:extLst>
          </p:cNvPr>
          <p:cNvSpPr>
            <a:spLocks noGrp="1"/>
          </p:cNvSpPr>
          <p:nvPr>
            <p:ph type="title"/>
          </p:nvPr>
        </p:nvSpPr>
        <p:spPr/>
        <p:txBody>
          <a:bodyPr/>
          <a:lstStyle/>
          <a:p>
            <a:r>
              <a:rPr lang="en-US" dirty="0">
                <a:solidFill>
                  <a:schemeClr val="tx2"/>
                </a:solidFill>
              </a:rPr>
              <a:t>Parent contributing to the student’s FAFSA</a:t>
            </a:r>
          </a:p>
        </p:txBody>
      </p:sp>
      <p:sp>
        <p:nvSpPr>
          <p:cNvPr id="3" name="Content Placeholder 2">
            <a:extLst>
              <a:ext uri="{FF2B5EF4-FFF2-40B4-BE49-F238E27FC236}">
                <a16:creationId xmlns:a16="http://schemas.microsoft.com/office/drawing/2014/main" id="{1E30ADF2-8990-6A07-9AF7-7A0416405271}"/>
              </a:ext>
            </a:extLst>
          </p:cNvPr>
          <p:cNvSpPr>
            <a:spLocks noGrp="1"/>
          </p:cNvSpPr>
          <p:nvPr>
            <p:ph idx="1"/>
          </p:nvPr>
        </p:nvSpPr>
        <p:spPr/>
        <p:txBody>
          <a:bodyPr/>
          <a:lstStyle/>
          <a:p>
            <a:endParaRPr lang="en-US" dirty="0"/>
          </a:p>
        </p:txBody>
      </p:sp>
      <p:pic>
        <p:nvPicPr>
          <p:cNvPr id="4" name="Picture 2" descr="Screenshot of the introduction page for parent contributing to the FAFSA form. The parent is reminded that the FAFSA form can’t be submitted for processing until their information is provided and that they can save the form to complete later. Frequently asked questions are also listed, which the parent can expand or collapse. This includes “Why have I been invited to contribute to this FAFSA form?” and “Does contributing to the form mean I’m financially responsible to pay for college?” ">
            <a:extLst>
              <a:ext uri="{FF2B5EF4-FFF2-40B4-BE49-F238E27FC236}">
                <a16:creationId xmlns:a16="http://schemas.microsoft.com/office/drawing/2014/main" id="{BE7D3709-F72F-869C-39EC-3C25E51AEF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4900" y="1473889"/>
            <a:ext cx="5323298" cy="41960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6" descr="Screenshot continuation of the introduction page for parent contributing to the FAFSA form. Additional frequently asked questions are listed, which the parent can expand or collapse. This includes &quot;What do I need to complete my section(s)?&quot; &quot;What kind of information will I be asked to provide?&quot; and &quot;What happens after I complete my sections?&quot; ">
            <a:extLst>
              <a:ext uri="{FF2B5EF4-FFF2-40B4-BE49-F238E27FC236}">
                <a16:creationId xmlns:a16="http://schemas.microsoft.com/office/drawing/2014/main" id="{C0AF9C79-EA4B-E047-4481-3558D34F25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6179" y="2102414"/>
            <a:ext cx="4807504" cy="41960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4964F6B-830A-A861-E5F6-0EC7670DF2D3}"/>
              </a:ext>
            </a:extLst>
          </p:cNvPr>
          <p:cNvSpPr txBox="1">
            <a:spLocks/>
          </p:cNvSpPr>
          <p:nvPr/>
        </p:nvSpPr>
        <p:spPr>
          <a:xfrm>
            <a:off x="9051576" y="5886005"/>
            <a:ext cx="276450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39</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B8371DD3-AFC4-5D18-1CA8-C6FB70E4E61C}"/>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A44C9940-DAE8-4438-5523-A0E8BE6A1F24}"/>
              </a:ext>
            </a:extLst>
          </p:cNvPr>
          <p:cNvSpPr>
            <a:spLocks noGrp="1"/>
          </p:cNvSpPr>
          <p:nvPr>
            <p:ph type="sldNum" sz="quarter" idx="12"/>
          </p:nvPr>
        </p:nvSpPr>
        <p:spPr/>
        <p:txBody>
          <a:bodyPr/>
          <a:lstStyle/>
          <a:p>
            <a:fld id="{0FF54DE5-C571-48E8-A5BC-B369434E2F44}" type="slidenum">
              <a:rPr lang="en-US" smtClean="0"/>
              <a:t>39</a:t>
            </a:fld>
            <a:endParaRPr lang="en-US" dirty="0"/>
          </a:p>
        </p:txBody>
      </p:sp>
    </p:spTree>
    <p:extLst>
      <p:ext uri="{BB962C8B-B14F-4D97-AF65-F5344CB8AC3E}">
        <p14:creationId xmlns:p14="http://schemas.microsoft.com/office/powerpoint/2010/main" val="292237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6942" y="136525"/>
            <a:ext cx="9718111" cy="1171822"/>
          </a:xfrm>
        </p:spPr>
        <p:txBody>
          <a:bodyPr rtlCol="0" anchor="ctr">
            <a:normAutofit/>
          </a:bodyPr>
          <a:lstStyle/>
          <a:p>
            <a:pPr eaLnBrk="1" fontAlgn="auto" hangingPunct="1">
              <a:spcAft>
                <a:spcPts val="0"/>
              </a:spcAft>
              <a:defRPr/>
            </a:pPr>
            <a:r>
              <a:rPr lang="en-US" sz="4000" dirty="0">
                <a:solidFill>
                  <a:schemeClr val="tx2"/>
                </a:solidFill>
              </a:rPr>
              <a:t>Paying for education	</a:t>
            </a:r>
          </a:p>
        </p:txBody>
      </p:sp>
      <p:graphicFrame>
        <p:nvGraphicFramePr>
          <p:cNvPr id="11" name="Content Placeholder 6">
            <a:extLst>
              <a:ext uri="{FF2B5EF4-FFF2-40B4-BE49-F238E27FC236}">
                <a16:creationId xmlns:a16="http://schemas.microsoft.com/office/drawing/2014/main" id="{5130D4FE-EAC2-4783-9B53-2449C02C7ABD}"/>
              </a:ext>
            </a:extLst>
          </p:cNvPr>
          <p:cNvGraphicFramePr>
            <a:graphicFrameLocks noGrp="1"/>
          </p:cNvGraphicFramePr>
          <p:nvPr>
            <p:ph idx="1"/>
            <p:extLst>
              <p:ext uri="{D42A27DB-BD31-4B8C-83A1-F6EECF244321}">
                <p14:modId xmlns:p14="http://schemas.microsoft.com/office/powerpoint/2010/main" val="4029315245"/>
              </p:ext>
            </p:extLst>
          </p:nvPr>
        </p:nvGraphicFramePr>
        <p:xfrm>
          <a:off x="1860359" y="1789485"/>
          <a:ext cx="8715116"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4">
            <a:extLst>
              <a:ext uri="{FF2B5EF4-FFF2-40B4-BE49-F238E27FC236}">
                <a16:creationId xmlns:a16="http://schemas.microsoft.com/office/drawing/2014/main" id="{9B5212CF-48E6-8A2A-85A6-4CAFDB299776}"/>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3">
            <a:extLst>
              <a:ext uri="{FF2B5EF4-FFF2-40B4-BE49-F238E27FC236}">
                <a16:creationId xmlns:a16="http://schemas.microsoft.com/office/drawing/2014/main" id="{D83967FC-C0CF-4284-F0E5-793BC0D1B861}"/>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8C5B8315-1B29-AAB5-258E-CF9A54E4459D}"/>
              </a:ext>
            </a:extLst>
          </p:cNvPr>
          <p:cNvSpPr>
            <a:spLocks noGrp="1"/>
          </p:cNvSpPr>
          <p:nvPr>
            <p:ph type="sldNum" sz="quarter" idx="12"/>
          </p:nvPr>
        </p:nvSpPr>
        <p:spPr/>
        <p:txBody>
          <a:bodyPr/>
          <a:lstStyle/>
          <a:p>
            <a:fld id="{0FF54DE5-C571-48E8-A5BC-B369434E2F44}" type="slidenum">
              <a:rPr lang="en-US" smtClean="0"/>
              <a:t>4</a:t>
            </a:fld>
            <a:endParaRPr lang="en-US" dirty="0"/>
          </a:p>
        </p:txBody>
      </p:sp>
    </p:spTree>
    <p:extLst>
      <p:ext uri="{BB962C8B-B14F-4D97-AF65-F5344CB8AC3E}">
        <p14:creationId xmlns:p14="http://schemas.microsoft.com/office/powerpoint/2010/main" val="425723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reenshot of the final page of the Understanding the FAFSA Form section, which informs the parent that they can check the status of the student's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3F4DB015-1C77-7FDE-8D5A-4239F8717E3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78295" y="3704996"/>
            <a:ext cx="4442693" cy="265525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Screenshot of the third page of the Understanding the FAFSA Form section, which reminds the parent of what to expect when completing the form. This includes the estimated time of one hour and that the parent will be able to save the form and return later if needed. The parent is informed that every contributor must provide consent for the student to be eligible for federal student aid. With consent, federal tax information will be transferred directly into the form from the Internal Revenue Service. ">
            <a:extLst>
              <a:ext uri="{FF2B5EF4-FFF2-40B4-BE49-F238E27FC236}">
                <a16:creationId xmlns:a16="http://schemas.microsoft.com/office/drawing/2014/main" id="{0E3D3C1D-2AC1-6917-C841-E6B25F42F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2" y="3704996"/>
            <a:ext cx="5099884" cy="2408145"/>
          </a:xfrm>
          <a:prstGeom prst="rect">
            <a:avLst/>
          </a:prstGeom>
          <a:ln w="12700">
            <a:solidFill>
              <a:schemeClr val="tx1"/>
            </a:solidFill>
          </a:ln>
        </p:spPr>
      </p:pic>
      <p:sp>
        <p:nvSpPr>
          <p:cNvPr id="2" name="Title 1">
            <a:extLst>
              <a:ext uri="{FF2B5EF4-FFF2-40B4-BE49-F238E27FC236}">
                <a16:creationId xmlns:a16="http://schemas.microsoft.com/office/drawing/2014/main" id="{A878DC3B-D90C-5131-BCBA-DD2D527C525F}"/>
              </a:ext>
            </a:extLst>
          </p:cNvPr>
          <p:cNvSpPr>
            <a:spLocks noGrp="1"/>
          </p:cNvSpPr>
          <p:nvPr>
            <p:ph type="title"/>
          </p:nvPr>
        </p:nvSpPr>
        <p:spPr/>
        <p:txBody>
          <a:bodyPr/>
          <a:lstStyle/>
          <a:p>
            <a:r>
              <a:rPr lang="en-US" dirty="0">
                <a:solidFill>
                  <a:schemeClr val="tx2"/>
                </a:solidFill>
              </a:rPr>
              <a:t>Parent’s onboarding</a:t>
            </a:r>
          </a:p>
        </p:txBody>
      </p:sp>
      <p:pic>
        <p:nvPicPr>
          <p:cNvPr id="4" name="Picture 2" descr="Screenshot of the first page of the Understanding the FAFSA Form section. A video provides the parent with an overview of the form.">
            <a:extLst>
              <a:ext uri="{FF2B5EF4-FFF2-40B4-BE49-F238E27FC236}">
                <a16:creationId xmlns:a16="http://schemas.microsoft.com/office/drawing/2014/main" id="{9B5964C0-CE45-435B-166B-612F7B836993}"/>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6095241" y="238991"/>
            <a:ext cx="4577620" cy="3336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Screenshot of the second page of the Understanding the FAFSA Form section, which explains the expectations of the contributor role when completing the form. The parent is informed that the answers provided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par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962C08F1-B85C-D32E-54FA-6B4F2FBD48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1012" y="1415885"/>
            <a:ext cx="4179821" cy="33253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21440BD1-4A33-A7F1-4E7A-658DAD9761FA}"/>
              </a:ext>
            </a:extLst>
          </p:cNvPr>
          <p:cNvSpPr txBox="1">
            <a:spLocks/>
          </p:cNvSpPr>
          <p:nvPr/>
        </p:nvSpPr>
        <p:spPr>
          <a:xfrm>
            <a:off x="9051576" y="5886005"/>
            <a:ext cx="280514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40</a:t>
            </a:fld>
            <a:endParaRPr lang="en-US" dirty="0">
              <a:solidFill>
                <a:schemeClr val="tx1">
                  <a:lumMod val="50000"/>
                  <a:lumOff val="50000"/>
                </a:schemeClr>
              </a:solidFill>
            </a:endParaRPr>
          </a:p>
        </p:txBody>
      </p:sp>
      <p:sp>
        <p:nvSpPr>
          <p:cNvPr id="8" name="Footer Placeholder 4">
            <a:extLst>
              <a:ext uri="{FF2B5EF4-FFF2-40B4-BE49-F238E27FC236}">
                <a16:creationId xmlns:a16="http://schemas.microsoft.com/office/drawing/2014/main" id="{E962F0C1-48D5-1B1E-EF0D-4F3A3F632A15}"/>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9" name="Slide Number Placeholder 8">
            <a:extLst>
              <a:ext uri="{FF2B5EF4-FFF2-40B4-BE49-F238E27FC236}">
                <a16:creationId xmlns:a16="http://schemas.microsoft.com/office/drawing/2014/main" id="{62F5B236-E111-9085-C64B-DCB6ED23C48D}"/>
              </a:ext>
            </a:extLst>
          </p:cNvPr>
          <p:cNvSpPr>
            <a:spLocks noGrp="1"/>
          </p:cNvSpPr>
          <p:nvPr>
            <p:ph type="sldNum" sz="quarter" idx="12"/>
          </p:nvPr>
        </p:nvSpPr>
        <p:spPr/>
        <p:txBody>
          <a:bodyPr/>
          <a:lstStyle/>
          <a:p>
            <a:fld id="{0FF54DE5-C571-48E8-A5BC-B369434E2F44}" type="slidenum">
              <a:rPr lang="en-US" smtClean="0"/>
              <a:t>40</a:t>
            </a:fld>
            <a:endParaRPr lang="en-US" dirty="0"/>
          </a:p>
        </p:txBody>
      </p:sp>
    </p:spTree>
    <p:extLst>
      <p:ext uri="{BB962C8B-B14F-4D97-AF65-F5344CB8AC3E}">
        <p14:creationId xmlns:p14="http://schemas.microsoft.com/office/powerpoint/2010/main" val="4257361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FF8D-9DAD-9AFE-6AFC-CFFC07775370}"/>
              </a:ext>
            </a:extLst>
          </p:cNvPr>
          <p:cNvSpPr>
            <a:spLocks noGrp="1"/>
          </p:cNvSpPr>
          <p:nvPr>
            <p:ph type="title"/>
          </p:nvPr>
        </p:nvSpPr>
        <p:spPr/>
        <p:txBody>
          <a:bodyPr/>
          <a:lstStyle/>
          <a:p>
            <a:r>
              <a:rPr lang="en-US" dirty="0">
                <a:solidFill>
                  <a:schemeClr val="tx2"/>
                </a:solidFill>
              </a:rPr>
              <a:t>Parent identification information</a:t>
            </a:r>
          </a:p>
        </p:txBody>
      </p:sp>
      <p:sp>
        <p:nvSpPr>
          <p:cNvPr id="3" name="Content Placeholder 2">
            <a:extLst>
              <a:ext uri="{FF2B5EF4-FFF2-40B4-BE49-F238E27FC236}">
                <a16:creationId xmlns:a16="http://schemas.microsoft.com/office/drawing/2014/main" id="{54B5A25A-61F9-7F82-F397-A21566BFFE38}"/>
              </a:ext>
            </a:extLst>
          </p:cNvPr>
          <p:cNvSpPr>
            <a:spLocks noGrp="1"/>
          </p:cNvSpPr>
          <p:nvPr>
            <p:ph idx="1"/>
          </p:nvPr>
        </p:nvSpPr>
        <p:spPr>
          <a:xfrm>
            <a:off x="1104900" y="1600200"/>
            <a:ext cx="4991100" cy="4572000"/>
          </a:xfrm>
        </p:spPr>
        <p:txBody>
          <a:bodyPr/>
          <a:lstStyle/>
          <a:p>
            <a:r>
              <a:rPr lang="en-US" dirty="0"/>
              <a:t>Same process as for the student, can’t change name, date of birth, Social Security number or e-mail address	</a:t>
            </a:r>
          </a:p>
          <a:p>
            <a:pPr lvl="1"/>
            <a:r>
              <a:rPr lang="en-US" sz="1800" dirty="0"/>
              <a:t>Go to Account Settings on StudentAid.gov if e-mail address or phone number is incorrect</a:t>
            </a:r>
            <a:endParaRPr lang="en-US" sz="1800" dirty="0">
              <a:solidFill>
                <a:srgbClr val="FF0000"/>
              </a:solidFill>
            </a:endParaRPr>
          </a:p>
          <a:p>
            <a:r>
              <a:rPr lang="en-US" dirty="0"/>
              <a:t>Can change mailing address</a:t>
            </a:r>
          </a:p>
        </p:txBody>
      </p:sp>
      <p:pic>
        <p:nvPicPr>
          <p:cNvPr id="4" name="Picture 3" descr="Screenshot of the Parent Identity Information section of the FAFSA form. Parent information including name, date of birth, Social Security number, email address, and mobile phone number are displayed to verify. ">
            <a:extLst>
              <a:ext uri="{FF2B5EF4-FFF2-40B4-BE49-F238E27FC236}">
                <a16:creationId xmlns:a16="http://schemas.microsoft.com/office/drawing/2014/main" id="{97D3D0F0-9733-121E-E04E-A62E29FC7C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9279"/>
          <a:stretch/>
        </p:blipFill>
        <p:spPr>
          <a:xfrm>
            <a:off x="6711426" y="337876"/>
            <a:ext cx="4127501" cy="2895946"/>
          </a:xfrm>
          <a:prstGeom prst="rect">
            <a:avLst/>
          </a:prstGeom>
          <a:ln w="12700">
            <a:solidFill>
              <a:schemeClr val="tx1"/>
            </a:solidFill>
          </a:ln>
        </p:spPr>
      </p:pic>
      <p:pic>
        <p:nvPicPr>
          <p:cNvPr id="5" name="Picture 4" descr="Screenshot continuation of the Parent Identity Information section, which has text boxes that prompt the parent to enter their permanent mailing address. ">
            <a:extLst>
              <a:ext uri="{FF2B5EF4-FFF2-40B4-BE49-F238E27FC236}">
                <a16:creationId xmlns:a16="http://schemas.microsoft.com/office/drawing/2014/main" id="{5344625C-D4CF-5E42-9A03-60689D70C0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0038"/>
          <a:stretch/>
        </p:blipFill>
        <p:spPr>
          <a:xfrm>
            <a:off x="8375348" y="3233822"/>
            <a:ext cx="2463578" cy="3300662"/>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C6643314-E29F-32B5-B76D-1FCD6FA1CBF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41</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C568116C-C93F-4277-7916-7420AFF7B0B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A56D6784-52C8-3670-B7A8-C5FE7C8F2301}"/>
              </a:ext>
            </a:extLst>
          </p:cNvPr>
          <p:cNvSpPr>
            <a:spLocks noGrp="1"/>
          </p:cNvSpPr>
          <p:nvPr>
            <p:ph type="sldNum" sz="quarter" idx="12"/>
          </p:nvPr>
        </p:nvSpPr>
        <p:spPr/>
        <p:txBody>
          <a:bodyPr/>
          <a:lstStyle/>
          <a:p>
            <a:fld id="{0FF54DE5-C571-48E8-A5BC-B369434E2F44}" type="slidenum">
              <a:rPr lang="en-US" smtClean="0"/>
              <a:t>41</a:t>
            </a:fld>
            <a:endParaRPr lang="en-US" dirty="0"/>
          </a:p>
        </p:txBody>
      </p:sp>
    </p:spTree>
    <p:extLst>
      <p:ext uri="{BB962C8B-B14F-4D97-AF65-F5344CB8AC3E}">
        <p14:creationId xmlns:p14="http://schemas.microsoft.com/office/powerpoint/2010/main" val="394436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9F81-666D-1A3E-E052-A3865BE35D3C}"/>
              </a:ext>
            </a:extLst>
          </p:cNvPr>
          <p:cNvSpPr>
            <a:spLocks noGrp="1"/>
          </p:cNvSpPr>
          <p:nvPr>
            <p:ph type="title"/>
          </p:nvPr>
        </p:nvSpPr>
        <p:spPr/>
        <p:txBody>
          <a:bodyPr/>
          <a:lstStyle/>
          <a:p>
            <a:r>
              <a:rPr lang="en-US" dirty="0">
                <a:solidFill>
                  <a:schemeClr val="tx2"/>
                </a:solidFill>
              </a:rPr>
              <a:t>Parent approval screen</a:t>
            </a:r>
          </a:p>
        </p:txBody>
      </p:sp>
      <p:pic>
        <p:nvPicPr>
          <p:cNvPr id="4" name="Content Placeholder 3" descr="Screenshot of the consent page for the retrieval and disclosure of federal tax information. A bulleted list of statements defines what the parent is affirming and giving consent to.">
            <a:extLst>
              <a:ext uri="{FF2B5EF4-FFF2-40B4-BE49-F238E27FC236}">
                <a16:creationId xmlns:a16="http://schemas.microsoft.com/office/drawing/2014/main" id="{9226C6D3-FA6C-5346-C4B9-F82C0A0D65A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16813" y="1142999"/>
            <a:ext cx="4763559" cy="5108131"/>
          </a:xfrm>
          <a:prstGeom prst="rect">
            <a:avLst/>
          </a:prstGeom>
          <a:ln w="12700">
            <a:solidFill>
              <a:schemeClr val="tx1"/>
            </a:solidFill>
          </a:ln>
        </p:spPr>
      </p:pic>
      <p:pic>
        <p:nvPicPr>
          <p:cNvPr id="5" name="Picture 4" descr="Screenshot continuation of the consent page. Frequently asked questions appear, which the par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parent to approve or decline their consent.">
            <a:extLst>
              <a:ext uri="{FF2B5EF4-FFF2-40B4-BE49-F238E27FC236}">
                <a16:creationId xmlns:a16="http://schemas.microsoft.com/office/drawing/2014/main" id="{2816BCE7-7EAB-E49E-5435-A07D2EDFF0EE}"/>
              </a:ext>
            </a:extLst>
          </p:cNvPr>
          <p:cNvPicPr>
            <a:picLocks noChangeAspect="1"/>
          </p:cNvPicPr>
          <p:nvPr/>
        </p:nvPicPr>
        <p:blipFill>
          <a:blip r:embed="rId3"/>
          <a:stretch>
            <a:fillRect/>
          </a:stretch>
        </p:blipFill>
        <p:spPr>
          <a:xfrm>
            <a:off x="7176976" y="177190"/>
            <a:ext cx="4008490" cy="5891377"/>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9236863A-5B4E-8E05-44D1-5D11F7F7C2C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42</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7DC9D0B2-815B-D0E9-0526-3E33D84F1017}"/>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5">
            <a:extLst>
              <a:ext uri="{FF2B5EF4-FFF2-40B4-BE49-F238E27FC236}">
                <a16:creationId xmlns:a16="http://schemas.microsoft.com/office/drawing/2014/main" id="{0C7CD154-2B4F-A4F2-EEC7-A1B2D44E0475}"/>
              </a:ext>
            </a:extLst>
          </p:cNvPr>
          <p:cNvSpPr>
            <a:spLocks noGrp="1"/>
          </p:cNvSpPr>
          <p:nvPr>
            <p:ph type="sldNum" sz="quarter" idx="12"/>
          </p:nvPr>
        </p:nvSpPr>
        <p:spPr/>
        <p:txBody>
          <a:bodyPr/>
          <a:lstStyle/>
          <a:p>
            <a:fld id="{0FF54DE5-C571-48E8-A5BC-B369434E2F44}" type="slidenum">
              <a:rPr lang="en-US" smtClean="0"/>
              <a:t>42</a:t>
            </a:fld>
            <a:endParaRPr lang="en-US" dirty="0"/>
          </a:p>
        </p:txBody>
      </p:sp>
    </p:spTree>
    <p:extLst>
      <p:ext uri="{BB962C8B-B14F-4D97-AF65-F5344CB8AC3E}">
        <p14:creationId xmlns:p14="http://schemas.microsoft.com/office/powerpoint/2010/main" val="306932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5B1B-B661-0695-B540-41A1B4D0FB57}"/>
              </a:ext>
            </a:extLst>
          </p:cNvPr>
          <p:cNvSpPr>
            <a:spLocks noGrp="1"/>
          </p:cNvSpPr>
          <p:nvPr>
            <p:ph type="title"/>
          </p:nvPr>
        </p:nvSpPr>
        <p:spPr/>
        <p:txBody>
          <a:bodyPr/>
          <a:lstStyle/>
          <a:p>
            <a:r>
              <a:rPr lang="en-US" dirty="0">
                <a:solidFill>
                  <a:schemeClr val="tx2"/>
                </a:solidFill>
              </a:rPr>
              <a:t>Parent demographics</a:t>
            </a:r>
            <a:r>
              <a:rPr lang="en-US" dirty="0"/>
              <a:t>	</a:t>
            </a:r>
          </a:p>
        </p:txBody>
      </p:sp>
      <p:pic>
        <p:nvPicPr>
          <p:cNvPr id="4" name="Content Placeholder 3" descr="Screenshot of the introduction to the Parent Demographics section, which informs the parent that the next series of pages will ask about their marital status, college students in the household, and legal residence. The parent is reminded that these questions are because most dependent students receive support from their parents, and this affects how much they’re able to pay for school. ">
            <a:extLst>
              <a:ext uri="{FF2B5EF4-FFF2-40B4-BE49-F238E27FC236}">
                <a16:creationId xmlns:a16="http://schemas.microsoft.com/office/drawing/2014/main" id="{AFC79702-13C4-C1B3-9EC5-44EC80098A9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32960" y="294796"/>
            <a:ext cx="7386320" cy="2647813"/>
          </a:xfrm>
          <a:prstGeom prst="rect">
            <a:avLst/>
          </a:prstGeom>
          <a:ln w="12700">
            <a:solidFill>
              <a:schemeClr val="tx1"/>
            </a:solidFill>
          </a:ln>
        </p:spPr>
      </p:pic>
      <p:pic>
        <p:nvPicPr>
          <p:cNvPr id="5" name="Picture 4" descr="Screenshot of the first page of the Parent Demographics section, which asks the parent to select their marital status: “Single (never married),” “Unmarried and both legal parents living together,” “Married (not separated),” “Remarried,” “Separated,” “Divorced,” or “Widowed.” ">
            <a:extLst>
              <a:ext uri="{FF2B5EF4-FFF2-40B4-BE49-F238E27FC236}">
                <a16:creationId xmlns:a16="http://schemas.microsoft.com/office/drawing/2014/main" id="{6B58A445-699F-3BF3-5664-5E928309BD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00" y="1468866"/>
            <a:ext cx="3396903" cy="5144364"/>
          </a:xfrm>
          <a:prstGeom prst="rect">
            <a:avLst/>
          </a:prstGeom>
          <a:ln w="12700">
            <a:solidFill>
              <a:schemeClr val="tx1"/>
            </a:solidFill>
          </a:ln>
        </p:spPr>
      </p:pic>
      <p:pic>
        <p:nvPicPr>
          <p:cNvPr id="6" name="Picture 5" descr="Screenshot continuation of the Parent Demographics section, which has a dropdown menu for the parent to select their state of legal residence. A text box below prompts the parent to enter the month and year they became a resident of that state. ">
            <a:extLst>
              <a:ext uri="{FF2B5EF4-FFF2-40B4-BE49-F238E27FC236}">
                <a16:creationId xmlns:a16="http://schemas.microsoft.com/office/drawing/2014/main" id="{8A2F4D10-93CD-6959-7A0B-1ABA1DF448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7161" y="3231701"/>
            <a:ext cx="3155458" cy="2289254"/>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D0D00C78-B61E-8874-0E03-DA7A2D5570C5}"/>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43</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18109153-869C-796A-1F04-02845AD811D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7">
            <a:extLst>
              <a:ext uri="{FF2B5EF4-FFF2-40B4-BE49-F238E27FC236}">
                <a16:creationId xmlns:a16="http://schemas.microsoft.com/office/drawing/2014/main" id="{40C87A35-E828-BBF9-604D-12386533C555}"/>
              </a:ext>
            </a:extLst>
          </p:cNvPr>
          <p:cNvSpPr>
            <a:spLocks noGrp="1"/>
          </p:cNvSpPr>
          <p:nvPr>
            <p:ph type="sldNum" sz="quarter" idx="12"/>
          </p:nvPr>
        </p:nvSpPr>
        <p:spPr/>
        <p:txBody>
          <a:bodyPr/>
          <a:lstStyle/>
          <a:p>
            <a:fld id="{0FF54DE5-C571-48E8-A5BC-B369434E2F44}" type="slidenum">
              <a:rPr lang="en-US" smtClean="0"/>
              <a:t>43</a:t>
            </a:fld>
            <a:endParaRPr lang="en-US" dirty="0"/>
          </a:p>
        </p:txBody>
      </p:sp>
    </p:spTree>
    <p:extLst>
      <p:ext uri="{BB962C8B-B14F-4D97-AF65-F5344CB8AC3E}">
        <p14:creationId xmlns:p14="http://schemas.microsoft.com/office/powerpoint/2010/main" val="3182025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41" y="98531"/>
            <a:ext cx="8860934" cy="1083097"/>
          </a:xfrm>
        </p:spPr>
        <p:txBody>
          <a:bodyPr vert="horz" lIns="91440" tIns="45720" rIns="91440" bIns="45720" rtlCol="0" anchor="b">
            <a:noAutofit/>
          </a:bodyPr>
          <a:lstStyle/>
          <a:p>
            <a:r>
              <a:rPr lang="en-US" sz="3200" dirty="0">
                <a:solidFill>
                  <a:schemeClr val="accent1">
                    <a:lumMod val="50000"/>
                  </a:schemeClr>
                </a:solidFill>
              </a:rPr>
              <a:t>Parent financial information</a:t>
            </a:r>
          </a:p>
        </p:txBody>
      </p:sp>
      <p:sp>
        <p:nvSpPr>
          <p:cNvPr id="3" name="Footer Placeholder 4">
            <a:extLst>
              <a:ext uri="{FF2B5EF4-FFF2-40B4-BE49-F238E27FC236}">
                <a16:creationId xmlns:a16="http://schemas.microsoft.com/office/drawing/2014/main" id="{C964291E-A3C4-2782-996E-204D14A2AB0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4"/>
          <p:cNvSpPr>
            <a:spLocks noGrp="1"/>
          </p:cNvSpPr>
          <p:nvPr>
            <p:ph type="sldNum" sz="quarter" idx="12"/>
          </p:nvPr>
        </p:nvSpPr>
        <p:spPr>
          <a:xfrm>
            <a:off x="8650356" y="6035357"/>
            <a:ext cx="3135243" cy="365125"/>
          </a:xfrm>
        </p:spPr>
        <p:txBody>
          <a:bodyPr vert="horz" lIns="91440" tIns="45720" rIns="91440" bIns="45720" rtlCol="0" anchor="ctr">
            <a:normAutofit/>
          </a:bodyPr>
          <a:lstStyle/>
          <a:p>
            <a:pPr>
              <a:spcAft>
                <a:spcPts val="600"/>
              </a:spcAft>
            </a:pPr>
            <a:fld id="{B6F7E05E-DFCB-4265-AFFE-55337A9DE138}" type="slidenum">
              <a:rPr lang="en-US" b="0" smtClean="0">
                <a:solidFill>
                  <a:schemeClr val="tx1">
                    <a:lumMod val="50000"/>
                    <a:lumOff val="50000"/>
                  </a:schemeClr>
                </a:solidFill>
              </a:rPr>
              <a:pPr>
                <a:spcAft>
                  <a:spcPts val="600"/>
                </a:spcAft>
              </a:pPr>
              <a:t>44</a:t>
            </a:fld>
            <a:endParaRPr lang="en-US" b="0" dirty="0">
              <a:solidFill>
                <a:schemeClr val="tx1">
                  <a:lumMod val="50000"/>
                  <a:lumOff val="50000"/>
                </a:schemeClr>
              </a:solidFill>
            </a:endParaRPr>
          </a:p>
        </p:txBody>
      </p:sp>
      <p:pic>
        <p:nvPicPr>
          <p:cNvPr id="5" name="Picture 4" descr="Screenshot of the introduction to the Parent Financials section, which informs the parent that the next series of pages will help schools determine the student’s ability to pay for college without financial aid through questions regarding state entitlement benefits, investments, real estate, or other assets. ">
            <a:extLst>
              <a:ext uri="{FF2B5EF4-FFF2-40B4-BE49-F238E27FC236}">
                <a16:creationId xmlns:a16="http://schemas.microsoft.com/office/drawing/2014/main" id="{7F17DFCA-E7D2-FD1C-E8AA-68BC9EB54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1017" y="1463040"/>
            <a:ext cx="5132666" cy="2082800"/>
          </a:xfrm>
          <a:prstGeom prst="rect">
            <a:avLst/>
          </a:prstGeom>
          <a:ln w="12700">
            <a:solidFill>
              <a:schemeClr val="tx1"/>
            </a:solidFill>
          </a:ln>
        </p:spPr>
      </p:pic>
      <p:pic>
        <p:nvPicPr>
          <p:cNvPr id="10" name="Picture 2" descr="Screenshot continuation of the Parent Financials section. The parent is informed that their answer will not affect federal student aid eligibility. Below that, the parent is asked to select all federal programs that they or a member of the family received benefits from. The list includes: “Earned Income Credit,” “Federal Housing Assistance,” “Free or Reduced Price School Lunch,” “Medicaid,” “Refundable Credit for Coverage Under a Qualified Health Plan,” “Supplemental Nutrition Assistance Program,” “Supplemental Security Income,” “Temporary Assistance for Needy Families,” “Special Supplemental Nutrition Program for Women, Infants, and Children,” and “None of these apply.”  ">
            <a:extLst>
              <a:ext uri="{FF2B5EF4-FFF2-40B4-BE49-F238E27FC236}">
                <a16:creationId xmlns:a16="http://schemas.microsoft.com/office/drawing/2014/main" id="{76C4227A-CFDC-EC44-4FF0-D6109D9BC5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37125" y="158750"/>
            <a:ext cx="4518034" cy="6197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Screenshot continuation of the Parent Financials section, which asks the parent if they filed a 2022 joint tax return with their spouse. ">
            <a:extLst>
              <a:ext uri="{FF2B5EF4-FFF2-40B4-BE49-F238E27FC236}">
                <a16:creationId xmlns:a16="http://schemas.microsoft.com/office/drawing/2014/main" id="{B9F9F0E0-076A-58B7-9FBF-685E4DB593C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56161" y="3775221"/>
            <a:ext cx="5164877" cy="233142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0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527" y="284480"/>
            <a:ext cx="6636513" cy="894080"/>
          </a:xfrm>
        </p:spPr>
        <p:txBody>
          <a:bodyPr>
            <a:normAutofit/>
          </a:bodyPr>
          <a:lstStyle/>
          <a:p>
            <a:r>
              <a:rPr lang="en-US" dirty="0">
                <a:solidFill>
                  <a:schemeClr val="accent1">
                    <a:lumMod val="50000"/>
                  </a:schemeClr>
                </a:solidFill>
              </a:rPr>
              <a:t>Students with undocumented parents</a:t>
            </a:r>
          </a:p>
        </p:txBody>
      </p:sp>
      <p:sp>
        <p:nvSpPr>
          <p:cNvPr id="4" name="Content Placeholder 3"/>
          <p:cNvSpPr>
            <a:spLocks noGrp="1"/>
          </p:cNvSpPr>
          <p:nvPr>
            <p:ph idx="1"/>
          </p:nvPr>
        </p:nvSpPr>
        <p:spPr>
          <a:xfrm>
            <a:off x="1176528" y="552091"/>
            <a:ext cx="10174226" cy="5431536"/>
          </a:xfrm>
        </p:spPr>
        <p:txBody>
          <a:bodyPr anchor="ctr">
            <a:normAutofit/>
          </a:bodyPr>
          <a:lstStyle/>
          <a:p>
            <a:pPr marL="0" indent="0">
              <a:buNone/>
            </a:pPr>
            <a:endParaRPr lang="en-US" sz="2200" dirty="0"/>
          </a:p>
          <a:p>
            <a:pPr marL="0" indent="0">
              <a:buNone/>
            </a:pPr>
            <a:r>
              <a:rPr lang="en-US" dirty="0"/>
              <a:t>Parents must still report information on the FAFSA</a:t>
            </a:r>
          </a:p>
          <a:p>
            <a:pPr lvl="1"/>
            <a:r>
              <a:rPr lang="en-US" sz="1800" dirty="0"/>
              <a:t>Can get an FSA ID, even if don’t have a Social Security number</a:t>
            </a:r>
          </a:p>
          <a:p>
            <a:pPr lvl="1"/>
            <a:r>
              <a:rPr lang="en-US" sz="1800" dirty="0"/>
              <a:t>May be authenticated against the credit bureau instead of the Social Security Administration</a:t>
            </a:r>
          </a:p>
          <a:p>
            <a:pPr lvl="1"/>
            <a:r>
              <a:rPr lang="en-US" sz="1800" dirty="0"/>
              <a:t>May be asked to income earned from work instead of tax information</a:t>
            </a:r>
          </a:p>
          <a:p>
            <a:pPr marL="0" indent="0">
              <a:buNone/>
            </a:pPr>
            <a:endParaRPr lang="en-US" sz="2200" dirty="0"/>
          </a:p>
        </p:txBody>
      </p:sp>
      <p:sp>
        <p:nvSpPr>
          <p:cNvPr id="6" name="Footer Placeholder 4">
            <a:extLst>
              <a:ext uri="{FF2B5EF4-FFF2-40B4-BE49-F238E27FC236}">
                <a16:creationId xmlns:a16="http://schemas.microsoft.com/office/drawing/2014/main" id="{8ABA62E2-E386-7A89-BCCF-3FD56C615F0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 name="Slide Number Placeholder 3">
            <a:extLst>
              <a:ext uri="{FF2B5EF4-FFF2-40B4-BE49-F238E27FC236}">
                <a16:creationId xmlns:a16="http://schemas.microsoft.com/office/drawing/2014/main" id="{411113F5-033C-3E1F-6310-65F1831E32BD}"/>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45</a:t>
            </a:fld>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4A43531-0239-3114-5DA9-8B5C5254EC80}"/>
              </a:ext>
            </a:extLst>
          </p:cNvPr>
          <p:cNvSpPr>
            <a:spLocks noGrp="1"/>
          </p:cNvSpPr>
          <p:nvPr>
            <p:ph type="sldNum" sz="quarter" idx="12"/>
          </p:nvPr>
        </p:nvSpPr>
        <p:spPr/>
        <p:txBody>
          <a:bodyPr/>
          <a:lstStyle/>
          <a:p>
            <a:fld id="{0FF54DE5-C571-48E8-A5BC-B369434E2F44}" type="slidenum">
              <a:rPr lang="en-US" smtClean="0"/>
              <a:t>45</a:t>
            </a:fld>
            <a:endParaRPr lang="en-US" dirty="0"/>
          </a:p>
        </p:txBody>
      </p:sp>
    </p:spTree>
    <p:extLst>
      <p:ext uri="{BB962C8B-B14F-4D97-AF65-F5344CB8AC3E}">
        <p14:creationId xmlns:p14="http://schemas.microsoft.com/office/powerpoint/2010/main" val="394875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417C-2350-4D8C-A8D4-60F2265C4E6A}"/>
              </a:ext>
            </a:extLst>
          </p:cNvPr>
          <p:cNvSpPr>
            <a:spLocks noGrp="1"/>
          </p:cNvSpPr>
          <p:nvPr>
            <p:ph type="title"/>
          </p:nvPr>
        </p:nvSpPr>
        <p:spPr>
          <a:xfrm>
            <a:off x="1245169" y="-144516"/>
            <a:ext cx="3571810" cy="1241796"/>
          </a:xfrm>
        </p:spPr>
        <p:txBody>
          <a:bodyPr vert="horz" lIns="91440" tIns="45720" rIns="91440" bIns="45720" rtlCol="0" anchor="b">
            <a:normAutofit/>
          </a:bodyPr>
          <a:lstStyle/>
          <a:p>
            <a:r>
              <a:rPr lang="en-US" sz="3200" kern="1200" dirty="0">
                <a:solidFill>
                  <a:schemeClr val="tx2"/>
                </a:solidFill>
              </a:rPr>
              <a:t>Family size</a:t>
            </a:r>
          </a:p>
        </p:txBody>
      </p:sp>
      <p:sp>
        <p:nvSpPr>
          <p:cNvPr id="4" name="Footer Placeholder 4">
            <a:extLst>
              <a:ext uri="{FF2B5EF4-FFF2-40B4-BE49-F238E27FC236}">
                <a16:creationId xmlns:a16="http://schemas.microsoft.com/office/drawing/2014/main" id="{7D483FBF-473D-CD72-BC0F-B75B63D03F0C}"/>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5" name="Picture 4"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8B0CBEDD-9232-CBB0-3E82-1ACEA3B4063B}"/>
              </a:ext>
            </a:extLst>
          </p:cNvPr>
          <p:cNvPicPr>
            <a:picLocks noChangeAspect="1"/>
          </p:cNvPicPr>
          <p:nvPr/>
        </p:nvPicPr>
        <p:blipFill>
          <a:blip r:embed="rId2"/>
          <a:stretch>
            <a:fillRect/>
          </a:stretch>
        </p:blipFill>
        <p:spPr>
          <a:xfrm>
            <a:off x="4072593" y="640080"/>
            <a:ext cx="7502430" cy="5050897"/>
          </a:xfrm>
          <a:prstGeom prst="rect">
            <a:avLst/>
          </a:prstGeom>
          <a:ln w="12700">
            <a:solidFill>
              <a:schemeClr val="tx1"/>
            </a:solidFill>
          </a:ln>
        </p:spPr>
      </p:pic>
      <p:sp>
        <p:nvSpPr>
          <p:cNvPr id="7" name="TextBox 6">
            <a:extLst>
              <a:ext uri="{FF2B5EF4-FFF2-40B4-BE49-F238E27FC236}">
                <a16:creationId xmlns:a16="http://schemas.microsoft.com/office/drawing/2014/main" id="{8C6706B2-20A8-41A0-3A75-C757B712F077}"/>
              </a:ext>
            </a:extLst>
          </p:cNvPr>
          <p:cNvSpPr txBox="1"/>
          <p:nvPr/>
        </p:nvSpPr>
        <p:spPr>
          <a:xfrm>
            <a:off x="1371600" y="1706880"/>
            <a:ext cx="2509520" cy="2246769"/>
          </a:xfrm>
          <a:prstGeom prst="rect">
            <a:avLst/>
          </a:prstGeom>
          <a:noFill/>
        </p:spPr>
        <p:txBody>
          <a:bodyPr wrap="square" rtlCol="0">
            <a:spAutoFit/>
          </a:bodyPr>
          <a:lstStyle/>
          <a:p>
            <a:r>
              <a:rPr lang="en-US" sz="2000" dirty="0"/>
              <a:t>Can report if the number of dependents is different than the number of individuals claimed on 2023 tax return</a:t>
            </a:r>
          </a:p>
        </p:txBody>
      </p:sp>
      <p:sp>
        <p:nvSpPr>
          <p:cNvPr id="3" name="Slide Number Placeholder 3">
            <a:extLst>
              <a:ext uri="{FF2B5EF4-FFF2-40B4-BE49-F238E27FC236}">
                <a16:creationId xmlns:a16="http://schemas.microsoft.com/office/drawing/2014/main" id="{6DB3725A-D91A-D422-4B36-BF9CC1FE4063}"/>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46</a:t>
            </a:fld>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921B42FF-3D1D-6C2F-5F19-3E5A8B80563E}"/>
              </a:ext>
            </a:extLst>
          </p:cNvPr>
          <p:cNvSpPr>
            <a:spLocks noGrp="1"/>
          </p:cNvSpPr>
          <p:nvPr>
            <p:ph type="sldNum" sz="quarter" idx="12"/>
          </p:nvPr>
        </p:nvSpPr>
        <p:spPr/>
        <p:txBody>
          <a:bodyPr/>
          <a:lstStyle/>
          <a:p>
            <a:fld id="{0FF54DE5-C571-48E8-A5BC-B369434E2F44}" type="slidenum">
              <a:rPr lang="en-US" smtClean="0"/>
              <a:t>46</a:t>
            </a:fld>
            <a:endParaRPr lang="en-US" dirty="0"/>
          </a:p>
        </p:txBody>
      </p:sp>
    </p:spTree>
    <p:extLst>
      <p:ext uri="{BB962C8B-B14F-4D97-AF65-F5344CB8AC3E}">
        <p14:creationId xmlns:p14="http://schemas.microsoft.com/office/powerpoint/2010/main" val="143837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59407" y="580690"/>
            <a:ext cx="7979665" cy="1360053"/>
          </a:xfrm>
          <a:prstGeom prst="rect">
            <a:avLst/>
          </a:prstGeom>
        </p:spPr>
        <p:txBody>
          <a:bodyPr rtlCol="0" anchor="b">
            <a:normAutofit/>
          </a:bodyPr>
          <a:lstStyle/>
          <a:p>
            <a:pPr fontAlgn="auto">
              <a:spcAft>
                <a:spcPts val="0"/>
              </a:spcAft>
              <a:defRPr/>
            </a:pPr>
            <a:r>
              <a:rPr lang="en-US" sz="3100" dirty="0">
                <a:solidFill>
                  <a:schemeClr val="tx2"/>
                </a:solidFill>
              </a:rPr>
              <a:t>Who is included in the number in college? </a:t>
            </a:r>
            <a:br>
              <a:rPr lang="en-US" sz="2600" dirty="0">
                <a:solidFill>
                  <a:schemeClr val="tx2"/>
                </a:solidFill>
              </a:rPr>
            </a:br>
            <a:br>
              <a:rPr lang="en-US" sz="2600" dirty="0">
                <a:solidFill>
                  <a:schemeClr val="tx2"/>
                </a:solidFill>
              </a:rPr>
            </a:br>
            <a:r>
              <a:rPr lang="en-US" sz="2600" dirty="0">
                <a:solidFill>
                  <a:schemeClr val="accent1"/>
                </a:solidFill>
              </a:rPr>
              <a:t>Dependent student</a:t>
            </a:r>
          </a:p>
        </p:txBody>
      </p:sp>
      <p:sp>
        <p:nvSpPr>
          <p:cNvPr id="5" name="Content Placeholder 4"/>
          <p:cNvSpPr>
            <a:spLocks noGrp="1"/>
          </p:cNvSpPr>
          <p:nvPr>
            <p:ph idx="1"/>
          </p:nvPr>
        </p:nvSpPr>
        <p:spPr>
          <a:xfrm>
            <a:off x="1359407" y="2256752"/>
            <a:ext cx="3429000" cy="3410712"/>
          </a:xfrm>
          <a:prstGeom prst="rect">
            <a:avLst/>
          </a:prstGeom>
        </p:spPr>
        <p:txBody>
          <a:bodyPr rtlCol="0" anchor="t">
            <a:normAutofit/>
          </a:bodyPr>
          <a:lstStyle/>
          <a:p>
            <a:pPr marL="438912" indent="-320040" fontAlgn="auto">
              <a:spcBef>
                <a:spcPts val="0"/>
              </a:spcBef>
              <a:spcAft>
                <a:spcPts val="600"/>
              </a:spcAft>
              <a:buFont typeface="Wingdings 2"/>
              <a:buChar char=""/>
              <a:defRPr/>
            </a:pPr>
            <a:r>
              <a:rPr lang="en-US" sz="1700" dirty="0"/>
              <a:t>Student</a:t>
            </a:r>
          </a:p>
          <a:p>
            <a:pPr marL="438912" indent="-320040" fontAlgn="auto">
              <a:spcBef>
                <a:spcPts val="0"/>
              </a:spcBef>
              <a:spcAft>
                <a:spcPts val="600"/>
              </a:spcAft>
              <a:buFont typeface="Wingdings 2"/>
              <a:buChar char=""/>
              <a:defRPr/>
            </a:pPr>
            <a:r>
              <a:rPr lang="en-US" sz="1700" dirty="0"/>
              <a:t>NOT the parent(s)</a:t>
            </a:r>
          </a:p>
          <a:p>
            <a:pPr marL="438912" indent="-320040" fontAlgn="auto">
              <a:spcBef>
                <a:spcPts val="0"/>
              </a:spcBef>
              <a:spcAft>
                <a:spcPts val="600"/>
              </a:spcAft>
              <a:buFont typeface="Wingdings 2"/>
              <a:buChar char=""/>
              <a:defRPr/>
            </a:pPr>
            <a:r>
              <a:rPr lang="en-US" sz="1700" dirty="0"/>
              <a:t>Others attending at least half time in an approved program during 2025-26 that leads to a degree or certificate at a postsecondary school eligible to participate in any of the federal student aid programs</a:t>
            </a:r>
          </a:p>
          <a:p>
            <a:pPr marL="438912" indent="-320040" fontAlgn="auto">
              <a:spcBef>
                <a:spcPts val="0"/>
              </a:spcBef>
              <a:spcAft>
                <a:spcPts val="600"/>
              </a:spcAft>
              <a:buFont typeface="Wingdings 2"/>
              <a:buChar char=""/>
              <a:defRPr/>
            </a:pPr>
            <a:r>
              <a:rPr lang="en-US" sz="1700" dirty="0"/>
              <a:t>Does not factor into need analysis calculation</a:t>
            </a:r>
          </a:p>
        </p:txBody>
      </p:sp>
      <p:sp>
        <p:nvSpPr>
          <p:cNvPr id="3" name="Footer Placeholder 4">
            <a:extLst>
              <a:ext uri="{FF2B5EF4-FFF2-40B4-BE49-F238E27FC236}">
                <a16:creationId xmlns:a16="http://schemas.microsoft.com/office/drawing/2014/main" id="{D6E7D634-3E8B-A1C0-6EC9-9C513C9C4350}"/>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pic>
        <p:nvPicPr>
          <p:cNvPr id="4"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E859242A-A1B5-B3CD-31F2-0A98B67EE7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0700" y="1733106"/>
            <a:ext cx="6215063" cy="254252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BCBB84F5-83BD-F4AB-9475-3208F008323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47</a:t>
            </a:fld>
            <a:endParaRPr lang="en-US" dirty="0">
              <a:solidFill>
                <a:schemeClr val="tx1">
                  <a:lumMod val="50000"/>
                  <a:lumOff val="50000"/>
                </a:schemeClr>
              </a:solidFill>
            </a:endParaRPr>
          </a:p>
        </p:txBody>
      </p:sp>
      <p:sp>
        <p:nvSpPr>
          <p:cNvPr id="7" name="Slide Number Placeholder 6">
            <a:extLst>
              <a:ext uri="{FF2B5EF4-FFF2-40B4-BE49-F238E27FC236}">
                <a16:creationId xmlns:a16="http://schemas.microsoft.com/office/drawing/2014/main" id="{B5F37D8A-7181-BCF3-0512-17C75162C3B8}"/>
              </a:ext>
            </a:extLst>
          </p:cNvPr>
          <p:cNvSpPr>
            <a:spLocks noGrp="1"/>
          </p:cNvSpPr>
          <p:nvPr>
            <p:ph type="sldNum" sz="quarter" idx="12"/>
          </p:nvPr>
        </p:nvSpPr>
        <p:spPr/>
        <p:txBody>
          <a:bodyPr/>
          <a:lstStyle/>
          <a:p>
            <a:fld id="{0FF54DE5-C571-48E8-A5BC-B369434E2F44}" type="slidenum">
              <a:rPr lang="en-US" smtClean="0"/>
              <a:t>47</a:t>
            </a:fld>
            <a:endParaRPr lang="en-US" dirty="0"/>
          </a:p>
        </p:txBody>
      </p:sp>
    </p:spTree>
    <p:extLst>
      <p:ext uri="{BB962C8B-B14F-4D97-AF65-F5344CB8AC3E}">
        <p14:creationId xmlns:p14="http://schemas.microsoft.com/office/powerpoint/2010/main" val="377571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5B82-30F8-5CD4-3CA1-62EC7692BB31}"/>
              </a:ext>
            </a:extLst>
          </p:cNvPr>
          <p:cNvSpPr>
            <a:spLocks noGrp="1"/>
          </p:cNvSpPr>
          <p:nvPr>
            <p:ph type="title"/>
          </p:nvPr>
        </p:nvSpPr>
        <p:spPr/>
        <p:txBody>
          <a:bodyPr/>
          <a:lstStyle/>
          <a:p>
            <a:r>
              <a:rPr lang="en-US" dirty="0">
                <a:solidFill>
                  <a:schemeClr val="tx2"/>
                </a:solidFill>
              </a:rPr>
              <a:t>Tax return information</a:t>
            </a:r>
          </a:p>
        </p:txBody>
      </p:sp>
      <p:sp>
        <p:nvSpPr>
          <p:cNvPr id="5" name="TextBox 4">
            <a:extLst>
              <a:ext uri="{FF2B5EF4-FFF2-40B4-BE49-F238E27FC236}">
                <a16:creationId xmlns:a16="http://schemas.microsoft.com/office/drawing/2014/main" id="{8254AD1D-DE79-AAAA-D398-820B9EF9D521}"/>
              </a:ext>
            </a:extLst>
          </p:cNvPr>
          <p:cNvSpPr txBox="1"/>
          <p:nvPr/>
        </p:nvSpPr>
        <p:spPr>
          <a:xfrm>
            <a:off x="1104900" y="1696720"/>
            <a:ext cx="3883660" cy="1015663"/>
          </a:xfrm>
          <a:prstGeom prst="rect">
            <a:avLst/>
          </a:prstGeom>
          <a:noFill/>
        </p:spPr>
        <p:txBody>
          <a:bodyPr wrap="square" rtlCol="0">
            <a:spAutoFit/>
          </a:bodyPr>
          <a:lstStyle/>
          <a:p>
            <a:r>
              <a:rPr lang="en-US" sz="2000" dirty="0"/>
              <a:t>Income tax information will be pulled through the Direct Data Exchange (DDX)</a:t>
            </a:r>
          </a:p>
        </p:txBody>
      </p:sp>
      <p:sp>
        <p:nvSpPr>
          <p:cNvPr id="3" name="Slide Number Placeholder 3">
            <a:extLst>
              <a:ext uri="{FF2B5EF4-FFF2-40B4-BE49-F238E27FC236}">
                <a16:creationId xmlns:a16="http://schemas.microsoft.com/office/drawing/2014/main" id="{CFDB4F96-8635-E6B8-F90F-2DFCE118D9EE}"/>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48</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C442B3E5-9760-42AA-F8F2-5D91DCF4391B}"/>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8" name="Picture 7">
            <a:extLst>
              <a:ext uri="{FF2B5EF4-FFF2-40B4-BE49-F238E27FC236}">
                <a16:creationId xmlns:a16="http://schemas.microsoft.com/office/drawing/2014/main" id="{A2C21665-F3EA-C172-4794-107E5F63E68D}"/>
              </a:ext>
            </a:extLst>
          </p:cNvPr>
          <p:cNvPicPr>
            <a:picLocks noChangeAspect="1"/>
          </p:cNvPicPr>
          <p:nvPr/>
        </p:nvPicPr>
        <p:blipFill rotWithShape="1">
          <a:blip r:embed="rId2"/>
          <a:srcRect l="22742" t="1991" r="30592" b="2598"/>
          <a:stretch/>
        </p:blipFill>
        <p:spPr>
          <a:xfrm>
            <a:off x="5810372" y="195124"/>
            <a:ext cx="5357512" cy="6161226"/>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4BCB74C5-79CD-E474-5473-4051F2B2757E}"/>
              </a:ext>
            </a:extLst>
          </p:cNvPr>
          <p:cNvSpPr>
            <a:spLocks noGrp="1"/>
          </p:cNvSpPr>
          <p:nvPr>
            <p:ph type="sldNum" sz="quarter" idx="12"/>
          </p:nvPr>
        </p:nvSpPr>
        <p:spPr/>
        <p:txBody>
          <a:bodyPr/>
          <a:lstStyle/>
          <a:p>
            <a:fld id="{0FF54DE5-C571-48E8-A5BC-B369434E2F44}" type="slidenum">
              <a:rPr lang="en-US" smtClean="0"/>
              <a:t>48</a:t>
            </a:fld>
            <a:endParaRPr lang="en-US" dirty="0"/>
          </a:p>
        </p:txBody>
      </p:sp>
    </p:spTree>
    <p:extLst>
      <p:ext uri="{BB962C8B-B14F-4D97-AF65-F5344CB8AC3E}">
        <p14:creationId xmlns:p14="http://schemas.microsoft.com/office/powerpoint/2010/main" val="338329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361" y="-46287"/>
            <a:ext cx="10058400" cy="1187767"/>
          </a:xfrm>
        </p:spPr>
        <p:txBody>
          <a:bodyPr>
            <a:normAutofit/>
          </a:bodyPr>
          <a:lstStyle/>
          <a:p>
            <a:r>
              <a:rPr lang="en-US" dirty="0">
                <a:solidFill>
                  <a:schemeClr val="accent1">
                    <a:lumMod val="50000"/>
                  </a:schemeClr>
                </a:solidFill>
              </a:rPr>
              <a:t>Asset questions</a:t>
            </a:r>
          </a:p>
        </p:txBody>
      </p:sp>
      <p:sp>
        <p:nvSpPr>
          <p:cNvPr id="3" name="Footer Placeholder 4">
            <a:extLst>
              <a:ext uri="{FF2B5EF4-FFF2-40B4-BE49-F238E27FC236}">
                <a16:creationId xmlns:a16="http://schemas.microsoft.com/office/drawing/2014/main" id="{BED81518-AE94-96D6-5B13-A245D00F961C}"/>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Rectangle 6"/>
          <p:cNvSpPr/>
          <p:nvPr/>
        </p:nvSpPr>
        <p:spPr>
          <a:xfrm>
            <a:off x="1069848" y="1821159"/>
            <a:ext cx="4328421" cy="2246769"/>
          </a:xfrm>
          <a:prstGeom prst="rect">
            <a:avLst/>
          </a:prstGeom>
        </p:spPr>
        <p:txBody>
          <a:bodyPr wrap="square">
            <a:spAutoFit/>
          </a:bodyPr>
          <a:lstStyle/>
          <a:p>
            <a:pPr marL="171450" indent="-171450" defTabSz="685800">
              <a:buClr>
                <a:schemeClr val="accent1"/>
              </a:buClr>
              <a:buSzPct val="100000"/>
              <a:buFont typeface="Arial" panose="020B0604020202020204" pitchFamily="34" charset="0"/>
              <a:buChar char="•"/>
            </a:pPr>
            <a:r>
              <a:rPr lang="en-US" sz="2000" dirty="0"/>
              <a:t>Annual child support received</a:t>
            </a:r>
          </a:p>
          <a:p>
            <a:pPr marL="171450" indent="-171450" defTabSz="685800">
              <a:buClr>
                <a:schemeClr val="accent1"/>
              </a:buClr>
              <a:buSzPct val="100000"/>
              <a:buFont typeface="Arial" panose="020B0604020202020204" pitchFamily="34" charset="0"/>
              <a:buChar char="•"/>
            </a:pPr>
            <a:r>
              <a:rPr lang="en-US" sz="2000" dirty="0"/>
              <a:t>Cash, savings, and checking accounts</a:t>
            </a:r>
          </a:p>
          <a:p>
            <a:pPr marL="171450" indent="-171450" defTabSz="685800">
              <a:buClr>
                <a:schemeClr val="accent1"/>
              </a:buClr>
              <a:buSzPct val="100000"/>
              <a:buFont typeface="Arial" panose="020B0604020202020204" pitchFamily="34" charset="0"/>
              <a:buChar char="•"/>
            </a:pPr>
            <a:r>
              <a:rPr lang="en-US" sz="2000" dirty="0"/>
              <a:t>Businesses and investment farms</a:t>
            </a:r>
          </a:p>
          <a:p>
            <a:pPr marL="171450" indent="-171450" defTabSz="685800">
              <a:buClr>
                <a:schemeClr val="accent1"/>
              </a:buClr>
              <a:buSzPct val="100000"/>
              <a:buFont typeface="Arial" panose="020B0604020202020204" pitchFamily="34" charset="0"/>
              <a:buChar char="•"/>
            </a:pPr>
            <a:r>
              <a:rPr lang="en-US" sz="2000" dirty="0"/>
              <a:t>Investments, including real estate (not parents’ home)</a:t>
            </a:r>
          </a:p>
          <a:p>
            <a:pPr defTabSz="685800">
              <a:buClr>
                <a:schemeClr val="accent1"/>
              </a:buClr>
              <a:buSzPct val="100000"/>
            </a:pPr>
            <a:endParaRPr lang="en-US" sz="2000" dirty="0"/>
          </a:p>
        </p:txBody>
      </p:sp>
      <p:pic>
        <p:nvPicPr>
          <p:cNvPr id="4" name="Picture 3"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2912FCC9-EA4F-80B0-3BDA-6BD76279D6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0088" y="249512"/>
            <a:ext cx="5781040" cy="5955823"/>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2BB0993E-51DD-0E36-4F93-55854554D05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49</a:t>
            </a:fld>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267B858C-CF34-6967-DD6D-3A6554C1CF4E}"/>
              </a:ext>
            </a:extLst>
          </p:cNvPr>
          <p:cNvSpPr>
            <a:spLocks noGrp="1"/>
          </p:cNvSpPr>
          <p:nvPr>
            <p:ph type="sldNum" sz="quarter" idx="12"/>
          </p:nvPr>
        </p:nvSpPr>
        <p:spPr/>
        <p:txBody>
          <a:bodyPr/>
          <a:lstStyle/>
          <a:p>
            <a:fld id="{0FF54DE5-C571-48E8-A5BC-B369434E2F44}" type="slidenum">
              <a:rPr lang="en-US" smtClean="0"/>
              <a:t>49</a:t>
            </a:fld>
            <a:endParaRPr lang="en-US" dirty="0"/>
          </a:p>
        </p:txBody>
      </p:sp>
    </p:spTree>
    <p:extLst>
      <p:ext uri="{BB962C8B-B14F-4D97-AF65-F5344CB8AC3E}">
        <p14:creationId xmlns:p14="http://schemas.microsoft.com/office/powerpoint/2010/main" val="133277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1371597" y="348865"/>
            <a:ext cx="10044023" cy="877729"/>
          </a:xfrm>
        </p:spPr>
        <p:txBody>
          <a:bodyPr anchor="ctr">
            <a:normAutofit/>
          </a:bodyPr>
          <a:lstStyle/>
          <a:p>
            <a:pPr eaLnBrk="1" hangingPunct="1"/>
            <a:r>
              <a:rPr lang="en-US" altLang="en-US" sz="4000" dirty="0">
                <a:ln>
                  <a:noFill/>
                </a:ln>
                <a:solidFill>
                  <a:schemeClr val="tx2"/>
                </a:solidFill>
              </a:rPr>
              <a:t>Financial aid process	</a:t>
            </a:r>
          </a:p>
        </p:txBody>
      </p:sp>
      <p:sp>
        <p:nvSpPr>
          <p:cNvPr id="2" name="Footer Placeholder 4">
            <a:extLst>
              <a:ext uri="{FF2B5EF4-FFF2-40B4-BE49-F238E27FC236}">
                <a16:creationId xmlns:a16="http://schemas.microsoft.com/office/drawing/2014/main" id="{4C2CBE50-9C26-B57B-F16F-F4189BB52360}"/>
              </a:ext>
            </a:extLst>
          </p:cNvPr>
          <p:cNvSpPr>
            <a:spLocks noGrp="1"/>
          </p:cNvSpPr>
          <p:nvPr>
            <p:ph type="ftr" sz="quarter" idx="11"/>
          </p:nvPr>
        </p:nvSpPr>
        <p:spPr>
          <a:xfrm>
            <a:off x="4038600" y="6356350"/>
            <a:ext cx="4114800" cy="365125"/>
          </a:xfrm>
        </p:spPr>
        <p:txBody>
          <a:bodyPr/>
          <a:lstStyle/>
          <a:p>
            <a:r>
              <a:rPr lang="en-US" dirty="0"/>
              <a:t>© Mapping Your Future 2024</a:t>
            </a:r>
          </a:p>
        </p:txBody>
      </p:sp>
      <p:graphicFrame>
        <p:nvGraphicFramePr>
          <p:cNvPr id="74756" name="Diagram 6">
            <a:extLst>
              <a:ext uri="{FF2B5EF4-FFF2-40B4-BE49-F238E27FC236}">
                <a16:creationId xmlns:a16="http://schemas.microsoft.com/office/drawing/2014/main" id="{02639EBD-48E9-4380-880B-8B3058464954}"/>
              </a:ext>
            </a:extLst>
          </p:cNvPr>
          <p:cNvGraphicFramePr/>
          <p:nvPr>
            <p:extLst>
              <p:ext uri="{D42A27DB-BD31-4B8C-83A1-F6EECF244321}">
                <p14:modId xmlns:p14="http://schemas.microsoft.com/office/powerpoint/2010/main" val="3698608520"/>
              </p:ext>
            </p:extLst>
          </p:nvPr>
        </p:nvGraphicFramePr>
        <p:xfrm>
          <a:off x="632085" y="1332597"/>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F432829D-112D-F354-A42D-836E9608718D}"/>
              </a:ext>
            </a:extLst>
          </p:cNvPr>
          <p:cNvSpPr txBox="1">
            <a:spLocks/>
          </p:cNvSpPr>
          <p:nvPr/>
        </p:nvSpPr>
        <p:spPr>
          <a:xfrm>
            <a:off x="9051576" y="5886005"/>
            <a:ext cx="284578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05C36C97-C23A-4C6A-873B-C02289F98CD8}"/>
              </a:ext>
            </a:extLst>
          </p:cNvPr>
          <p:cNvSpPr>
            <a:spLocks noGrp="1"/>
          </p:cNvSpPr>
          <p:nvPr>
            <p:ph type="sldNum" sz="quarter" idx="12"/>
          </p:nvPr>
        </p:nvSpPr>
        <p:spPr/>
        <p:txBody>
          <a:bodyPr/>
          <a:lstStyle/>
          <a:p>
            <a:fld id="{0FF54DE5-C571-48E8-A5BC-B369434E2F44}" type="slidenum">
              <a:rPr lang="en-US" smtClean="0"/>
              <a:t>5</a:t>
            </a:fld>
            <a:endParaRPr lang="en-US" dirty="0"/>
          </a:p>
        </p:txBody>
      </p:sp>
    </p:spTree>
    <p:extLst>
      <p:ext uri="{BB962C8B-B14F-4D97-AF65-F5344CB8AC3E}">
        <p14:creationId xmlns:p14="http://schemas.microsoft.com/office/powerpoint/2010/main" val="370525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50000"/>
                  </a:schemeClr>
                </a:solidFill>
              </a:rPr>
              <a:t>Determining the value of assets</a:t>
            </a:r>
          </a:p>
        </p:txBody>
      </p:sp>
      <p:sp>
        <p:nvSpPr>
          <p:cNvPr id="8" name="Footer Placeholder 4">
            <a:extLst>
              <a:ext uri="{FF2B5EF4-FFF2-40B4-BE49-F238E27FC236}">
                <a16:creationId xmlns:a16="http://schemas.microsoft.com/office/drawing/2014/main" id="{0AADC10A-AD20-382E-C8C5-003D929C233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3"/>
          <p:cNvSpPr>
            <a:spLocks noGrp="1"/>
          </p:cNvSpPr>
          <p:nvPr>
            <p:ph type="sldNum" sz="quarter" idx="12"/>
          </p:nvPr>
        </p:nvSpPr>
        <p:spPr>
          <a:xfrm>
            <a:off x="9092380" y="5892561"/>
            <a:ext cx="2743200" cy="365125"/>
          </a:xfrm>
        </p:spPr>
        <p:txBody>
          <a:bodyPr>
            <a:normAutofit/>
          </a:bodyPr>
          <a:lstStyle/>
          <a:p>
            <a:pPr>
              <a:spcAft>
                <a:spcPts val="600"/>
              </a:spcAft>
            </a:pPr>
            <a:fld id="{D57F1E4F-1CFF-5643-939E-217C01CDF565}" type="slidenum">
              <a:rPr lang="en-US" b="0" smtClean="0">
                <a:solidFill>
                  <a:schemeClr val="tx1">
                    <a:lumMod val="50000"/>
                    <a:lumOff val="50000"/>
                  </a:schemeClr>
                </a:solidFill>
              </a:rPr>
              <a:pPr>
                <a:spcAft>
                  <a:spcPts val="600"/>
                </a:spcAft>
              </a:pPr>
              <a:t>50</a:t>
            </a:fld>
            <a:endParaRPr lang="en-US" b="0" dirty="0">
              <a:solidFill>
                <a:schemeClr val="tx1">
                  <a:lumMod val="50000"/>
                  <a:lumOff val="50000"/>
                </a:schemeClr>
              </a:solidFill>
            </a:endParaRPr>
          </a:p>
        </p:txBody>
      </p:sp>
      <p:sp>
        <p:nvSpPr>
          <p:cNvPr id="5"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graphicFrame>
        <p:nvGraphicFramePr>
          <p:cNvPr id="6" name="Diagram 5"/>
          <p:cNvGraphicFramePr/>
          <p:nvPr>
            <p:extLst>
              <p:ext uri="{D42A27DB-BD31-4B8C-83A1-F6EECF244321}">
                <p14:modId xmlns:p14="http://schemas.microsoft.com/office/powerpoint/2010/main" val="692773060"/>
              </p:ext>
            </p:extLst>
          </p:nvPr>
        </p:nvGraphicFramePr>
        <p:xfrm>
          <a:off x="1066041" y="1859827"/>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inus Sign 2">
            <a:extLst>
              <a:ext uri="{FF2B5EF4-FFF2-40B4-BE49-F238E27FC236}">
                <a16:creationId xmlns:a16="http://schemas.microsoft.com/office/drawing/2014/main" id="{E7F20176-FA5B-4CA6-B6F2-EF49DBCAE825}"/>
              </a:ext>
            </a:extLst>
          </p:cNvPr>
          <p:cNvSpPr/>
          <p:nvPr/>
        </p:nvSpPr>
        <p:spPr>
          <a:xfrm>
            <a:off x="4038600" y="2905436"/>
            <a:ext cx="666750" cy="4762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Equals 3">
            <a:extLst>
              <a:ext uri="{FF2B5EF4-FFF2-40B4-BE49-F238E27FC236}">
                <a16:creationId xmlns:a16="http://schemas.microsoft.com/office/drawing/2014/main" id="{3C9B41E1-77DF-4685-9AAC-A6B842F46471}"/>
              </a:ext>
            </a:extLst>
          </p:cNvPr>
          <p:cNvSpPr/>
          <p:nvPr/>
        </p:nvSpPr>
        <p:spPr>
          <a:xfrm>
            <a:off x="7486650" y="2824318"/>
            <a:ext cx="666750" cy="63848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0687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0A9B-7397-7DF4-0085-1E5541E67658}"/>
              </a:ext>
            </a:extLst>
          </p:cNvPr>
          <p:cNvSpPr>
            <a:spLocks noGrp="1"/>
          </p:cNvSpPr>
          <p:nvPr>
            <p:ph type="title"/>
          </p:nvPr>
        </p:nvSpPr>
        <p:spPr/>
        <p:txBody>
          <a:bodyPr/>
          <a:lstStyle/>
          <a:p>
            <a:r>
              <a:rPr lang="en-US" dirty="0">
                <a:solidFill>
                  <a:schemeClr val="tx2"/>
                </a:solidFill>
              </a:rPr>
              <a:t>Other parent information</a:t>
            </a:r>
          </a:p>
        </p:txBody>
      </p:sp>
      <p:sp>
        <p:nvSpPr>
          <p:cNvPr id="3" name="Content Placeholder 2">
            <a:extLst>
              <a:ext uri="{FF2B5EF4-FFF2-40B4-BE49-F238E27FC236}">
                <a16:creationId xmlns:a16="http://schemas.microsoft.com/office/drawing/2014/main" id="{3697F497-647D-BDA6-6B33-24977131011D}"/>
              </a:ext>
            </a:extLst>
          </p:cNvPr>
          <p:cNvSpPr>
            <a:spLocks noGrp="1"/>
          </p:cNvSpPr>
          <p:nvPr>
            <p:ph idx="1"/>
          </p:nvPr>
        </p:nvSpPr>
        <p:spPr>
          <a:xfrm>
            <a:off x="1104899" y="1600200"/>
            <a:ext cx="5387341" cy="4572000"/>
          </a:xfrm>
        </p:spPr>
        <p:txBody>
          <a:bodyPr/>
          <a:lstStyle/>
          <a:p>
            <a:r>
              <a:rPr lang="en-US" dirty="0"/>
              <a:t>Could be a biological or adoptive parent or step-parent</a:t>
            </a:r>
          </a:p>
        </p:txBody>
      </p:sp>
      <p:pic>
        <p:nvPicPr>
          <p:cNvPr id="4" name="Picture 2" descr="Screenshot continuation of the Parent Financials section, which includes text boxes for the parent to enter the information about the student’s other parent. This includes the other parent’s name, date of birth, Social Security number, and email address. ">
            <a:extLst>
              <a:ext uri="{FF2B5EF4-FFF2-40B4-BE49-F238E27FC236}">
                <a16:creationId xmlns:a16="http://schemas.microsoft.com/office/drawing/2014/main" id="{0016065F-EC6A-3B4D-544B-6F83F07063E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90947" y="320904"/>
            <a:ext cx="3622634" cy="58512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1045ACD7-6491-9649-A8EB-BB7899153E66}"/>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51</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ACCB9390-ABBA-23DB-1D53-3E0E5C4F47D4}"/>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6">
            <a:extLst>
              <a:ext uri="{FF2B5EF4-FFF2-40B4-BE49-F238E27FC236}">
                <a16:creationId xmlns:a16="http://schemas.microsoft.com/office/drawing/2014/main" id="{A0DE2CBE-820D-E60C-EC10-A4274AFF5A43}"/>
              </a:ext>
            </a:extLst>
          </p:cNvPr>
          <p:cNvSpPr>
            <a:spLocks noGrp="1"/>
          </p:cNvSpPr>
          <p:nvPr>
            <p:ph type="sldNum" sz="quarter" idx="12"/>
          </p:nvPr>
        </p:nvSpPr>
        <p:spPr/>
        <p:txBody>
          <a:bodyPr/>
          <a:lstStyle/>
          <a:p>
            <a:fld id="{0FF54DE5-C571-48E8-A5BC-B369434E2F44}" type="slidenum">
              <a:rPr lang="en-US" smtClean="0"/>
              <a:t>51</a:t>
            </a:fld>
            <a:endParaRPr lang="en-US" dirty="0"/>
          </a:p>
        </p:txBody>
      </p:sp>
    </p:spTree>
    <p:extLst>
      <p:ext uri="{BB962C8B-B14F-4D97-AF65-F5344CB8AC3E}">
        <p14:creationId xmlns:p14="http://schemas.microsoft.com/office/powerpoint/2010/main" val="165309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136" y="136525"/>
            <a:ext cx="9764994" cy="1049235"/>
          </a:xfrm>
        </p:spPr>
        <p:txBody>
          <a:bodyPr>
            <a:noAutofit/>
          </a:bodyPr>
          <a:lstStyle/>
          <a:p>
            <a:r>
              <a:rPr lang="en-US" dirty="0">
                <a:solidFill>
                  <a:schemeClr val="tx2"/>
                </a:solidFill>
              </a:rPr>
              <a:t>Parent review page</a:t>
            </a:r>
          </a:p>
        </p:txBody>
      </p:sp>
      <p:sp>
        <p:nvSpPr>
          <p:cNvPr id="3" name="Footer Placeholder 4">
            <a:extLst>
              <a:ext uri="{FF2B5EF4-FFF2-40B4-BE49-F238E27FC236}">
                <a16:creationId xmlns:a16="http://schemas.microsoft.com/office/drawing/2014/main" id="{9ADFB7C2-FDCE-2E71-4108-4AF70574DF9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4">
            <a:extLst>
              <a:ext uri="{FF2B5EF4-FFF2-40B4-BE49-F238E27FC236}">
                <a16:creationId xmlns:a16="http://schemas.microsoft.com/office/drawing/2014/main" id="{22C382A7-57A3-42B9-87D7-73CEB11653B8}"/>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483E77-E040-4DDC-981C-9BBD059B888F}" type="slidenum">
              <a:rPr lang="en-US" b="0" smtClean="0"/>
              <a:pPr/>
              <a:t>52</a:t>
            </a:fld>
            <a:endParaRPr lang="en-US" sz="1800" b="0" dirty="0"/>
          </a:p>
        </p:txBody>
      </p:sp>
      <p:pic>
        <p:nvPicPr>
          <p:cNvPr id="4" name="Picture 3" descr="Screenshot of the parent review page. Each of the four previous sections are listed, which the parent can expand and collapse to review and verify their information. ">
            <a:extLst>
              <a:ext uri="{FF2B5EF4-FFF2-40B4-BE49-F238E27FC236}">
                <a16:creationId xmlns:a16="http://schemas.microsoft.com/office/drawing/2014/main" id="{A5BDBD5D-AE2E-8C8F-A388-03E5D3FF4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3750" y="1453774"/>
            <a:ext cx="7259380" cy="4808263"/>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91D140DF-E98A-E656-7A25-8A1B6D9289E3}"/>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52</a:t>
            </a:fld>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582A9F81-873B-7CC4-D526-46AAC7960E30}"/>
              </a:ext>
            </a:extLst>
          </p:cNvPr>
          <p:cNvSpPr>
            <a:spLocks noGrp="1"/>
          </p:cNvSpPr>
          <p:nvPr>
            <p:ph type="sldNum" sz="quarter" idx="12"/>
          </p:nvPr>
        </p:nvSpPr>
        <p:spPr/>
        <p:txBody>
          <a:bodyPr/>
          <a:lstStyle/>
          <a:p>
            <a:fld id="{0FF54DE5-C571-48E8-A5BC-B369434E2F44}" type="slidenum">
              <a:rPr lang="en-US" smtClean="0"/>
              <a:t>52</a:t>
            </a:fld>
            <a:endParaRPr lang="en-US" dirty="0"/>
          </a:p>
        </p:txBody>
      </p:sp>
    </p:spTree>
    <p:extLst>
      <p:ext uri="{BB962C8B-B14F-4D97-AF65-F5344CB8AC3E}">
        <p14:creationId xmlns:p14="http://schemas.microsoft.com/office/powerpoint/2010/main" val="324441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098" y="-117398"/>
            <a:ext cx="9168542" cy="1285798"/>
          </a:xfrm>
        </p:spPr>
        <p:txBody>
          <a:bodyPr vert="horz" lIns="91440" tIns="45720" rIns="91440" bIns="45720" rtlCol="0" anchor="b">
            <a:normAutofit/>
          </a:bodyPr>
          <a:lstStyle/>
          <a:p>
            <a:r>
              <a:rPr lang="en-US" dirty="0">
                <a:solidFill>
                  <a:schemeClr val="tx2"/>
                </a:solidFill>
              </a:rPr>
              <a:t>Parent signature and abbreviated confirmation page</a:t>
            </a:r>
          </a:p>
        </p:txBody>
      </p:sp>
      <p:sp>
        <p:nvSpPr>
          <p:cNvPr id="3" name="Footer Placeholder 4">
            <a:extLst>
              <a:ext uri="{FF2B5EF4-FFF2-40B4-BE49-F238E27FC236}">
                <a16:creationId xmlns:a16="http://schemas.microsoft.com/office/drawing/2014/main" id="{49489C2A-A7F9-771F-D88F-A48FB766A89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997901" y="6104792"/>
            <a:ext cx="1787699" cy="365125"/>
          </a:xfrm>
        </p:spPr>
        <p:txBody>
          <a:bodyPr vert="horz" lIns="91440" tIns="45720" rIns="91440" bIns="45720" rtlCol="0" anchor="ctr">
            <a:normAutofit/>
          </a:bodyPr>
          <a:lstStyle/>
          <a:p>
            <a:pPr>
              <a:spcAft>
                <a:spcPts val="600"/>
              </a:spcAft>
            </a:pPr>
            <a:fld id="{028E3F4F-51B2-42EE-AFA2-40C4572185CC}" type="slidenum">
              <a:rPr lang="en-US">
                <a:solidFill>
                  <a:schemeClr val="tx1">
                    <a:lumMod val="50000"/>
                    <a:lumOff val="50000"/>
                  </a:schemeClr>
                </a:solidFill>
              </a:rPr>
              <a:pPr>
                <a:spcAft>
                  <a:spcPts val="600"/>
                </a:spcAft>
              </a:pPr>
              <a:t>53</a:t>
            </a:fld>
            <a:endParaRPr lang="en-US" dirty="0">
              <a:solidFill>
                <a:schemeClr val="tx1">
                  <a:lumMod val="50000"/>
                  <a:lumOff val="50000"/>
                </a:schemeClr>
              </a:solidFill>
            </a:endParaRPr>
          </a:p>
        </p:txBody>
      </p:sp>
      <p:pic>
        <p:nvPicPr>
          <p:cNvPr id="5" name="Picture 4" descr="Screenshot of the signature page. The parent is instructed to review the terms and conditions they will be agreeing to by signing the FAFSA form. A checkbox indicates the parent agrees to the terms, and there is a button below that for the parent to “Sign and Submit” the form.">
            <a:extLst>
              <a:ext uri="{FF2B5EF4-FFF2-40B4-BE49-F238E27FC236}">
                <a16:creationId xmlns:a16="http://schemas.microsoft.com/office/drawing/2014/main" id="{934626AE-15B5-4A9D-5986-7E5A86E6E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8880" y="1555114"/>
            <a:ext cx="4236720" cy="4630224"/>
          </a:xfrm>
          <a:prstGeom prst="rect">
            <a:avLst/>
          </a:prstGeom>
          <a:ln w="12700">
            <a:solidFill>
              <a:schemeClr val="tx1"/>
            </a:solidFill>
          </a:ln>
        </p:spPr>
      </p:pic>
      <p:pic>
        <p:nvPicPr>
          <p:cNvPr id="7" name="Picture 6"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84DA76D1-472A-1CB4-1749-E8EC739BDE9B}"/>
              </a:ext>
            </a:extLst>
          </p:cNvPr>
          <p:cNvPicPr>
            <a:picLocks noChangeAspect="1"/>
          </p:cNvPicPr>
          <p:nvPr/>
        </p:nvPicPr>
        <p:blipFill>
          <a:blip r:embed="rId3"/>
          <a:stretch>
            <a:fillRect/>
          </a:stretch>
        </p:blipFill>
        <p:spPr>
          <a:xfrm>
            <a:off x="5746638" y="1168844"/>
            <a:ext cx="6038962" cy="5016494"/>
          </a:xfrm>
          <a:prstGeom prst="rect">
            <a:avLst/>
          </a:prstGeom>
          <a:ln w="12700">
            <a:solidFill>
              <a:schemeClr val="tx1"/>
            </a:solidFill>
          </a:ln>
        </p:spPr>
      </p:pic>
    </p:spTree>
    <p:extLst>
      <p:ext uri="{BB962C8B-B14F-4D97-AF65-F5344CB8AC3E}">
        <p14:creationId xmlns:p14="http://schemas.microsoft.com/office/powerpoint/2010/main" val="178775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662" y="1746459"/>
            <a:ext cx="2133600" cy="2104273"/>
          </a:xfrm>
          <a:noFill/>
        </p:spPr>
        <p:txBody>
          <a:bodyPr>
            <a:normAutofit/>
          </a:bodyPr>
          <a:lstStyle/>
          <a:p>
            <a:r>
              <a:rPr lang="en-US" dirty="0">
                <a:solidFill>
                  <a:schemeClr val="tx2"/>
                </a:solidFill>
              </a:rPr>
              <a:t>FAFSA Submission summary</a:t>
            </a:r>
          </a:p>
        </p:txBody>
      </p:sp>
      <p:pic>
        <p:nvPicPr>
          <p:cNvPr id="7" name="Content Placeholder 6"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
            <a:extLst>
              <a:ext uri="{FF2B5EF4-FFF2-40B4-BE49-F238E27FC236}">
                <a16:creationId xmlns:a16="http://schemas.microsoft.com/office/drawing/2014/main" id="{02E9ACD6-EB8F-44E1-8970-9F66DB021BD2}"/>
              </a:ext>
            </a:extLst>
          </p:cNvPr>
          <p:cNvPicPr>
            <a:picLocks noGrp="1" noChangeAspect="1"/>
          </p:cNvPicPr>
          <p:nvPr>
            <p:ph idx="1"/>
          </p:nvPr>
        </p:nvPicPr>
        <p:blipFill>
          <a:blip r:embed="rId2"/>
          <a:stretch>
            <a:fillRect/>
          </a:stretch>
        </p:blipFill>
        <p:spPr>
          <a:xfrm>
            <a:off x="2438778" y="156353"/>
            <a:ext cx="8048628" cy="1981200"/>
          </a:xfrm>
          <a:prstGeom prst="rect">
            <a:avLst/>
          </a:prstGeom>
          <a:ln w="12700">
            <a:solidFill>
              <a:schemeClr val="tx1"/>
            </a:solidFill>
          </a:ln>
        </p:spPr>
      </p:pic>
      <p:pic>
        <p:nvPicPr>
          <p:cNvPr id="2" name="Picture 1" descr="Screenshot continuation of the FAFSA Submission Summary, which displays the eligibility overview tab. Estimated amount for a Federal Pell Grant and Federal Direct Loans for the student are displayed along with information about VA Education and Training Benefits and Federal Work-Study. Below that, the student is reminded that the amounts listed are estimations only and not guaranteed. ">
            <a:extLst>
              <a:ext uri="{FF2B5EF4-FFF2-40B4-BE49-F238E27FC236}">
                <a16:creationId xmlns:a16="http://schemas.microsoft.com/office/drawing/2014/main" id="{5DC2C2F6-48B3-09FF-D72A-B25681D40987}"/>
              </a:ext>
            </a:extLst>
          </p:cNvPr>
          <p:cNvPicPr>
            <a:picLocks noChangeAspect="1"/>
          </p:cNvPicPr>
          <p:nvPr/>
        </p:nvPicPr>
        <p:blipFill>
          <a:blip r:embed="rId3"/>
          <a:stretch>
            <a:fillRect/>
          </a:stretch>
        </p:blipFill>
        <p:spPr>
          <a:xfrm>
            <a:off x="6472688" y="1595690"/>
            <a:ext cx="4463854" cy="5105957"/>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66AF6826-540D-8B7D-1966-72FD260EA51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54</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5A9163A0-011B-D007-CCF3-A73463C5293C}"/>
              </a:ext>
            </a:extLst>
          </p:cNvPr>
          <p:cNvSpPr>
            <a:spLocks noGrp="1"/>
          </p:cNvSpPr>
          <p:nvPr>
            <p:ph type="ftr" sz="quarter" idx="11"/>
          </p:nvPr>
        </p:nvSpPr>
        <p:spPr>
          <a:xfrm>
            <a:off x="792480" y="6356350"/>
            <a:ext cx="7360920" cy="365125"/>
          </a:xfrm>
        </p:spPr>
        <p:txBody>
          <a:bodyPr/>
          <a:lstStyle/>
          <a:p>
            <a:r>
              <a:rPr lang="en-US" dirty="0"/>
              <a:t>© Mapping Your Future 2024</a:t>
            </a:r>
          </a:p>
        </p:txBody>
      </p:sp>
      <p:pic>
        <p:nvPicPr>
          <p:cNvPr id="6" name="Picture 5" descr="Screenshot continuation of the eligibility overview tab of the FAFSA Submission Summary. The Student Aid Index for the student is displayed with a hyperlink for the student to learn “What does this mean?” ">
            <a:extLst>
              <a:ext uri="{FF2B5EF4-FFF2-40B4-BE49-F238E27FC236}">
                <a16:creationId xmlns:a16="http://schemas.microsoft.com/office/drawing/2014/main" id="{F21B2DFC-509D-3353-3DD7-114BF837C80C}"/>
              </a:ext>
            </a:extLst>
          </p:cNvPr>
          <p:cNvPicPr>
            <a:picLocks noChangeAspect="1"/>
          </p:cNvPicPr>
          <p:nvPr/>
        </p:nvPicPr>
        <p:blipFill>
          <a:blip r:embed="rId4"/>
          <a:stretch>
            <a:fillRect/>
          </a:stretch>
        </p:blipFill>
        <p:spPr>
          <a:xfrm>
            <a:off x="1137631" y="4613544"/>
            <a:ext cx="5335057" cy="1526461"/>
          </a:xfrm>
          <a:prstGeom prst="rect">
            <a:avLst/>
          </a:prstGeom>
          <a:ln w="12700">
            <a:solidFill>
              <a:schemeClr val="tx1"/>
            </a:solidFill>
          </a:ln>
        </p:spPr>
      </p:pic>
      <p:sp>
        <p:nvSpPr>
          <p:cNvPr id="8" name="Slide Number Placeholder 7">
            <a:extLst>
              <a:ext uri="{FF2B5EF4-FFF2-40B4-BE49-F238E27FC236}">
                <a16:creationId xmlns:a16="http://schemas.microsoft.com/office/drawing/2014/main" id="{3FA5E3CC-6A9C-EEB1-D6BC-2E5A85FBBA5D}"/>
              </a:ext>
            </a:extLst>
          </p:cNvPr>
          <p:cNvSpPr>
            <a:spLocks noGrp="1"/>
          </p:cNvSpPr>
          <p:nvPr>
            <p:ph type="sldNum" sz="quarter" idx="12"/>
          </p:nvPr>
        </p:nvSpPr>
        <p:spPr/>
        <p:txBody>
          <a:bodyPr/>
          <a:lstStyle/>
          <a:p>
            <a:fld id="{0FF54DE5-C571-48E8-A5BC-B369434E2F44}" type="slidenum">
              <a:rPr lang="en-US" smtClean="0"/>
              <a:t>54</a:t>
            </a:fld>
            <a:endParaRPr lang="en-US" dirty="0"/>
          </a:p>
        </p:txBody>
      </p:sp>
    </p:spTree>
    <p:extLst>
      <p:ext uri="{BB962C8B-B14F-4D97-AF65-F5344CB8AC3E}">
        <p14:creationId xmlns:p14="http://schemas.microsoft.com/office/powerpoint/2010/main" val="3834843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7E04-2E8E-4B22-A82E-34B36BED3F7F}"/>
              </a:ext>
            </a:extLst>
          </p:cNvPr>
          <p:cNvSpPr>
            <a:spLocks noGrp="1"/>
          </p:cNvSpPr>
          <p:nvPr>
            <p:ph type="title"/>
          </p:nvPr>
        </p:nvSpPr>
        <p:spPr>
          <a:xfrm>
            <a:off x="1116496" y="-221284"/>
            <a:ext cx="10515600" cy="1325563"/>
          </a:xfrm>
        </p:spPr>
        <p:txBody>
          <a:bodyPr>
            <a:normAutofit/>
          </a:bodyPr>
          <a:lstStyle/>
          <a:p>
            <a:r>
              <a:rPr lang="en-US" dirty="0">
                <a:solidFill>
                  <a:schemeClr val="tx2"/>
                </a:solidFill>
              </a:rPr>
              <a:t>FAFSA help options</a:t>
            </a:r>
            <a:r>
              <a:rPr lang="en-US" dirty="0">
                <a:solidFill>
                  <a:schemeClr val="accent1">
                    <a:lumMod val="50000"/>
                  </a:schemeClr>
                </a:solidFill>
              </a:rPr>
              <a:t>	</a:t>
            </a:r>
          </a:p>
        </p:txBody>
      </p:sp>
      <p:sp>
        <p:nvSpPr>
          <p:cNvPr id="3" name="Content Placeholder 2">
            <a:extLst>
              <a:ext uri="{FF2B5EF4-FFF2-40B4-BE49-F238E27FC236}">
                <a16:creationId xmlns:a16="http://schemas.microsoft.com/office/drawing/2014/main" id="{F2FE990F-5742-4AE2-971A-44B64C86F1E8}"/>
              </a:ext>
            </a:extLst>
          </p:cNvPr>
          <p:cNvSpPr>
            <a:spLocks noGrp="1"/>
          </p:cNvSpPr>
          <p:nvPr>
            <p:ph idx="1"/>
          </p:nvPr>
        </p:nvSpPr>
        <p:spPr>
          <a:xfrm>
            <a:off x="1116496" y="1604334"/>
            <a:ext cx="10515600" cy="4251960"/>
          </a:xfrm>
        </p:spPr>
        <p:txBody>
          <a:bodyPr>
            <a:normAutofit/>
          </a:bodyPr>
          <a:lstStyle/>
          <a:p>
            <a:r>
              <a:rPr lang="en-US" dirty="0"/>
              <a:t>Questions and answers at the beginning</a:t>
            </a:r>
          </a:p>
          <a:p>
            <a:r>
              <a:rPr lang="en-US" dirty="0"/>
              <a:t>Help “bubbles” on each FAFSA question</a:t>
            </a:r>
          </a:p>
          <a:p>
            <a:r>
              <a:rPr lang="en-US" dirty="0"/>
              <a:t>Federal Student Aid Information Center</a:t>
            </a:r>
            <a:br>
              <a:rPr lang="en-US" dirty="0"/>
            </a:br>
            <a:r>
              <a:rPr lang="en-US" dirty="0"/>
              <a:t>800-433-3243</a:t>
            </a:r>
          </a:p>
          <a:p>
            <a:r>
              <a:rPr lang="en-US" dirty="0"/>
              <a:t>Mapping Your Future</a:t>
            </a:r>
            <a:br>
              <a:rPr lang="en-US" dirty="0"/>
            </a:br>
            <a:r>
              <a:rPr lang="en-US" dirty="0"/>
              <a:t>800-374-4072</a:t>
            </a:r>
          </a:p>
          <a:p>
            <a:r>
              <a:rPr lang="en-US" dirty="0"/>
              <a:t>More online resources may be available when the FAFSA is finalized</a:t>
            </a:r>
          </a:p>
        </p:txBody>
      </p:sp>
      <p:sp>
        <p:nvSpPr>
          <p:cNvPr id="5" name="Footer Placeholder 4">
            <a:extLst>
              <a:ext uri="{FF2B5EF4-FFF2-40B4-BE49-F238E27FC236}">
                <a16:creationId xmlns:a16="http://schemas.microsoft.com/office/drawing/2014/main" id="{D0C2FB79-E971-AB8C-4096-38FA31010CE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3">
            <a:extLst>
              <a:ext uri="{FF2B5EF4-FFF2-40B4-BE49-F238E27FC236}">
                <a16:creationId xmlns:a16="http://schemas.microsoft.com/office/drawing/2014/main" id="{9C11EE07-588C-D4AC-ACBE-834B8B3E6B7E}"/>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55</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3566ED94-4170-5FC2-C754-EF889090894D}"/>
              </a:ext>
            </a:extLst>
          </p:cNvPr>
          <p:cNvSpPr>
            <a:spLocks noGrp="1"/>
          </p:cNvSpPr>
          <p:nvPr>
            <p:ph type="sldNum" sz="quarter" idx="12"/>
          </p:nvPr>
        </p:nvSpPr>
        <p:spPr/>
        <p:txBody>
          <a:bodyPr/>
          <a:lstStyle/>
          <a:p>
            <a:fld id="{0FF54DE5-C571-48E8-A5BC-B369434E2F44}" type="slidenum">
              <a:rPr lang="en-US" smtClean="0"/>
              <a:t>55</a:t>
            </a:fld>
            <a:endParaRPr lang="en-US" dirty="0"/>
          </a:p>
        </p:txBody>
      </p:sp>
    </p:spTree>
    <p:extLst>
      <p:ext uri="{BB962C8B-B14F-4D97-AF65-F5344CB8AC3E}">
        <p14:creationId xmlns:p14="http://schemas.microsoft.com/office/powerpoint/2010/main" val="1385075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F532-8421-4EEB-926C-1C8DCE2B5A1F}"/>
              </a:ext>
            </a:extLst>
          </p:cNvPr>
          <p:cNvSpPr>
            <a:spLocks noGrp="1"/>
          </p:cNvSpPr>
          <p:nvPr>
            <p:ph type="title"/>
          </p:nvPr>
        </p:nvSpPr>
        <p:spPr>
          <a:xfrm>
            <a:off x="1184581" y="552091"/>
            <a:ext cx="3600860" cy="3108960"/>
          </a:xfrm>
        </p:spPr>
        <p:txBody>
          <a:bodyPr>
            <a:normAutofit/>
          </a:bodyPr>
          <a:lstStyle/>
          <a:p>
            <a:r>
              <a:rPr lang="en-US" dirty="0">
                <a:solidFill>
                  <a:schemeClr val="accent1">
                    <a:lumMod val="50000"/>
                  </a:schemeClr>
                </a:solidFill>
              </a:rPr>
              <a:t>Student Aid Index (SAI)</a:t>
            </a:r>
          </a:p>
        </p:txBody>
      </p:sp>
      <p:sp>
        <p:nvSpPr>
          <p:cNvPr id="3" name="Content Placeholder 2">
            <a:extLst>
              <a:ext uri="{FF2B5EF4-FFF2-40B4-BE49-F238E27FC236}">
                <a16:creationId xmlns:a16="http://schemas.microsoft.com/office/drawing/2014/main" id="{64AD73EE-3193-40C7-AAA1-CA75393C4119}"/>
              </a:ext>
            </a:extLst>
          </p:cNvPr>
          <p:cNvSpPr>
            <a:spLocks noGrp="1"/>
          </p:cNvSpPr>
          <p:nvPr>
            <p:ph idx="1"/>
          </p:nvPr>
        </p:nvSpPr>
        <p:spPr>
          <a:xfrm>
            <a:off x="5126418" y="552091"/>
            <a:ext cx="6224335" cy="5431536"/>
          </a:xfrm>
        </p:spPr>
        <p:txBody>
          <a:bodyPr anchor="ctr">
            <a:normAutofit/>
          </a:bodyPr>
          <a:lstStyle/>
          <a:p>
            <a:pPr fontAlgn="base">
              <a:buFont typeface="Wingdings" panose="05000000000000000000" pitchFamily="2" charset="2"/>
              <a:buChar char="§"/>
            </a:pPr>
            <a:r>
              <a:rPr lang="en-US" sz="2200" dirty="0"/>
              <a:t>The amount a family can reasonably be expected to contribute</a:t>
            </a:r>
          </a:p>
          <a:p>
            <a:pPr fontAlgn="base">
              <a:buFont typeface="Wingdings" panose="05000000000000000000" pitchFamily="2" charset="2"/>
              <a:buChar char="§"/>
            </a:pPr>
            <a:r>
              <a:rPr lang="en-US" sz="2200" dirty="0"/>
              <a:t>Calculated using data from the FAFSA and federal formula</a:t>
            </a:r>
          </a:p>
          <a:p>
            <a:pPr lvl="1" fontAlgn="base"/>
            <a:r>
              <a:rPr lang="en-US" sz="1800" dirty="0"/>
              <a:t>May be a negative number</a:t>
            </a:r>
          </a:p>
          <a:p>
            <a:pPr lvl="0" fontAlgn="base">
              <a:buFont typeface="Wingdings" panose="05000000000000000000" pitchFamily="2" charset="2"/>
              <a:buChar char="§"/>
            </a:pPr>
            <a:r>
              <a:rPr lang="en-US" sz="2200" dirty="0"/>
              <a:t>Two components</a:t>
            </a:r>
          </a:p>
          <a:p>
            <a:pPr lvl="1" fontAlgn="base"/>
            <a:r>
              <a:rPr lang="en-US" sz="2200" dirty="0"/>
              <a:t>Parent contribution</a:t>
            </a:r>
          </a:p>
          <a:p>
            <a:pPr lvl="1" fontAlgn="base"/>
            <a:r>
              <a:rPr lang="en-US" sz="2200" dirty="0"/>
              <a:t>Student contribution</a:t>
            </a:r>
          </a:p>
          <a:p>
            <a:pPr lvl="0" fontAlgn="base">
              <a:buFont typeface="Wingdings" panose="05000000000000000000" pitchFamily="2" charset="2"/>
              <a:buChar char="§"/>
            </a:pPr>
            <a:r>
              <a:rPr lang="en-US" sz="2200" dirty="0"/>
              <a:t>Stays the same regardless of college</a:t>
            </a:r>
          </a:p>
        </p:txBody>
      </p:sp>
      <p:sp>
        <p:nvSpPr>
          <p:cNvPr id="4" name="Footer Placeholder 4">
            <a:extLst>
              <a:ext uri="{FF2B5EF4-FFF2-40B4-BE49-F238E27FC236}">
                <a16:creationId xmlns:a16="http://schemas.microsoft.com/office/drawing/2014/main" id="{3EED0190-4509-3542-F3D8-9AAF77932A7C}"/>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3" name="Slide Number Placeholder 3">
            <a:extLst>
              <a:ext uri="{FF2B5EF4-FFF2-40B4-BE49-F238E27FC236}">
                <a16:creationId xmlns:a16="http://schemas.microsoft.com/office/drawing/2014/main" id="{016DC28F-E694-467C-AE3E-7B946E8FA72A}"/>
              </a:ext>
            </a:extLst>
          </p:cNvPr>
          <p:cNvSpPr>
            <a:spLocks noGrp="1"/>
          </p:cNvSpPr>
          <p:nvPr>
            <p:ph type="sldNum" sz="quarter" idx="12"/>
          </p:nvPr>
        </p:nvSpPr>
        <p:spPr>
          <a:xfrm>
            <a:off x="8948530" y="5980176"/>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56</a:t>
            </a:fld>
            <a:endParaRPr lang="en-US" b="0" dirty="0">
              <a:solidFill>
                <a:schemeClr val="tx1">
                  <a:lumMod val="50000"/>
                  <a:lumOff val="50000"/>
                </a:schemeClr>
              </a:solidFill>
            </a:endParaRPr>
          </a:p>
        </p:txBody>
      </p:sp>
      <p:sp>
        <p:nvSpPr>
          <p:cNvPr id="6" name="Slide Number Placeholder 3"/>
          <p:cNvSpPr txBox="1">
            <a:spLocks/>
          </p:cNvSpPr>
          <p:nvPr/>
        </p:nvSpPr>
        <p:spPr>
          <a:xfrm>
            <a:off x="11047906" y="6272783"/>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1600" kern="1200" baseline="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800" dirty="0">
              <a:solidFill>
                <a:schemeClr val="bg1"/>
              </a:solidFill>
            </a:endParaRPr>
          </a:p>
        </p:txBody>
      </p:sp>
    </p:spTree>
    <p:extLst>
      <p:ext uri="{BB962C8B-B14F-4D97-AF65-F5344CB8AC3E}">
        <p14:creationId xmlns:p14="http://schemas.microsoft.com/office/powerpoint/2010/main" val="220022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70D1-BC3F-77AE-09CF-F5BFF5BB2629}"/>
              </a:ext>
            </a:extLst>
          </p:cNvPr>
          <p:cNvSpPr>
            <a:spLocks noGrp="1"/>
          </p:cNvSpPr>
          <p:nvPr>
            <p:ph type="title"/>
          </p:nvPr>
        </p:nvSpPr>
        <p:spPr/>
        <p:txBody>
          <a:bodyPr/>
          <a:lstStyle/>
          <a:p>
            <a:r>
              <a:rPr lang="en-US" dirty="0"/>
              <a:t>Financial aid calculation</a:t>
            </a:r>
          </a:p>
        </p:txBody>
      </p:sp>
      <p:sp>
        <p:nvSpPr>
          <p:cNvPr id="4" name="TextBox 3">
            <a:extLst>
              <a:ext uri="{FF2B5EF4-FFF2-40B4-BE49-F238E27FC236}">
                <a16:creationId xmlns:a16="http://schemas.microsoft.com/office/drawing/2014/main" id="{9256D2F1-077D-FE06-66F6-F03DDFB52F5E}"/>
              </a:ext>
            </a:extLst>
          </p:cNvPr>
          <p:cNvSpPr txBox="1"/>
          <p:nvPr/>
        </p:nvSpPr>
        <p:spPr>
          <a:xfrm>
            <a:off x="10309769" y="3526795"/>
            <a:ext cx="1079500" cy="400110"/>
          </a:xfrm>
          <a:prstGeom prst="rect">
            <a:avLst/>
          </a:prstGeom>
          <a:noFill/>
        </p:spPr>
        <p:txBody>
          <a:bodyPr wrap="square" rtlCol="0">
            <a:spAutoFit/>
          </a:bodyPr>
          <a:lstStyle/>
          <a:p>
            <a:pPr algn="ctr"/>
            <a:r>
              <a:rPr lang="en-US" sz="2000" dirty="0"/>
              <a:t>Need</a:t>
            </a:r>
          </a:p>
        </p:txBody>
      </p:sp>
      <p:sp>
        <p:nvSpPr>
          <p:cNvPr id="5" name="Equals 4">
            <a:extLst>
              <a:ext uri="{FF2B5EF4-FFF2-40B4-BE49-F238E27FC236}">
                <a16:creationId xmlns:a16="http://schemas.microsoft.com/office/drawing/2014/main" id="{315FF6D7-31D1-A641-33EE-1E4B561DF9B1}"/>
              </a:ext>
            </a:extLst>
          </p:cNvPr>
          <p:cNvSpPr/>
          <p:nvPr/>
        </p:nvSpPr>
        <p:spPr>
          <a:xfrm>
            <a:off x="9315896" y="3361312"/>
            <a:ext cx="690880" cy="707886"/>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35C4203D-B6FC-1200-4E25-9BDF185EA5D0}"/>
              </a:ext>
            </a:extLst>
          </p:cNvPr>
          <p:cNvSpPr txBox="1"/>
          <p:nvPr/>
        </p:nvSpPr>
        <p:spPr>
          <a:xfrm>
            <a:off x="733576" y="3329760"/>
            <a:ext cx="1574801" cy="707886"/>
          </a:xfrm>
          <a:prstGeom prst="rect">
            <a:avLst/>
          </a:prstGeom>
          <a:noFill/>
        </p:spPr>
        <p:txBody>
          <a:bodyPr wrap="square" rtlCol="0">
            <a:spAutoFit/>
          </a:bodyPr>
          <a:lstStyle/>
          <a:p>
            <a:pPr algn="ctr"/>
            <a:r>
              <a:rPr lang="en-US" sz="2000" dirty="0"/>
              <a:t>Cost of</a:t>
            </a:r>
          </a:p>
          <a:p>
            <a:pPr algn="ctr"/>
            <a:r>
              <a:rPr lang="en-US" sz="2000" dirty="0"/>
              <a:t>Attendance</a:t>
            </a:r>
          </a:p>
        </p:txBody>
      </p:sp>
      <p:sp>
        <p:nvSpPr>
          <p:cNvPr id="7" name="Minus Sign 6">
            <a:extLst>
              <a:ext uri="{FF2B5EF4-FFF2-40B4-BE49-F238E27FC236}">
                <a16:creationId xmlns:a16="http://schemas.microsoft.com/office/drawing/2014/main" id="{573904F2-4365-39D4-42B4-E30C7F7AA917}"/>
              </a:ext>
            </a:extLst>
          </p:cNvPr>
          <p:cNvSpPr/>
          <p:nvPr/>
        </p:nvSpPr>
        <p:spPr>
          <a:xfrm>
            <a:off x="2713339" y="3383704"/>
            <a:ext cx="924560" cy="49901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79C346-5374-A31B-0C30-0DE74A512847}"/>
              </a:ext>
            </a:extLst>
          </p:cNvPr>
          <p:cNvSpPr txBox="1"/>
          <p:nvPr/>
        </p:nvSpPr>
        <p:spPr>
          <a:xfrm>
            <a:off x="3967815" y="3361312"/>
            <a:ext cx="1412240" cy="707886"/>
          </a:xfrm>
          <a:prstGeom prst="rect">
            <a:avLst/>
          </a:prstGeom>
          <a:noFill/>
        </p:spPr>
        <p:txBody>
          <a:bodyPr wrap="square" rtlCol="0">
            <a:spAutoFit/>
          </a:bodyPr>
          <a:lstStyle/>
          <a:p>
            <a:pPr algn="ctr"/>
            <a:r>
              <a:rPr lang="en-US" sz="2000" dirty="0"/>
              <a:t>Student Aid Index</a:t>
            </a:r>
          </a:p>
        </p:txBody>
      </p:sp>
      <p:sp>
        <p:nvSpPr>
          <p:cNvPr id="10" name="Minus Sign 9">
            <a:extLst>
              <a:ext uri="{FF2B5EF4-FFF2-40B4-BE49-F238E27FC236}">
                <a16:creationId xmlns:a16="http://schemas.microsoft.com/office/drawing/2014/main" id="{E3D3388A-2EAC-62EF-5D1D-5F7CDB485CCC}"/>
              </a:ext>
            </a:extLst>
          </p:cNvPr>
          <p:cNvSpPr/>
          <p:nvPr/>
        </p:nvSpPr>
        <p:spPr>
          <a:xfrm>
            <a:off x="5954736" y="3456779"/>
            <a:ext cx="924560" cy="49901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3A90F77-4FBE-E3C8-41B6-39670F0AB48C}"/>
              </a:ext>
            </a:extLst>
          </p:cNvPr>
          <p:cNvSpPr txBox="1"/>
          <p:nvPr/>
        </p:nvSpPr>
        <p:spPr>
          <a:xfrm>
            <a:off x="7086676" y="3313077"/>
            <a:ext cx="1778000" cy="1015663"/>
          </a:xfrm>
          <a:prstGeom prst="rect">
            <a:avLst/>
          </a:prstGeom>
          <a:noFill/>
        </p:spPr>
        <p:txBody>
          <a:bodyPr wrap="square" rtlCol="0">
            <a:spAutoFit/>
          </a:bodyPr>
          <a:lstStyle/>
          <a:p>
            <a:pPr algn="ctr"/>
            <a:r>
              <a:rPr lang="en-US" sz="2000" dirty="0"/>
              <a:t>Other financial assistance</a:t>
            </a:r>
          </a:p>
        </p:txBody>
      </p:sp>
      <p:sp>
        <p:nvSpPr>
          <p:cNvPr id="12" name="Slide Number Placeholder 3">
            <a:extLst>
              <a:ext uri="{FF2B5EF4-FFF2-40B4-BE49-F238E27FC236}">
                <a16:creationId xmlns:a16="http://schemas.microsoft.com/office/drawing/2014/main" id="{58CF7BC4-F2DA-DC49-5E81-9A086809E778}"/>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57</a:t>
            </a:fld>
            <a:endParaRPr lang="en-US" dirty="0">
              <a:solidFill>
                <a:schemeClr val="tx1">
                  <a:lumMod val="50000"/>
                  <a:lumOff val="50000"/>
                </a:schemeClr>
              </a:solidFill>
            </a:endParaRPr>
          </a:p>
        </p:txBody>
      </p:sp>
      <p:sp>
        <p:nvSpPr>
          <p:cNvPr id="9" name="Footer Placeholder 4">
            <a:extLst>
              <a:ext uri="{FF2B5EF4-FFF2-40B4-BE49-F238E27FC236}">
                <a16:creationId xmlns:a16="http://schemas.microsoft.com/office/drawing/2014/main" id="{309EDEFE-8557-525D-E0B1-8A6B89B9686D}"/>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21" name="Graphic 20" descr="Bank with solid fill">
            <a:extLst>
              <a:ext uri="{FF2B5EF4-FFF2-40B4-BE49-F238E27FC236}">
                <a16:creationId xmlns:a16="http://schemas.microsoft.com/office/drawing/2014/main" id="{1B04C3F6-E688-8E72-AD4B-7F6E7BA2E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512" y="1691143"/>
            <a:ext cx="1553865" cy="1553865"/>
          </a:xfrm>
          <a:prstGeom prst="rect">
            <a:avLst/>
          </a:prstGeom>
        </p:spPr>
      </p:pic>
      <p:pic>
        <p:nvPicPr>
          <p:cNvPr id="24" name="Graphic 23" descr="Dollar with solid fill">
            <a:extLst>
              <a:ext uri="{FF2B5EF4-FFF2-40B4-BE49-F238E27FC236}">
                <a16:creationId xmlns:a16="http://schemas.microsoft.com/office/drawing/2014/main" id="{FDB13D4F-FA1D-2371-7BD3-9D6102B3E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1550" y="2040583"/>
            <a:ext cx="1175938" cy="1175938"/>
          </a:xfrm>
          <a:prstGeom prst="rect">
            <a:avLst/>
          </a:prstGeom>
        </p:spPr>
      </p:pic>
      <p:pic>
        <p:nvPicPr>
          <p:cNvPr id="32" name="Graphic 31" descr="Monitor with solid fill">
            <a:extLst>
              <a:ext uri="{FF2B5EF4-FFF2-40B4-BE49-F238E27FC236}">
                <a16:creationId xmlns:a16="http://schemas.microsoft.com/office/drawing/2014/main" id="{0F3D80E7-004A-343F-B27B-4AD996DAD8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7815" y="1865312"/>
            <a:ext cx="1412240" cy="1412240"/>
          </a:xfrm>
          <a:prstGeom prst="rect">
            <a:avLst/>
          </a:prstGeom>
        </p:spPr>
      </p:pic>
      <p:pic>
        <p:nvPicPr>
          <p:cNvPr id="34" name="Graphic 33" descr="Money with solid fill">
            <a:extLst>
              <a:ext uri="{FF2B5EF4-FFF2-40B4-BE49-F238E27FC236}">
                <a16:creationId xmlns:a16="http://schemas.microsoft.com/office/drawing/2014/main" id="{B230D921-D0EA-393A-DDDE-E7C7EF2B15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9960" y="1877457"/>
            <a:ext cx="1275080" cy="1275080"/>
          </a:xfrm>
          <a:prstGeom prst="rect">
            <a:avLst/>
          </a:prstGeom>
        </p:spPr>
      </p:pic>
      <p:sp>
        <p:nvSpPr>
          <p:cNvPr id="3" name="Slide Number Placeholder 2">
            <a:extLst>
              <a:ext uri="{FF2B5EF4-FFF2-40B4-BE49-F238E27FC236}">
                <a16:creationId xmlns:a16="http://schemas.microsoft.com/office/drawing/2014/main" id="{EA8A888F-C415-2782-8D5A-A59F38DE1B20}"/>
              </a:ext>
            </a:extLst>
          </p:cNvPr>
          <p:cNvSpPr>
            <a:spLocks noGrp="1"/>
          </p:cNvSpPr>
          <p:nvPr>
            <p:ph type="sldNum" sz="quarter" idx="12"/>
          </p:nvPr>
        </p:nvSpPr>
        <p:spPr/>
        <p:txBody>
          <a:bodyPr/>
          <a:lstStyle/>
          <a:p>
            <a:fld id="{0FF54DE5-C571-48E8-A5BC-B369434E2F44}" type="slidenum">
              <a:rPr lang="en-US" smtClean="0"/>
              <a:t>57</a:t>
            </a:fld>
            <a:endParaRPr lang="en-US" dirty="0"/>
          </a:p>
        </p:txBody>
      </p:sp>
    </p:spTree>
    <p:extLst>
      <p:ext uri="{BB962C8B-B14F-4D97-AF65-F5344CB8AC3E}">
        <p14:creationId xmlns:p14="http://schemas.microsoft.com/office/powerpoint/2010/main" val="229643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dirty="0">
                <a:solidFill>
                  <a:schemeClr val="accent1">
                    <a:lumMod val="50000"/>
                  </a:schemeClr>
                </a:solidFill>
              </a:rPr>
              <a:t>Sample maximum federal financial aid amounts</a:t>
            </a:r>
          </a:p>
        </p:txBody>
      </p:sp>
      <p:sp>
        <p:nvSpPr>
          <p:cNvPr id="3" name="Content Placeholder 2"/>
          <p:cNvSpPr>
            <a:spLocks noGrp="1"/>
          </p:cNvSpPr>
          <p:nvPr>
            <p:ph sz="half" idx="1"/>
          </p:nvPr>
        </p:nvSpPr>
        <p:spPr>
          <a:xfrm>
            <a:off x="1104900" y="1600200"/>
            <a:ext cx="10355580" cy="4571999"/>
          </a:xfrm>
        </p:spPr>
        <p:txBody>
          <a:bodyPr anchor="ctr">
            <a:normAutofit/>
          </a:bodyPr>
          <a:lstStyle/>
          <a:p>
            <a:pPr>
              <a:defRPr/>
            </a:pPr>
            <a:r>
              <a:rPr lang="en-US" sz="2200" dirty="0"/>
              <a:t>Federal Pell Grant: up to $7,395*</a:t>
            </a:r>
          </a:p>
          <a:p>
            <a:pPr>
              <a:defRPr/>
            </a:pPr>
            <a:r>
              <a:rPr lang="en-US" sz="2200" dirty="0"/>
              <a:t>Direct Loan: $5,500</a:t>
            </a:r>
          </a:p>
          <a:p>
            <a:pPr lvl="1">
              <a:defRPr/>
            </a:pPr>
            <a:r>
              <a:rPr lang="en-US" sz="2200" dirty="0"/>
              <a:t>Up to $3,500 Subsidized</a:t>
            </a:r>
          </a:p>
          <a:p>
            <a:pPr lvl="1">
              <a:defRPr/>
            </a:pPr>
            <a:r>
              <a:rPr lang="en-US" sz="2200" dirty="0"/>
              <a:t>Remaining $5,500 after subtracting Subsidized can be Unsubsidized</a:t>
            </a:r>
          </a:p>
          <a:p>
            <a:pPr lvl="1">
              <a:defRPr/>
            </a:pPr>
            <a:r>
              <a:rPr lang="en-US" sz="2200" dirty="0"/>
              <a:t>6.53% interest rate for undergrads, 8.08% for graduate students*</a:t>
            </a:r>
          </a:p>
          <a:p>
            <a:pPr>
              <a:defRPr/>
            </a:pPr>
            <a:r>
              <a:rPr lang="en-US" sz="2200" dirty="0"/>
              <a:t>Direct PLUS Loan: Parents can borrow up to the cost of attendance less financial aid</a:t>
            </a:r>
          </a:p>
          <a:p>
            <a:pPr lvl="1" indent="-452438">
              <a:defRPr/>
            </a:pPr>
            <a:r>
              <a:rPr lang="en-US" sz="2200" dirty="0"/>
              <a:t>9.08% interest rate*			</a:t>
            </a:r>
          </a:p>
          <a:p>
            <a:pPr marL="233362" lvl="1" indent="0">
              <a:buNone/>
              <a:defRPr/>
            </a:pPr>
            <a:br>
              <a:rPr lang="en-US" sz="2200" dirty="0"/>
            </a:br>
            <a:r>
              <a:rPr lang="en-US" sz="2200" dirty="0"/>
              <a:t>*For the 2024-25 academic year</a:t>
            </a:r>
          </a:p>
        </p:txBody>
      </p:sp>
      <p:sp>
        <p:nvSpPr>
          <p:cNvPr id="2" name="Footer Placeholder 4">
            <a:extLst>
              <a:ext uri="{FF2B5EF4-FFF2-40B4-BE49-F238E27FC236}">
                <a16:creationId xmlns:a16="http://schemas.microsoft.com/office/drawing/2014/main" id="{8D4204F7-DD83-0A34-366B-A7C6015604CD}"/>
              </a:ext>
            </a:extLst>
          </p:cNvPr>
          <p:cNvSpPr>
            <a:spLocks noGrp="1"/>
          </p:cNvSpPr>
          <p:nvPr>
            <p:ph type="ftr" sz="quarter" idx="11"/>
          </p:nvPr>
        </p:nvSpPr>
        <p:spPr/>
        <p:txBody>
          <a:bodyPr/>
          <a:lstStyle/>
          <a:p>
            <a:r>
              <a:rPr lang="en-US" dirty="0"/>
              <a:t>© Mapping Your Future 2024</a:t>
            </a:r>
          </a:p>
        </p:txBody>
      </p:sp>
      <p:sp>
        <p:nvSpPr>
          <p:cNvPr id="4" name="Slide Number Placeholder 3"/>
          <p:cNvSpPr>
            <a:spLocks noGrp="1"/>
          </p:cNvSpPr>
          <p:nvPr>
            <p:ph type="sldNum" sz="quarter" idx="12"/>
          </p:nvPr>
        </p:nvSpPr>
        <p:spPr>
          <a:xfrm>
            <a:off x="9449822" y="5803264"/>
            <a:ext cx="18288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58</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100151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736" y="1456394"/>
            <a:ext cx="2818417" cy="4816390"/>
          </a:xfrm>
        </p:spPr>
        <p:txBody>
          <a:bodyPr vert="horz" lIns="91440" tIns="45720" rIns="91440" bIns="45720" rtlCol="0" anchor="ctr">
            <a:normAutofit/>
          </a:bodyPr>
          <a:lstStyle/>
          <a:p>
            <a:pPr algn="ctr">
              <a:lnSpc>
                <a:spcPct val="85000"/>
              </a:lnSpc>
            </a:pPr>
            <a:r>
              <a:rPr lang="en-US" kern="1200" cap="none" baseline="0" dirty="0">
                <a:solidFill>
                  <a:schemeClr val="accent1">
                    <a:lumMod val="50000"/>
                  </a:schemeClr>
                </a:solidFill>
              </a:rPr>
              <a:t>Sample financial aid offer</a:t>
            </a:r>
            <a:br>
              <a:rPr lang="en-US" kern="1200" cap="none" baseline="0" dirty="0">
                <a:solidFill>
                  <a:schemeClr val="accent1">
                    <a:lumMod val="50000"/>
                  </a:schemeClr>
                </a:solidFill>
              </a:rPr>
            </a:br>
            <a:br>
              <a:rPr lang="en-US" kern="1200" cap="none" baseline="0" dirty="0">
                <a:solidFill>
                  <a:schemeClr val="accent1">
                    <a:lumMod val="50000"/>
                  </a:schemeClr>
                </a:solidFill>
              </a:rPr>
            </a:br>
            <a:r>
              <a:rPr lang="en-US" sz="2400" kern="1200" cap="none" baseline="0" dirty="0"/>
              <a:t>Also referred to as award letter</a:t>
            </a:r>
            <a:endParaRPr lang="en-US" sz="2800" kern="1200" cap="none" baseline="0" dirty="0"/>
          </a:p>
        </p:txBody>
      </p:sp>
      <p:sp>
        <p:nvSpPr>
          <p:cNvPr id="3" name="Footer Placeholder 4">
            <a:extLst>
              <a:ext uri="{FF2B5EF4-FFF2-40B4-BE49-F238E27FC236}">
                <a16:creationId xmlns:a16="http://schemas.microsoft.com/office/drawing/2014/main" id="{73BFC8A3-68D8-0701-93BB-5D67DF405831}"/>
              </a:ext>
            </a:extLst>
          </p:cNvPr>
          <p:cNvSpPr>
            <a:spLocks noGrp="1"/>
          </p:cNvSpPr>
          <p:nvPr>
            <p:ph type="ftr" sz="quarter" idx="11"/>
          </p:nvPr>
        </p:nvSpPr>
        <p:spPr>
          <a:xfrm>
            <a:off x="7435614" y="6340528"/>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10702771" y="5789135"/>
            <a:ext cx="1193868" cy="640080"/>
          </a:xfrm>
        </p:spPr>
        <p:txBody>
          <a:bodyPr vert="horz" lIns="91440" tIns="45720" rIns="91440" bIns="45720" rtlCol="0" anchor="ctr">
            <a:normAutofit/>
          </a:bodyPr>
          <a:lstStyle/>
          <a:p>
            <a:pPr defTabSz="914400">
              <a:spcAft>
                <a:spcPts val="600"/>
              </a:spcAft>
            </a:pPr>
            <a:fld id="{D57F1E4F-1CFF-5643-939E-217C01CDF565}" type="slidenum">
              <a:rPr lang="en-US" b="0" smtClean="0">
                <a:solidFill>
                  <a:schemeClr val="tx1">
                    <a:lumMod val="50000"/>
                    <a:lumOff val="50000"/>
                  </a:schemeClr>
                </a:solidFill>
              </a:rPr>
              <a:pPr defTabSz="914400">
                <a:spcAft>
                  <a:spcPts val="600"/>
                </a:spcAft>
              </a:pPr>
              <a:t>59</a:t>
            </a:fld>
            <a:endParaRPr lang="en-US" sz="2800" b="0" dirty="0">
              <a:solidFill>
                <a:schemeClr val="tx1">
                  <a:lumMod val="50000"/>
                  <a:lumOff val="50000"/>
                </a:schemeClr>
              </a:solidFill>
            </a:endParaRPr>
          </a:p>
        </p:txBody>
      </p:sp>
      <p:pic>
        <p:nvPicPr>
          <p:cNvPr id="7" name="Picture 6">
            <a:extLst>
              <a:ext uri="{FF2B5EF4-FFF2-40B4-BE49-F238E27FC236}">
                <a16:creationId xmlns:a16="http://schemas.microsoft.com/office/drawing/2014/main" id="{C4166E39-C48D-3677-2352-8064575233BE}"/>
              </a:ext>
            </a:extLst>
          </p:cNvPr>
          <p:cNvPicPr>
            <a:picLocks noChangeAspect="1"/>
          </p:cNvPicPr>
          <p:nvPr/>
        </p:nvPicPr>
        <p:blipFill>
          <a:blip r:embed="rId3"/>
          <a:stretch>
            <a:fillRect/>
          </a:stretch>
        </p:blipFill>
        <p:spPr>
          <a:xfrm>
            <a:off x="1903095" y="105157"/>
            <a:ext cx="4911281" cy="6494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209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FA72-C755-9F39-54E5-9A3B61989B1A}"/>
              </a:ext>
            </a:extLst>
          </p:cNvPr>
          <p:cNvSpPr>
            <a:spLocks noGrp="1"/>
          </p:cNvSpPr>
          <p:nvPr>
            <p:ph type="title"/>
          </p:nvPr>
        </p:nvSpPr>
        <p:spPr/>
        <p:txBody>
          <a:bodyPr/>
          <a:lstStyle/>
          <a:p>
            <a:r>
              <a:rPr lang="en-US" dirty="0">
                <a:solidFill>
                  <a:schemeClr val="tx2"/>
                </a:solidFill>
              </a:rPr>
              <a:t>Complete the FAFSA</a:t>
            </a:r>
          </a:p>
        </p:txBody>
      </p:sp>
      <p:graphicFrame>
        <p:nvGraphicFramePr>
          <p:cNvPr id="5" name="Diagram 4">
            <a:extLst>
              <a:ext uri="{FF2B5EF4-FFF2-40B4-BE49-F238E27FC236}">
                <a16:creationId xmlns:a16="http://schemas.microsoft.com/office/drawing/2014/main" id="{B840E03C-D077-9AE4-FA32-F385843CFE5C}"/>
              </a:ext>
            </a:extLst>
          </p:cNvPr>
          <p:cNvGraphicFramePr/>
          <p:nvPr>
            <p:extLst>
              <p:ext uri="{D42A27DB-BD31-4B8C-83A1-F6EECF244321}">
                <p14:modId xmlns:p14="http://schemas.microsoft.com/office/powerpoint/2010/main" val="333292695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4">
            <a:extLst>
              <a:ext uri="{FF2B5EF4-FFF2-40B4-BE49-F238E27FC236}">
                <a16:creationId xmlns:a16="http://schemas.microsoft.com/office/drawing/2014/main" id="{5591A6C4-6383-4501-3C85-456073ABEB95}"/>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3" name="Slide Number Placeholder 3">
            <a:extLst>
              <a:ext uri="{FF2B5EF4-FFF2-40B4-BE49-F238E27FC236}">
                <a16:creationId xmlns:a16="http://schemas.microsoft.com/office/drawing/2014/main" id="{45DB5085-6B25-B120-BFFE-C4482388791B}"/>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6</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84BEAB5B-5BF3-50BD-11AA-D3BED79F4D37}"/>
              </a:ext>
            </a:extLst>
          </p:cNvPr>
          <p:cNvSpPr>
            <a:spLocks noGrp="1"/>
          </p:cNvSpPr>
          <p:nvPr>
            <p:ph type="sldNum" sz="quarter" idx="12"/>
          </p:nvPr>
        </p:nvSpPr>
        <p:spPr/>
        <p:txBody>
          <a:bodyPr/>
          <a:lstStyle/>
          <a:p>
            <a:fld id="{0FF54DE5-C571-48E8-A5BC-B369434E2F44}" type="slidenum">
              <a:rPr lang="en-US" smtClean="0"/>
              <a:t>6</a:t>
            </a:fld>
            <a:endParaRPr lang="en-US" dirty="0"/>
          </a:p>
        </p:txBody>
      </p:sp>
    </p:spTree>
    <p:extLst>
      <p:ext uri="{BB962C8B-B14F-4D97-AF65-F5344CB8AC3E}">
        <p14:creationId xmlns:p14="http://schemas.microsoft.com/office/powerpoint/2010/main" val="147135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6A537-0B65-4DD2-BF52-C9B1712AB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C8AA93-40E1-48CB-9092-BC57D2CB5008}"/>
              </a:ext>
            </a:extLst>
          </p:cNvPr>
          <p:cNvSpPr>
            <a:spLocks noGrp="1"/>
          </p:cNvSpPr>
          <p:nvPr>
            <p:ph idx="1"/>
          </p:nvPr>
        </p:nvSpPr>
        <p:spPr>
          <a:xfrm>
            <a:off x="838200" y="2391568"/>
            <a:ext cx="10515600" cy="3785394"/>
          </a:xfrm>
        </p:spPr>
        <p:txBody>
          <a:bodyPr anchor="ctr">
            <a:normAutofit fontScale="77500" lnSpcReduction="20000"/>
          </a:bodyPr>
          <a:lstStyle/>
          <a:p>
            <a:pPr marL="285750" lvl="0" indent="-285750">
              <a:lnSpc>
                <a:spcPct val="120000"/>
              </a:lnSpc>
              <a:spcBef>
                <a:spcPts val="0"/>
              </a:spcBef>
              <a:buFont typeface="Arial" panose="020B0604020202020204" pitchFamily="34" charset="0"/>
              <a:buChar char="•"/>
            </a:pPr>
            <a:r>
              <a:rPr lang="en-US" sz="2800" dirty="0"/>
              <a:t>Attend postsecondary school in SD</a:t>
            </a:r>
          </a:p>
          <a:p>
            <a:pPr marL="285750" lvl="0" indent="-285750">
              <a:lnSpc>
                <a:spcPct val="120000"/>
              </a:lnSpc>
              <a:spcBef>
                <a:spcPts val="0"/>
              </a:spcBef>
              <a:buFont typeface="Arial" panose="020B0604020202020204" pitchFamily="34" charset="0"/>
              <a:buChar char="•"/>
            </a:pPr>
            <a:r>
              <a:rPr lang="en-US" sz="2800" dirty="0"/>
              <a:t>Starting Fall 2023, $1,500 for 3 years and $3,000 for final year</a:t>
            </a:r>
          </a:p>
          <a:p>
            <a:pPr marL="285750" lvl="0" indent="-285750">
              <a:lnSpc>
                <a:spcPct val="120000"/>
              </a:lnSpc>
              <a:spcBef>
                <a:spcPts val="0"/>
              </a:spcBef>
              <a:buFont typeface="Arial" panose="020B0604020202020204" pitchFamily="34" charset="0"/>
              <a:buChar char="•"/>
            </a:pPr>
            <a:r>
              <a:rPr lang="en-US" sz="2800" dirty="0"/>
              <a:t>Must be SD resident</a:t>
            </a:r>
          </a:p>
          <a:p>
            <a:pPr marL="285750" lvl="0" indent="-285750">
              <a:lnSpc>
                <a:spcPct val="120000"/>
              </a:lnSpc>
              <a:spcBef>
                <a:spcPts val="0"/>
              </a:spcBef>
              <a:buFont typeface="Arial" panose="020B0604020202020204" pitchFamily="34" charset="0"/>
              <a:buChar char="•"/>
            </a:pPr>
            <a:r>
              <a:rPr lang="en-US" sz="2800" dirty="0"/>
              <a:t>Eligibility requirements include minimum GPA, minimum ACT scores, curriculum requirements, etc.</a:t>
            </a:r>
          </a:p>
          <a:p>
            <a:pPr marL="285750" lvl="0" indent="-285750">
              <a:lnSpc>
                <a:spcPct val="120000"/>
              </a:lnSpc>
              <a:spcBef>
                <a:spcPts val="0"/>
              </a:spcBef>
              <a:buFont typeface="Arial" panose="020B0604020202020204" pitchFamily="34" charset="0"/>
              <a:buChar char="•"/>
            </a:pPr>
            <a:r>
              <a:rPr lang="en-US" sz="2800" dirty="0"/>
              <a:t>Apply at </a:t>
            </a:r>
            <a:r>
              <a:rPr lang="en-US" sz="2800" dirty="0">
                <a:hlinkClick r:id="rId3"/>
              </a:rPr>
              <a:t>https://sdos.sdbor.edu/</a:t>
            </a:r>
            <a:r>
              <a:rPr lang="en-US" sz="2800" dirty="0"/>
              <a:t> by September 1</a:t>
            </a:r>
          </a:p>
          <a:p>
            <a:pPr marL="285750" lvl="0" indent="-285750">
              <a:lnSpc>
                <a:spcPct val="120000"/>
              </a:lnSpc>
              <a:spcBef>
                <a:spcPts val="0"/>
              </a:spcBef>
              <a:buFont typeface="Arial" panose="020B0604020202020204" pitchFamily="34" charset="0"/>
              <a:buChar char="•"/>
            </a:pPr>
            <a:r>
              <a:rPr lang="en-US" sz="2800" dirty="0"/>
              <a:t>Recommended that initial application and transcript be submitted by June 1</a:t>
            </a:r>
            <a:br>
              <a:rPr lang="en-US" sz="2800" dirty="0"/>
            </a:br>
            <a:endParaRPr lang="en-US" sz="2800" dirty="0"/>
          </a:p>
          <a:p>
            <a:pPr marL="0" indent="0" algn="ctr">
              <a:buNone/>
            </a:pPr>
            <a:r>
              <a:rPr lang="en-US" sz="2600" i="1" dirty="0">
                <a:solidFill>
                  <a:schemeClr val="accent2"/>
                </a:solidFill>
              </a:rPr>
              <a:t>Programs may change – check website for the latest information</a:t>
            </a:r>
          </a:p>
          <a:p>
            <a:pPr marL="0" indent="0">
              <a:buNone/>
            </a:pPr>
            <a:endParaRPr lang="en-US" sz="2400" dirty="0"/>
          </a:p>
        </p:txBody>
      </p:sp>
      <p:sp>
        <p:nvSpPr>
          <p:cNvPr id="2" name="Footer Placeholder 4">
            <a:extLst>
              <a:ext uri="{FF2B5EF4-FFF2-40B4-BE49-F238E27FC236}">
                <a16:creationId xmlns:a16="http://schemas.microsoft.com/office/drawing/2014/main" id="{DAB143F3-692D-5CAE-55A4-112E3091C62D}"/>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62884"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60</a:t>
            </a:fld>
            <a:endParaRPr lang="en-US" b="0" dirty="0">
              <a:solidFill>
                <a:schemeClr val="tx1">
                  <a:lumMod val="50000"/>
                  <a:lumOff val="50000"/>
                </a:schemeClr>
              </a:solidFill>
            </a:endParaRPr>
          </a:p>
        </p:txBody>
      </p:sp>
      <p:sp>
        <p:nvSpPr>
          <p:cNvPr id="5" name="Rectangle 4">
            <a:extLst>
              <a:ext uri="{FF2B5EF4-FFF2-40B4-BE49-F238E27FC236}">
                <a16:creationId xmlns:a16="http://schemas.microsoft.com/office/drawing/2014/main" id="{FD808455-69A2-4E64-B9AF-12D5C56D5745}"/>
              </a:ext>
            </a:extLst>
          </p:cNvPr>
          <p:cNvSpPr/>
          <p:nvPr/>
        </p:nvSpPr>
        <p:spPr>
          <a:xfrm>
            <a:off x="546100" y="266700"/>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C1925B9-8134-4F00-80A2-D9C067DBE8B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chemeClr val="bg1"/>
                </a:solidFill>
                <a:latin typeface="Palatino Linotype" panose="02040502050505030304" pitchFamily="18" charset="0"/>
              </a:rPr>
              <a:t>South Dakota Opportunity Scholarship</a:t>
            </a:r>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78607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6A537-0B65-4DD2-BF52-C9B1712AB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C8AA93-40E1-48CB-9092-BC57D2CB5008}"/>
              </a:ext>
            </a:extLst>
          </p:cNvPr>
          <p:cNvSpPr>
            <a:spLocks noGrp="1"/>
          </p:cNvSpPr>
          <p:nvPr>
            <p:ph idx="1"/>
          </p:nvPr>
        </p:nvSpPr>
        <p:spPr>
          <a:xfrm>
            <a:off x="838200" y="2391568"/>
            <a:ext cx="10515600" cy="3785394"/>
          </a:xfrm>
        </p:spPr>
        <p:txBody>
          <a:bodyPr anchor="ctr">
            <a:normAutofit/>
          </a:bodyPr>
          <a:lstStyle/>
          <a:p>
            <a:pPr marL="285750" lvl="1" indent="-285750" defTabSz="1244600">
              <a:spcBef>
                <a:spcPct val="0"/>
              </a:spcBef>
              <a:spcAft>
                <a:spcPct val="20000"/>
              </a:spcAft>
              <a:buFont typeface="Arial" panose="020B0604020202020204" pitchFamily="34" charset="0"/>
              <a:buChar char="•"/>
            </a:pPr>
            <a:r>
              <a:rPr lang="en-US" sz="2200" kern="1200" dirty="0"/>
              <a:t>Tuition and applicable fees at participating SD schools </a:t>
            </a:r>
          </a:p>
          <a:p>
            <a:pPr marL="285750" lvl="1" indent="-285750" defTabSz="1244600">
              <a:spcBef>
                <a:spcPct val="0"/>
              </a:spcBef>
              <a:spcAft>
                <a:spcPct val="20000"/>
              </a:spcAft>
              <a:buFont typeface="Arial" panose="020B0604020202020204" pitchFamily="34" charset="0"/>
              <a:buChar char="•"/>
            </a:pPr>
            <a:r>
              <a:rPr lang="en-US" sz="2200" kern="1200" dirty="0"/>
              <a:t>Requirements include minimum grades and agreement to stay in state for work in specific critical need occupations</a:t>
            </a:r>
          </a:p>
          <a:p>
            <a:pPr marL="285750" lvl="1" indent="-285750" defTabSz="1244600">
              <a:spcBef>
                <a:spcPct val="0"/>
              </a:spcBef>
              <a:spcAft>
                <a:spcPct val="20000"/>
              </a:spcAft>
              <a:buFont typeface="Arial" panose="020B0604020202020204" pitchFamily="34" charset="0"/>
              <a:buChar char="•"/>
            </a:pPr>
            <a:r>
              <a:rPr lang="en-US" sz="2200" dirty="0">
                <a:solidFill>
                  <a:prstClr val="black"/>
                </a:solidFill>
              </a:rPr>
              <a:t>Understand the scholarship will turn into a loan if requirements are not met</a:t>
            </a:r>
          </a:p>
          <a:p>
            <a:pPr marL="285750" lvl="1" indent="-285750" defTabSz="1244600">
              <a:spcBef>
                <a:spcPct val="0"/>
              </a:spcBef>
              <a:spcAft>
                <a:spcPct val="20000"/>
              </a:spcAft>
              <a:buFont typeface="Arial" panose="020B0604020202020204" pitchFamily="34" charset="0"/>
              <a:buChar char="•"/>
            </a:pPr>
            <a:r>
              <a:rPr lang="en-US" sz="2200" kern="1200" dirty="0"/>
              <a:t>Apply at </a:t>
            </a:r>
            <a:r>
              <a:rPr lang="en-US" sz="2200" kern="1200" dirty="0">
                <a:hlinkClick r:id="rId3"/>
              </a:rPr>
              <a:t>https://www.sdbor.edu/dakotacorps/Pages/How-Do-I-Apply.aspx</a:t>
            </a:r>
            <a:r>
              <a:rPr lang="en-US" sz="2200" kern="1200" dirty="0"/>
              <a:t> by December 15</a:t>
            </a:r>
          </a:p>
          <a:p>
            <a:pPr marL="285750" lvl="1" indent="-285750" defTabSz="1244600">
              <a:spcBef>
                <a:spcPct val="0"/>
              </a:spcBef>
              <a:spcAft>
                <a:spcPct val="20000"/>
              </a:spcAft>
              <a:buFont typeface="Arial" panose="020B0604020202020204" pitchFamily="34" charset="0"/>
              <a:buChar char="•"/>
            </a:pPr>
            <a:endParaRPr lang="en-US" dirty="0"/>
          </a:p>
          <a:p>
            <a:pPr marL="0" indent="0" algn="ctr">
              <a:buNone/>
            </a:pPr>
            <a:r>
              <a:rPr lang="en-US" i="1" dirty="0">
                <a:solidFill>
                  <a:schemeClr val="accent2"/>
                </a:solidFill>
              </a:rPr>
              <a:t>Programs may change – check website for the latest information</a:t>
            </a:r>
          </a:p>
          <a:p>
            <a:pPr marL="0" indent="0">
              <a:buNone/>
            </a:pPr>
            <a:endParaRPr lang="en-US" sz="2400" dirty="0"/>
          </a:p>
        </p:txBody>
      </p:sp>
      <p:sp>
        <p:nvSpPr>
          <p:cNvPr id="2" name="Footer Placeholder 4">
            <a:extLst>
              <a:ext uri="{FF2B5EF4-FFF2-40B4-BE49-F238E27FC236}">
                <a16:creationId xmlns:a16="http://schemas.microsoft.com/office/drawing/2014/main" id="{2B4D4BF0-7787-17C8-2529-BBFCCFAED414}"/>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62884"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61</a:t>
            </a:fld>
            <a:endParaRPr lang="en-US" b="0" dirty="0">
              <a:solidFill>
                <a:schemeClr val="tx1">
                  <a:lumMod val="50000"/>
                  <a:lumOff val="50000"/>
                </a:schemeClr>
              </a:solidFill>
            </a:endParaRPr>
          </a:p>
        </p:txBody>
      </p:sp>
      <p:sp>
        <p:nvSpPr>
          <p:cNvPr id="5" name="Rectangle 4">
            <a:extLst>
              <a:ext uri="{FF2B5EF4-FFF2-40B4-BE49-F238E27FC236}">
                <a16:creationId xmlns:a16="http://schemas.microsoft.com/office/drawing/2014/main" id="{FD808455-69A2-4E64-B9AF-12D5C56D5745}"/>
              </a:ext>
            </a:extLst>
          </p:cNvPr>
          <p:cNvSpPr/>
          <p:nvPr/>
        </p:nvSpPr>
        <p:spPr>
          <a:xfrm>
            <a:off x="546100" y="266700"/>
            <a:ext cx="11099800" cy="1885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C1925B9-8134-4F00-80A2-D9C067DBE8B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Dakota Corps Scholarship</a:t>
            </a:r>
          </a:p>
        </p:txBody>
      </p:sp>
    </p:spTree>
    <p:extLst>
      <p:ext uri="{BB962C8B-B14F-4D97-AF65-F5344CB8AC3E}">
        <p14:creationId xmlns:p14="http://schemas.microsoft.com/office/powerpoint/2010/main" val="331006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27553-1DB2-4590-8AE7-B8F649BF50DF}"/>
              </a:ext>
            </a:extLst>
          </p:cNvPr>
          <p:cNvSpPr>
            <a:spLocks noGrp="1"/>
          </p:cNvSpPr>
          <p:nvPr>
            <p:ph idx="1"/>
          </p:nvPr>
        </p:nvSpPr>
        <p:spPr>
          <a:xfrm>
            <a:off x="838200" y="2391568"/>
            <a:ext cx="10515600" cy="3785394"/>
          </a:xfrm>
        </p:spPr>
        <p:txBody>
          <a:bodyPr anchor="ctr">
            <a:normAutofit/>
          </a:bodyPr>
          <a:lstStyle/>
          <a:p>
            <a:pPr marL="285750" lvl="1" indent="-285750" defTabSz="1244600">
              <a:spcBef>
                <a:spcPct val="0"/>
              </a:spcBef>
              <a:spcAft>
                <a:spcPct val="20000"/>
              </a:spcAft>
              <a:buFont typeface="Arial" panose="020B0604020202020204" pitchFamily="34" charset="0"/>
              <a:buChar char="•"/>
            </a:pPr>
            <a:r>
              <a:rPr lang="en-US" sz="2200" kern="1200" dirty="0"/>
              <a:t>Resident of SD</a:t>
            </a:r>
          </a:p>
          <a:p>
            <a:pPr marL="285750" lvl="1" indent="-285750" defTabSz="1244600">
              <a:spcBef>
                <a:spcPct val="0"/>
              </a:spcBef>
              <a:spcAft>
                <a:spcPct val="20000"/>
              </a:spcAft>
              <a:buFont typeface="Arial" panose="020B0604020202020204" pitchFamily="34" charset="0"/>
              <a:buChar char="•"/>
            </a:pPr>
            <a:r>
              <a:rPr lang="en-US" sz="2200" kern="1200" dirty="0"/>
              <a:t>Enrolled at least part time at a participating institution</a:t>
            </a:r>
          </a:p>
          <a:p>
            <a:pPr marL="285750" lvl="1" indent="-285750" defTabSz="1244600">
              <a:spcBef>
                <a:spcPct val="0"/>
              </a:spcBef>
              <a:spcAft>
                <a:spcPct val="20000"/>
              </a:spcAft>
              <a:buFont typeface="Arial" panose="020B0604020202020204" pitchFamily="34" charset="0"/>
              <a:buChar char="•"/>
            </a:pPr>
            <a:r>
              <a:rPr lang="en-US" sz="2200" dirty="0"/>
              <a:t>Completed FAFSA and requirements established by institution</a:t>
            </a:r>
          </a:p>
          <a:p>
            <a:pPr marL="285750" lvl="1" indent="-285750" defTabSz="1244600">
              <a:spcBef>
                <a:spcPct val="0"/>
              </a:spcBef>
              <a:spcAft>
                <a:spcPct val="20000"/>
              </a:spcAft>
              <a:buFont typeface="Arial" panose="020B0604020202020204" pitchFamily="34" charset="0"/>
              <a:buChar char="•"/>
            </a:pPr>
            <a:r>
              <a:rPr lang="en-US" sz="2200" kern="1200" dirty="0"/>
              <a:t>Information at </a:t>
            </a:r>
            <a:r>
              <a:rPr lang="en-US" sz="2200" u="sng" dirty="0">
                <a:solidFill>
                  <a:srgbClr val="467886"/>
                </a:solidFill>
                <a:effectLst/>
                <a:ea typeface="Aptos" panose="020B0004020202020204" pitchFamily="34" charset="0"/>
                <a:cs typeface="Aptos" panose="020B0004020202020204" pitchFamily="34" charset="0"/>
                <a:hlinkClick r:id="rId3"/>
              </a:rPr>
              <a:t>https://tdx.sdbor.edu/TDClient/33/Portal/KB/ArticleDet?ID=311</a:t>
            </a:r>
            <a:br>
              <a:rPr lang="en-US" sz="2200" kern="1200" dirty="0">
                <a:highlight>
                  <a:srgbClr val="FFFF00"/>
                </a:highlight>
              </a:rPr>
            </a:br>
            <a:endParaRPr lang="en-US" sz="2200" dirty="0">
              <a:highlight>
                <a:srgbClr val="FFFF00"/>
              </a:highlight>
            </a:endParaRPr>
          </a:p>
          <a:p>
            <a:pPr marL="0" indent="0" algn="ctr">
              <a:buNone/>
            </a:pPr>
            <a:r>
              <a:rPr lang="en-US" sz="2200" i="1" dirty="0">
                <a:solidFill>
                  <a:schemeClr val="accent2"/>
                </a:solidFill>
              </a:rPr>
              <a:t>Programs may change – check website for the latest information</a:t>
            </a:r>
          </a:p>
          <a:p>
            <a:endParaRPr lang="en-US" sz="2400" dirty="0"/>
          </a:p>
        </p:txBody>
      </p:sp>
      <p:sp>
        <p:nvSpPr>
          <p:cNvPr id="2" name="Footer Placeholder 4">
            <a:extLst>
              <a:ext uri="{FF2B5EF4-FFF2-40B4-BE49-F238E27FC236}">
                <a16:creationId xmlns:a16="http://schemas.microsoft.com/office/drawing/2014/main" id="{4819A67A-AF8D-0407-E26B-3C830E05DC1A}"/>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53051" y="5697588"/>
            <a:ext cx="2743200" cy="365125"/>
          </a:xfrm>
        </p:spPr>
        <p:txBody>
          <a:bodyPr>
            <a:normAutofit/>
          </a:bodyPr>
          <a:lstStyle/>
          <a:p>
            <a:pPr>
              <a:spcAft>
                <a:spcPts val="600"/>
              </a:spcAft>
            </a:pPr>
            <a:fld id="{D57F1E4F-1CFF-5643-939E-217C01CDF565}" type="slidenum">
              <a:rPr lang="en-US" b="0" smtClean="0">
                <a:solidFill>
                  <a:schemeClr val="tx1">
                    <a:lumMod val="50000"/>
                    <a:lumOff val="50000"/>
                  </a:schemeClr>
                </a:solidFill>
              </a:rPr>
              <a:pPr>
                <a:spcAft>
                  <a:spcPts val="600"/>
                </a:spcAft>
              </a:pPr>
              <a:t>62</a:t>
            </a:fld>
            <a:endParaRPr lang="en-US" b="0" dirty="0">
              <a:solidFill>
                <a:schemeClr val="tx1">
                  <a:lumMod val="50000"/>
                  <a:lumOff val="50000"/>
                </a:schemeClr>
              </a:solidFill>
            </a:endParaRPr>
          </a:p>
        </p:txBody>
      </p:sp>
      <p:sp>
        <p:nvSpPr>
          <p:cNvPr id="6" name="Rectangle 5">
            <a:extLst>
              <a:ext uri="{FF2B5EF4-FFF2-40B4-BE49-F238E27FC236}">
                <a16:creationId xmlns:a16="http://schemas.microsoft.com/office/drawing/2014/main" id="{0842B94C-F20D-4378-A6CE-D30CF2B087AA}"/>
              </a:ext>
            </a:extLst>
          </p:cNvPr>
          <p:cNvSpPr/>
          <p:nvPr/>
        </p:nvSpPr>
        <p:spPr>
          <a:xfrm>
            <a:off x="546100" y="354011"/>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0E931BE4-3E88-421B-BBC1-4A3903622A2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South Dakota Needs Based Grant Program (SDNBGP)</a:t>
            </a:r>
          </a:p>
        </p:txBody>
      </p:sp>
    </p:spTree>
    <p:extLst>
      <p:ext uri="{BB962C8B-B14F-4D97-AF65-F5344CB8AC3E}">
        <p14:creationId xmlns:p14="http://schemas.microsoft.com/office/powerpoint/2010/main" val="209463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6A537-0B65-4DD2-BF52-C9B1712AB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C8AA93-40E1-48CB-9092-BC57D2CB5008}"/>
              </a:ext>
            </a:extLst>
          </p:cNvPr>
          <p:cNvSpPr>
            <a:spLocks noGrp="1"/>
          </p:cNvSpPr>
          <p:nvPr>
            <p:ph idx="1"/>
          </p:nvPr>
        </p:nvSpPr>
        <p:spPr>
          <a:xfrm>
            <a:off x="838200" y="2707481"/>
            <a:ext cx="10515600" cy="3785394"/>
          </a:xfrm>
        </p:spPr>
        <p:txBody>
          <a:bodyPr anchor="ctr">
            <a:normAutofit/>
          </a:bodyPr>
          <a:lstStyle/>
          <a:p>
            <a:pPr marL="285750" lvl="0" indent="-285750">
              <a:lnSpc>
                <a:spcPct val="110000"/>
              </a:lnSpc>
              <a:spcBef>
                <a:spcPts val="0"/>
              </a:spcBef>
              <a:buFont typeface="Arial" panose="020B0604020202020204" pitchFamily="34" charset="0"/>
              <a:buChar char="•"/>
            </a:pPr>
            <a:r>
              <a:rPr lang="en-US" sz="2200" dirty="0"/>
              <a:t>Full-ride scholarship</a:t>
            </a:r>
          </a:p>
          <a:p>
            <a:pPr marL="285750" lvl="0" indent="-285750">
              <a:lnSpc>
                <a:spcPct val="110000"/>
              </a:lnSpc>
              <a:spcBef>
                <a:spcPts val="0"/>
              </a:spcBef>
              <a:buFont typeface="Arial" panose="020B0604020202020204" pitchFamily="34" charset="0"/>
              <a:buChar char="•"/>
            </a:pPr>
            <a:r>
              <a:rPr lang="en-US" sz="2200" dirty="0"/>
              <a:t>For students enrolled in a high-need workforce area program at one of the four technical colleges</a:t>
            </a:r>
          </a:p>
          <a:p>
            <a:pPr marL="285750" lvl="0" indent="-285750">
              <a:lnSpc>
                <a:spcPct val="110000"/>
              </a:lnSpc>
              <a:spcBef>
                <a:spcPts val="0"/>
              </a:spcBef>
              <a:buFont typeface="Arial" panose="020B0604020202020204" pitchFamily="34" charset="0"/>
              <a:buChar char="•"/>
            </a:pPr>
            <a:r>
              <a:rPr lang="en-US" sz="2200" dirty="0"/>
              <a:t>Work full-time in SD for a minimum of three years.</a:t>
            </a:r>
          </a:p>
          <a:p>
            <a:pPr marL="285750" lvl="0" indent="-285750">
              <a:lnSpc>
                <a:spcPct val="110000"/>
              </a:lnSpc>
              <a:spcBef>
                <a:spcPts val="0"/>
              </a:spcBef>
              <a:buFont typeface="Arial" panose="020B0604020202020204" pitchFamily="34" charset="0"/>
              <a:buChar char="•"/>
            </a:pPr>
            <a:r>
              <a:rPr lang="en-US" sz="2200" dirty="0"/>
              <a:t>Next application cycle will be January 1, 2025 – March 31, 2025</a:t>
            </a:r>
          </a:p>
          <a:p>
            <a:pPr marL="285750" indent="-285750">
              <a:lnSpc>
                <a:spcPct val="110000"/>
              </a:lnSpc>
              <a:spcBef>
                <a:spcPts val="0"/>
              </a:spcBef>
              <a:buFont typeface="Arial" panose="020B0604020202020204" pitchFamily="34" charset="0"/>
              <a:buChar char="•"/>
            </a:pPr>
            <a:r>
              <a:rPr lang="en-US" sz="2200" dirty="0"/>
              <a:t>Understand the scholarship will turn into a loan if requirements are not met</a:t>
            </a:r>
          </a:p>
          <a:p>
            <a:pPr marL="285750" indent="-285750">
              <a:lnSpc>
                <a:spcPct val="110000"/>
              </a:lnSpc>
              <a:spcBef>
                <a:spcPts val="0"/>
              </a:spcBef>
              <a:buFont typeface="Arial" panose="020B0604020202020204" pitchFamily="34" charset="0"/>
              <a:buChar char="•"/>
            </a:pPr>
            <a:r>
              <a:rPr lang="en-US" sz="2200" dirty="0"/>
              <a:t>More information at </a:t>
            </a:r>
            <a:r>
              <a:rPr lang="en-US" sz="2200" dirty="0">
                <a:hlinkClick r:id="rId3"/>
              </a:rPr>
              <a:t>www.builddakotascholarships.com</a:t>
            </a:r>
            <a:r>
              <a:rPr lang="en-US" sz="2200" dirty="0"/>
              <a:t> or on the technical college’s website</a:t>
            </a:r>
          </a:p>
          <a:p>
            <a:pPr marL="0" indent="0" algn="ctr">
              <a:buNone/>
            </a:pPr>
            <a:r>
              <a:rPr lang="en-US" sz="2200" i="1" dirty="0">
                <a:solidFill>
                  <a:schemeClr val="accent2"/>
                </a:solidFill>
              </a:rPr>
              <a:t>Programs may change – check website for the latest information</a:t>
            </a:r>
          </a:p>
          <a:p>
            <a:pPr marL="0" indent="0">
              <a:buNone/>
            </a:pPr>
            <a:endParaRPr lang="en-US" sz="2400" dirty="0"/>
          </a:p>
        </p:txBody>
      </p:sp>
      <p:sp>
        <p:nvSpPr>
          <p:cNvPr id="2" name="Footer Placeholder 4">
            <a:extLst>
              <a:ext uri="{FF2B5EF4-FFF2-40B4-BE49-F238E27FC236}">
                <a16:creationId xmlns:a16="http://schemas.microsoft.com/office/drawing/2014/main" id="{02118015-DB22-3EA9-95EE-FCD513FB373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62884"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63</a:t>
            </a:fld>
            <a:endParaRPr lang="en-US" b="0" dirty="0">
              <a:solidFill>
                <a:schemeClr val="tx1">
                  <a:lumMod val="50000"/>
                  <a:lumOff val="50000"/>
                </a:schemeClr>
              </a:solidFill>
            </a:endParaRPr>
          </a:p>
        </p:txBody>
      </p:sp>
      <p:sp>
        <p:nvSpPr>
          <p:cNvPr id="5" name="Rectangle 4">
            <a:extLst>
              <a:ext uri="{FF2B5EF4-FFF2-40B4-BE49-F238E27FC236}">
                <a16:creationId xmlns:a16="http://schemas.microsoft.com/office/drawing/2014/main" id="{FD808455-69A2-4E64-B9AF-12D5C56D5745}"/>
              </a:ext>
            </a:extLst>
          </p:cNvPr>
          <p:cNvSpPr/>
          <p:nvPr/>
        </p:nvSpPr>
        <p:spPr>
          <a:xfrm>
            <a:off x="546100" y="266700"/>
            <a:ext cx="11099800" cy="1885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C1925B9-8134-4F00-80A2-D9C067DBE8B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Build Dakota Scholarship</a:t>
            </a:r>
          </a:p>
        </p:txBody>
      </p:sp>
    </p:spTree>
    <p:extLst>
      <p:ext uri="{BB962C8B-B14F-4D97-AF65-F5344CB8AC3E}">
        <p14:creationId xmlns:p14="http://schemas.microsoft.com/office/powerpoint/2010/main" val="64235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27553-1DB2-4590-8AE7-B8F649BF50DF}"/>
              </a:ext>
            </a:extLst>
          </p:cNvPr>
          <p:cNvSpPr>
            <a:spLocks noGrp="1"/>
          </p:cNvSpPr>
          <p:nvPr>
            <p:ph idx="1"/>
          </p:nvPr>
        </p:nvSpPr>
        <p:spPr>
          <a:xfrm>
            <a:off x="838200" y="2391568"/>
            <a:ext cx="10515600" cy="3785394"/>
          </a:xfrm>
        </p:spPr>
        <p:txBody>
          <a:bodyPr anchor="ctr">
            <a:normAutofit/>
          </a:bodyPr>
          <a:lstStyle/>
          <a:p>
            <a:pPr>
              <a:lnSpc>
                <a:spcPct val="100000"/>
              </a:lnSpc>
              <a:spcBef>
                <a:spcPts val="0"/>
              </a:spcBef>
            </a:pPr>
            <a:r>
              <a:rPr lang="en-US" sz="2200" dirty="0"/>
              <a:t>New state-wide initiative to encourage South Dakota students of all economic backgrounds to live and work in South Dakota after graduation</a:t>
            </a:r>
          </a:p>
          <a:p>
            <a:pPr>
              <a:lnSpc>
                <a:spcPct val="100000"/>
              </a:lnSpc>
              <a:spcBef>
                <a:spcPts val="0"/>
              </a:spcBef>
            </a:pPr>
            <a:r>
              <a:rPr lang="en-US" sz="2200" dirty="0"/>
              <a:t>Available to students with unmet financial need as determined through their submission of the FAFSA, in conjunction with the financial aid office at the respective university. </a:t>
            </a:r>
          </a:p>
          <a:p>
            <a:pPr>
              <a:lnSpc>
                <a:spcPct val="100000"/>
              </a:lnSpc>
              <a:spcBef>
                <a:spcPts val="0"/>
              </a:spcBef>
            </a:pPr>
            <a:r>
              <a:rPr lang="en-US" sz="2200" b="0" i="0" dirty="0">
                <a:effectLst/>
              </a:rPr>
              <a:t>Understand the scholarship will turn into a loan if requirements are not met</a:t>
            </a:r>
          </a:p>
          <a:p>
            <a:pPr>
              <a:lnSpc>
                <a:spcPct val="100000"/>
              </a:lnSpc>
              <a:spcBef>
                <a:spcPts val="0"/>
              </a:spcBef>
            </a:pPr>
            <a:r>
              <a:rPr lang="en-US" sz="2200" dirty="0"/>
              <a:t>More information at </a:t>
            </a:r>
            <a:r>
              <a:rPr lang="en-US" sz="2200" dirty="0">
                <a:hlinkClick r:id="rId3"/>
              </a:rPr>
              <a:t>www.freedomscholarshipsd.com</a:t>
            </a:r>
            <a:r>
              <a:rPr lang="en-US" sz="2200" dirty="0"/>
              <a:t> </a:t>
            </a:r>
          </a:p>
          <a:p>
            <a:pPr>
              <a:lnSpc>
                <a:spcPct val="100000"/>
              </a:lnSpc>
              <a:spcBef>
                <a:spcPts val="0"/>
              </a:spcBef>
            </a:pPr>
            <a:endParaRPr lang="en-US" sz="2200" dirty="0"/>
          </a:p>
          <a:p>
            <a:pPr marL="0" indent="0" algn="ctr">
              <a:buNone/>
            </a:pPr>
            <a:r>
              <a:rPr lang="en-US" sz="2400" i="1" dirty="0">
                <a:solidFill>
                  <a:schemeClr val="accent2"/>
                </a:solidFill>
              </a:rPr>
              <a:t>Programs may change – check website for the latest information</a:t>
            </a:r>
          </a:p>
          <a:p>
            <a:endParaRPr lang="en-US" sz="2400" dirty="0"/>
          </a:p>
        </p:txBody>
      </p:sp>
      <p:sp>
        <p:nvSpPr>
          <p:cNvPr id="2" name="Footer Placeholder 4">
            <a:extLst>
              <a:ext uri="{FF2B5EF4-FFF2-40B4-BE49-F238E27FC236}">
                <a16:creationId xmlns:a16="http://schemas.microsoft.com/office/drawing/2014/main" id="{19AD4988-39FE-4BEC-B522-95405643327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53051" y="5697588"/>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64</a:t>
            </a:fld>
            <a:endParaRPr lang="en-US" b="0" dirty="0">
              <a:solidFill>
                <a:schemeClr val="tx1">
                  <a:lumMod val="50000"/>
                  <a:lumOff val="50000"/>
                </a:schemeClr>
              </a:solidFill>
            </a:endParaRPr>
          </a:p>
        </p:txBody>
      </p:sp>
      <p:sp>
        <p:nvSpPr>
          <p:cNvPr id="6" name="Rectangle 5">
            <a:extLst>
              <a:ext uri="{FF2B5EF4-FFF2-40B4-BE49-F238E27FC236}">
                <a16:creationId xmlns:a16="http://schemas.microsoft.com/office/drawing/2014/main" id="{0842B94C-F20D-4378-A6CE-D30CF2B087AA}"/>
              </a:ext>
            </a:extLst>
          </p:cNvPr>
          <p:cNvSpPr/>
          <p:nvPr/>
        </p:nvSpPr>
        <p:spPr>
          <a:xfrm>
            <a:off x="414020" y="293051"/>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0E931BE4-3E88-421B-BBC1-4A3903622A2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Freedom Scholarship</a:t>
            </a:r>
          </a:p>
        </p:txBody>
      </p:sp>
    </p:spTree>
    <p:extLst>
      <p:ext uri="{BB962C8B-B14F-4D97-AF65-F5344CB8AC3E}">
        <p14:creationId xmlns:p14="http://schemas.microsoft.com/office/powerpoint/2010/main" val="196557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2D8D90-F492-4824-B71F-5CB01B54D69A}"/>
              </a:ext>
            </a:extLst>
          </p:cNvPr>
          <p:cNvSpPr/>
          <p:nvPr/>
        </p:nvSpPr>
        <p:spPr>
          <a:xfrm>
            <a:off x="546100" y="266701"/>
            <a:ext cx="11099800" cy="1885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F5F215D-0D29-45AB-B753-20BDA6A1E3FE}"/>
              </a:ext>
            </a:extLst>
          </p:cNvPr>
          <p:cNvSpPr>
            <a:spLocks noGrp="1"/>
          </p:cNvSpPr>
          <p:nvPr>
            <p:ph type="title"/>
          </p:nvPr>
        </p:nvSpPr>
        <p:spPr>
          <a:xfrm>
            <a:off x="752475" y="313530"/>
            <a:ext cx="10515600" cy="1325563"/>
          </a:xfrm>
        </p:spPr>
        <p:txBody>
          <a:bodyPr>
            <a:normAutofit/>
          </a:bodyPr>
          <a:lstStyle/>
          <a:p>
            <a:pPr algn="ctr"/>
            <a:r>
              <a:rPr lang="en-US" sz="4000" dirty="0">
                <a:solidFill>
                  <a:srgbClr val="FFFFFF"/>
                </a:solidFill>
              </a:rPr>
              <a:t>Jump Start Scholarship</a:t>
            </a:r>
          </a:p>
        </p:txBody>
      </p:sp>
      <p:sp>
        <p:nvSpPr>
          <p:cNvPr id="7" name="Content Placeholder 6">
            <a:extLst>
              <a:ext uri="{FF2B5EF4-FFF2-40B4-BE49-F238E27FC236}">
                <a16:creationId xmlns:a16="http://schemas.microsoft.com/office/drawing/2014/main" id="{EEED99C9-A563-4F78-92AE-071AC33859B0}"/>
              </a:ext>
            </a:extLst>
          </p:cNvPr>
          <p:cNvSpPr>
            <a:spLocks noGrp="1"/>
          </p:cNvSpPr>
          <p:nvPr>
            <p:ph idx="1"/>
          </p:nvPr>
        </p:nvSpPr>
        <p:spPr>
          <a:xfrm>
            <a:off x="838200" y="2391568"/>
            <a:ext cx="10515600" cy="3785394"/>
          </a:xfrm>
        </p:spPr>
        <p:txBody>
          <a:bodyPr anchor="ctr">
            <a:normAutofit fontScale="92500" lnSpcReduction="10000"/>
          </a:bodyPr>
          <a:lstStyle/>
          <a:p>
            <a:pPr marL="342900" lvl="0" indent="-342900">
              <a:lnSpc>
                <a:spcPct val="120000"/>
              </a:lnSpc>
              <a:spcBef>
                <a:spcPts val="0"/>
              </a:spcBef>
              <a:buFont typeface="Arial" panose="020B0604020202020204" pitchFamily="34" charset="0"/>
              <a:buChar char="•"/>
            </a:pPr>
            <a:r>
              <a:rPr lang="en-US" sz="2400" dirty="0"/>
              <a:t>Students who graduate from a SD public high school in 3 years or less</a:t>
            </a:r>
          </a:p>
          <a:p>
            <a:pPr marL="342900" lvl="0" indent="-342900">
              <a:lnSpc>
                <a:spcPct val="120000"/>
              </a:lnSpc>
              <a:spcBef>
                <a:spcPts val="0"/>
              </a:spcBef>
              <a:buFont typeface="Arial" panose="020B0604020202020204" pitchFamily="34" charset="0"/>
              <a:buChar char="•"/>
            </a:pPr>
            <a:r>
              <a:rPr lang="en-US" sz="2400" dirty="0"/>
              <a:t>Enroll in an accredited institution located in SD within 1 year of high school graduation. </a:t>
            </a:r>
          </a:p>
          <a:p>
            <a:pPr marL="342900" lvl="0" indent="-342900">
              <a:lnSpc>
                <a:spcPct val="120000"/>
              </a:lnSpc>
              <a:spcBef>
                <a:spcPts val="0"/>
              </a:spcBef>
              <a:buFont typeface="Arial" panose="020B0604020202020204" pitchFamily="34" charset="0"/>
              <a:buChar char="•"/>
            </a:pPr>
            <a:r>
              <a:rPr lang="en-US" sz="2400" dirty="0"/>
              <a:t>For first year only and dollar amount varies</a:t>
            </a:r>
          </a:p>
          <a:p>
            <a:pPr marL="342900" lvl="0" indent="-342900">
              <a:lnSpc>
                <a:spcPct val="120000"/>
              </a:lnSpc>
              <a:spcBef>
                <a:spcPts val="0"/>
              </a:spcBef>
              <a:buFont typeface="Arial" panose="020B0604020202020204" pitchFamily="34" charset="0"/>
              <a:buChar char="•"/>
            </a:pPr>
            <a:r>
              <a:rPr lang="en-US" sz="2400" dirty="0"/>
              <a:t>For SD residents</a:t>
            </a:r>
          </a:p>
          <a:p>
            <a:pPr marL="342900" lvl="0" indent="-342900">
              <a:lnSpc>
                <a:spcPct val="120000"/>
              </a:lnSpc>
              <a:spcBef>
                <a:spcPts val="0"/>
              </a:spcBef>
              <a:buFont typeface="Arial" panose="020B0604020202020204" pitchFamily="34" charset="0"/>
              <a:buChar char="•"/>
            </a:pPr>
            <a:r>
              <a:rPr lang="en-US" sz="2400" dirty="0"/>
              <a:t>Apply at </a:t>
            </a:r>
            <a:r>
              <a:rPr lang="en-US" sz="2400" dirty="0">
                <a:hlinkClick r:id="rId3"/>
              </a:rPr>
              <a:t>https://ourdakotadreams.com/paying-for-college/sd-scholarships/</a:t>
            </a:r>
            <a:r>
              <a:rPr lang="en-US" sz="2400" dirty="0"/>
              <a:t> September 1</a:t>
            </a:r>
          </a:p>
          <a:p>
            <a:endParaRPr lang="en-US" sz="2400" dirty="0"/>
          </a:p>
          <a:p>
            <a:pPr marL="0" indent="0" algn="ctr">
              <a:buNone/>
            </a:pPr>
            <a:r>
              <a:rPr lang="en-US" sz="2400" i="1" dirty="0">
                <a:solidFill>
                  <a:schemeClr val="accent2"/>
                </a:solidFill>
              </a:rPr>
              <a:t>Programs may change – check website for the latest information</a:t>
            </a:r>
          </a:p>
        </p:txBody>
      </p:sp>
      <p:sp>
        <p:nvSpPr>
          <p:cNvPr id="2" name="Footer Placeholder 4">
            <a:extLst>
              <a:ext uri="{FF2B5EF4-FFF2-40B4-BE49-F238E27FC236}">
                <a16:creationId xmlns:a16="http://schemas.microsoft.com/office/drawing/2014/main" id="{C4A77FFA-7845-F36C-098C-ED7368D55A3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180871" y="5811837"/>
            <a:ext cx="2594569"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65</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2846467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0B13BC-B23E-42E7-AB55-AE1E3BED7B45}"/>
              </a:ext>
            </a:extLst>
          </p:cNvPr>
          <p:cNvSpPr/>
          <p:nvPr/>
        </p:nvSpPr>
        <p:spPr>
          <a:xfrm>
            <a:off x="546100" y="354011"/>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FD95B37-F8E6-4E89-99B8-2CE32750F705}"/>
              </a:ext>
            </a:extLst>
          </p:cNvPr>
          <p:cNvSpPr>
            <a:spLocks noGrp="1"/>
          </p:cNvSpPr>
          <p:nvPr>
            <p:ph type="title"/>
          </p:nvPr>
        </p:nvSpPr>
        <p:spPr>
          <a:xfrm>
            <a:off x="984250" y="916781"/>
            <a:ext cx="10515600" cy="1325563"/>
          </a:xfrm>
        </p:spPr>
        <p:txBody>
          <a:bodyPr>
            <a:normAutofit/>
          </a:bodyPr>
          <a:lstStyle/>
          <a:p>
            <a:pPr algn="ctr"/>
            <a:r>
              <a:rPr lang="en-US" sz="4000" dirty="0">
                <a:solidFill>
                  <a:srgbClr val="FFFFFF"/>
                </a:solidFill>
              </a:rPr>
              <a:t>Critical Teaching Needs Scholarship</a:t>
            </a:r>
            <a:br>
              <a:rPr lang="en-US" sz="4300" dirty="0">
                <a:solidFill>
                  <a:srgbClr val="FFFFFF"/>
                </a:solidFill>
              </a:rPr>
            </a:br>
            <a:endParaRPr lang="en-US" sz="4300" dirty="0">
              <a:solidFill>
                <a:srgbClr val="FFFFFF"/>
              </a:solidFill>
            </a:endParaRPr>
          </a:p>
        </p:txBody>
      </p:sp>
      <p:sp>
        <p:nvSpPr>
          <p:cNvPr id="7" name="Content Placeholder 6">
            <a:extLst>
              <a:ext uri="{FF2B5EF4-FFF2-40B4-BE49-F238E27FC236}">
                <a16:creationId xmlns:a16="http://schemas.microsoft.com/office/drawing/2014/main" id="{3A575191-AC12-49D6-8445-CD0040170162}"/>
              </a:ext>
            </a:extLst>
          </p:cNvPr>
          <p:cNvSpPr>
            <a:spLocks noGrp="1"/>
          </p:cNvSpPr>
          <p:nvPr>
            <p:ph idx="1"/>
          </p:nvPr>
        </p:nvSpPr>
        <p:spPr>
          <a:xfrm>
            <a:off x="838200" y="2391568"/>
            <a:ext cx="10515600" cy="3785394"/>
          </a:xfrm>
        </p:spPr>
        <p:txBody>
          <a:bodyPr anchor="ctr">
            <a:normAutofit/>
          </a:bodyPr>
          <a:lstStyle/>
          <a:p>
            <a:pPr marL="285750" lvl="0" indent="-285750">
              <a:lnSpc>
                <a:spcPct val="100000"/>
              </a:lnSpc>
              <a:spcBef>
                <a:spcPts val="0"/>
              </a:spcBef>
              <a:buFont typeface="Arial" panose="020B0604020202020204" pitchFamily="34" charset="0"/>
              <a:buChar char="•"/>
            </a:pPr>
            <a:r>
              <a:rPr lang="en-US" sz="2200" dirty="0"/>
              <a:t>Agree to work in SD in a critical teaching need occupation for five years</a:t>
            </a:r>
          </a:p>
          <a:p>
            <a:pPr marL="285750" lvl="0" indent="-285750">
              <a:lnSpc>
                <a:spcPct val="100000"/>
              </a:lnSpc>
              <a:spcBef>
                <a:spcPts val="0"/>
              </a:spcBef>
              <a:buFont typeface="Arial" panose="020B0604020202020204" pitchFamily="34" charset="0"/>
              <a:buChar char="•"/>
            </a:pPr>
            <a:r>
              <a:rPr lang="en-US" sz="2200" dirty="0"/>
              <a:t>Understand the scholarship will turn into a loan if requirements are not met</a:t>
            </a:r>
          </a:p>
          <a:p>
            <a:pPr marL="285750" lvl="0" indent="-285750">
              <a:lnSpc>
                <a:spcPct val="100000"/>
              </a:lnSpc>
              <a:spcBef>
                <a:spcPts val="0"/>
              </a:spcBef>
              <a:buFont typeface="Arial" panose="020B0604020202020204" pitchFamily="34" charset="0"/>
              <a:buChar char="•"/>
            </a:pPr>
            <a:r>
              <a:rPr lang="en-US" sz="2200" dirty="0"/>
              <a:t>Attend a participating SD postsecondary institution</a:t>
            </a:r>
          </a:p>
          <a:p>
            <a:pPr marL="285750" lvl="0" indent="-285750">
              <a:lnSpc>
                <a:spcPct val="100000"/>
              </a:lnSpc>
              <a:spcBef>
                <a:spcPts val="0"/>
              </a:spcBef>
              <a:buFont typeface="Arial" panose="020B0604020202020204" pitchFamily="34" charset="0"/>
              <a:buChar char="•"/>
            </a:pPr>
            <a:r>
              <a:rPr lang="en-US" sz="2200" dirty="0"/>
              <a:t>Application and more information online at </a:t>
            </a:r>
            <a:r>
              <a:rPr lang="en-US" sz="2000" dirty="0">
                <a:hlinkClick r:id="rId3"/>
              </a:rPr>
              <a:t>https://ourdakotadreams.com/paying-for-college/sd-scholarships/</a:t>
            </a:r>
            <a:endParaRPr lang="en-US" sz="2000" dirty="0"/>
          </a:p>
          <a:p>
            <a:pPr marL="0" indent="0" algn="ctr">
              <a:buNone/>
            </a:pPr>
            <a:r>
              <a:rPr lang="en-US" sz="2200" i="1" dirty="0">
                <a:solidFill>
                  <a:schemeClr val="accent2"/>
                </a:solidFill>
              </a:rPr>
              <a:t>Programs may change – check website for the latest information</a:t>
            </a:r>
          </a:p>
        </p:txBody>
      </p:sp>
      <p:sp>
        <p:nvSpPr>
          <p:cNvPr id="4" name="Footer Placeholder 4">
            <a:extLst>
              <a:ext uri="{FF2B5EF4-FFF2-40B4-BE49-F238E27FC236}">
                <a16:creationId xmlns:a16="http://schemas.microsoft.com/office/drawing/2014/main" id="{D5BE933A-9E7E-175A-5438-FF128CD73A1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 name="Slide Number Placeholder 1"/>
          <p:cNvSpPr>
            <a:spLocks noGrp="1"/>
          </p:cNvSpPr>
          <p:nvPr>
            <p:ph type="sldNum" sz="quarter" idx="12"/>
          </p:nvPr>
        </p:nvSpPr>
        <p:spPr>
          <a:xfrm>
            <a:off x="8902700"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66</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212302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0E88-2857-4EBB-9902-C9BA3D0734CC}"/>
              </a:ext>
            </a:extLst>
          </p:cNvPr>
          <p:cNvSpPr>
            <a:spLocks noGrp="1"/>
          </p:cNvSpPr>
          <p:nvPr>
            <p:ph type="title"/>
          </p:nvPr>
        </p:nvSpPr>
        <p:spPr>
          <a:xfrm>
            <a:off x="1123122" y="334644"/>
            <a:ext cx="10227630" cy="1076914"/>
          </a:xfrm>
        </p:spPr>
        <p:txBody>
          <a:bodyPr anchor="ctr">
            <a:normAutofit/>
          </a:bodyPr>
          <a:lstStyle/>
          <a:p>
            <a:r>
              <a:rPr lang="en-US" dirty="0">
                <a:solidFill>
                  <a:schemeClr val="tx2"/>
                </a:solidFill>
              </a:rPr>
              <a:t>Scholarship tips </a:t>
            </a:r>
            <a:r>
              <a:rPr lang="en-US" sz="4000" dirty="0">
                <a:solidFill>
                  <a:schemeClr val="tx2"/>
                </a:solidFill>
              </a:rPr>
              <a:t>	</a:t>
            </a:r>
          </a:p>
        </p:txBody>
      </p:sp>
      <p:graphicFrame>
        <p:nvGraphicFramePr>
          <p:cNvPr id="54" name="Content Placeholder 2">
            <a:extLst>
              <a:ext uri="{FF2B5EF4-FFF2-40B4-BE49-F238E27FC236}">
                <a16:creationId xmlns:a16="http://schemas.microsoft.com/office/drawing/2014/main" id="{F507FEDC-EE8A-45C6-82F1-E6998DC5B715}"/>
              </a:ext>
            </a:extLst>
          </p:cNvPr>
          <p:cNvGraphicFramePr>
            <a:graphicFrameLocks noGrp="1"/>
          </p:cNvGraphicFramePr>
          <p:nvPr>
            <p:ph idx="1"/>
            <p:extLst>
              <p:ext uri="{D42A27DB-BD31-4B8C-83A1-F6EECF244321}">
                <p14:modId xmlns:p14="http://schemas.microsoft.com/office/powerpoint/2010/main" val="3219847012"/>
              </p:ext>
            </p:extLst>
          </p:nvPr>
        </p:nvGraphicFramePr>
        <p:xfrm>
          <a:off x="841248" y="1143098"/>
          <a:ext cx="10506456" cy="457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4">
            <a:extLst>
              <a:ext uri="{FF2B5EF4-FFF2-40B4-BE49-F238E27FC236}">
                <a16:creationId xmlns:a16="http://schemas.microsoft.com/office/drawing/2014/main" id="{E7500749-FF4D-40B5-3C1C-BE04F3BD4A7A}"/>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a:extLst>
              <a:ext uri="{FF2B5EF4-FFF2-40B4-BE49-F238E27FC236}">
                <a16:creationId xmlns:a16="http://schemas.microsoft.com/office/drawing/2014/main" id="{04A858C4-0FCB-44BE-A6DF-B880794F0E0B}"/>
              </a:ext>
            </a:extLst>
          </p:cNvPr>
          <p:cNvSpPr>
            <a:spLocks noGrp="1"/>
          </p:cNvSpPr>
          <p:nvPr>
            <p:ph type="sldNum" sz="quarter" idx="12"/>
          </p:nvPr>
        </p:nvSpPr>
        <p:spPr>
          <a:xfrm>
            <a:off x="8953254" y="5921325"/>
            <a:ext cx="2633472"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67</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86072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9E7C7B6-6B74-532E-AC18-EE50E8FE5740}"/>
              </a:ext>
            </a:extLst>
          </p:cNvPr>
          <p:cNvSpPr>
            <a:spLocks noGrp="1"/>
          </p:cNvSpPr>
          <p:nvPr>
            <p:ph type="sldNum" sz="quarter" idx="12"/>
          </p:nvPr>
        </p:nvSpPr>
        <p:spPr>
          <a:xfrm>
            <a:off x="8953254" y="5921325"/>
            <a:ext cx="2633472"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68</a:t>
            </a:fld>
            <a:endParaRPr lang="en-US" b="0"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A4BF2801-6638-AF3E-DBCB-EFFE9FD97D00}"/>
              </a:ext>
            </a:extLst>
          </p:cNvPr>
          <p:cNvSpPr>
            <a:spLocks noGrp="1"/>
          </p:cNvSpPr>
          <p:nvPr>
            <p:ph type="ftr" sz="quarter" idx="11"/>
          </p:nvPr>
        </p:nvSpPr>
        <p:spPr/>
        <p:txBody>
          <a:bodyPr/>
          <a:lstStyle/>
          <a:p>
            <a:r>
              <a:rPr lang="en-US" dirty="0"/>
              <a:t>© Mapping Your Future 2024</a:t>
            </a:r>
          </a:p>
        </p:txBody>
      </p:sp>
      <p:pic>
        <p:nvPicPr>
          <p:cNvPr id="7" name="Picture 6">
            <a:extLst>
              <a:ext uri="{FF2B5EF4-FFF2-40B4-BE49-F238E27FC236}">
                <a16:creationId xmlns:a16="http://schemas.microsoft.com/office/drawing/2014/main" id="{82D1003F-2546-8F50-B0DF-585A9A769F1A}"/>
              </a:ext>
            </a:extLst>
          </p:cNvPr>
          <p:cNvPicPr>
            <a:picLocks noChangeAspect="1"/>
          </p:cNvPicPr>
          <p:nvPr/>
        </p:nvPicPr>
        <p:blipFill>
          <a:blip r:embed="rId2"/>
          <a:stretch>
            <a:fillRect/>
          </a:stretch>
        </p:blipFill>
        <p:spPr>
          <a:xfrm>
            <a:off x="785793" y="1724211"/>
            <a:ext cx="10620414" cy="3409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983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340B8-1926-4A48-A769-C458193C4277}"/>
              </a:ext>
            </a:extLst>
          </p:cNvPr>
          <p:cNvSpPr>
            <a:spLocks noGrp="1"/>
          </p:cNvSpPr>
          <p:nvPr>
            <p:ph sz="half" idx="1"/>
          </p:nvPr>
        </p:nvSpPr>
        <p:spPr>
          <a:xfrm>
            <a:off x="1104900" y="1371600"/>
            <a:ext cx="10274300" cy="5130800"/>
          </a:xfrm>
        </p:spPr>
        <p:txBody>
          <a:bodyPr>
            <a:normAutofit/>
          </a:bodyPr>
          <a:lstStyle/>
          <a:p>
            <a:pPr>
              <a:lnSpc>
                <a:spcPct val="100000"/>
              </a:lnSpc>
              <a:buFont typeface="Wingdings" panose="05000000000000000000" pitchFamily="2" charset="2"/>
              <a:buChar char="§"/>
            </a:pPr>
            <a:r>
              <a:rPr lang="en-US" altLang="en-US" sz="2000" dirty="0">
                <a:hlinkClick r:id="rId3"/>
              </a:rPr>
              <a:t>SouthDakota.MappingYourFuture.org</a:t>
            </a:r>
            <a:endParaRPr lang="en-US" altLang="en-US" sz="2000" dirty="0"/>
          </a:p>
          <a:p>
            <a:pPr lvl="1">
              <a:lnSpc>
                <a:spcPct val="100000"/>
              </a:lnSpc>
            </a:pPr>
            <a:r>
              <a:rPr lang="en-US" altLang="en-US" dirty="0">
                <a:hlinkClick r:id="rId4"/>
              </a:rPr>
              <a:t>https://southdakota.mappingyourfuture.org/college.cfm</a:t>
            </a:r>
            <a:endParaRPr lang="en-US" altLang="en-US" dirty="0"/>
          </a:p>
          <a:p>
            <a:pPr lvl="1">
              <a:lnSpc>
                <a:spcPct val="100000"/>
              </a:lnSpc>
            </a:pPr>
            <a:r>
              <a:rPr lang="en-US" altLang="en-US" dirty="0">
                <a:hlinkClick r:id="rId5"/>
              </a:rPr>
              <a:t>https://southdakota.mappingyourfuture.org/career-sort.cfm</a:t>
            </a:r>
            <a:r>
              <a:rPr lang="en-US" altLang="en-US" dirty="0"/>
              <a:t> </a:t>
            </a:r>
          </a:p>
          <a:p>
            <a:pPr>
              <a:lnSpc>
                <a:spcPct val="100000"/>
              </a:lnSpc>
              <a:buFont typeface="Wingdings" panose="05000000000000000000" pitchFamily="2" charset="2"/>
              <a:buChar char="§"/>
            </a:pPr>
            <a:r>
              <a:rPr lang="en-US" altLang="en-US" sz="2000" dirty="0">
                <a:hlinkClick r:id="rId6"/>
              </a:rPr>
              <a:t>MappingYourFuture.org </a:t>
            </a:r>
            <a:endParaRPr lang="en-US" altLang="en-US" sz="2000" dirty="0"/>
          </a:p>
          <a:p>
            <a:pPr>
              <a:lnSpc>
                <a:spcPct val="100000"/>
              </a:lnSpc>
              <a:buFont typeface="Wingdings" panose="05000000000000000000" pitchFamily="2" charset="2"/>
              <a:buChar char="§"/>
            </a:pPr>
            <a:r>
              <a:rPr lang="en-US" sz="2000" dirty="0">
                <a:hlinkClick r:id="rId7"/>
              </a:rPr>
              <a:t>StudentAid.gov</a:t>
            </a:r>
            <a:endParaRPr lang="en-US" sz="2000" dirty="0"/>
          </a:p>
          <a:p>
            <a:pPr lvl="1">
              <a:lnSpc>
                <a:spcPct val="100000"/>
              </a:lnSpc>
            </a:pPr>
            <a:r>
              <a:rPr lang="en-US" dirty="0">
                <a:hlinkClick r:id="rId8"/>
              </a:rPr>
              <a:t>https://studentaid.gov/aid-estimator/</a:t>
            </a:r>
            <a:r>
              <a:rPr lang="en-US" dirty="0"/>
              <a:t> </a:t>
            </a:r>
          </a:p>
          <a:p>
            <a:pPr>
              <a:lnSpc>
                <a:spcPct val="100000"/>
              </a:lnSpc>
              <a:buClr>
                <a:schemeClr val="tx1"/>
              </a:buClr>
              <a:buFont typeface="Wingdings" panose="05000000000000000000" pitchFamily="2" charset="2"/>
              <a:buChar char="§"/>
            </a:pPr>
            <a:r>
              <a:rPr lang="en-US" sz="2000" dirty="0"/>
              <a:t>Scholarship tracking sheet: </a:t>
            </a:r>
            <a:r>
              <a:rPr lang="en-US" dirty="0">
                <a:hlinkClick r:id="rId9"/>
              </a:rPr>
              <a:t>MappingYourFuture_Scholarship_Tracking.xlsx (live.com)</a:t>
            </a:r>
            <a:endParaRPr lang="en-US" dirty="0"/>
          </a:p>
          <a:p>
            <a:pPr>
              <a:lnSpc>
                <a:spcPct val="100000"/>
              </a:lnSpc>
              <a:buFont typeface="Wingdings" panose="05000000000000000000" pitchFamily="2" charset="2"/>
              <a:buChar char="§"/>
            </a:pPr>
            <a:r>
              <a:rPr lang="en-US" sz="2000" dirty="0"/>
              <a:t>Scholarship searches</a:t>
            </a:r>
          </a:p>
          <a:p>
            <a:pPr lvl="1">
              <a:lnSpc>
                <a:spcPct val="100000"/>
              </a:lnSpc>
            </a:pPr>
            <a:r>
              <a:rPr lang="en-US" sz="2000" dirty="0"/>
              <a:t>FastWeb: </a:t>
            </a:r>
            <a:r>
              <a:rPr lang="en-US" sz="2000" dirty="0">
                <a:hlinkClick r:id="rId10"/>
              </a:rPr>
              <a:t>www.fastweb.com/</a:t>
            </a:r>
            <a:endParaRPr lang="en-US" sz="2000" dirty="0"/>
          </a:p>
          <a:p>
            <a:pPr lvl="1">
              <a:lnSpc>
                <a:spcPct val="100000"/>
              </a:lnSpc>
            </a:pPr>
            <a:r>
              <a:rPr lang="en-US" sz="2000" dirty="0"/>
              <a:t>BigFuture: </a:t>
            </a:r>
            <a:r>
              <a:rPr lang="en-US" sz="2000" dirty="0">
                <a:hlinkClick r:id="rId11"/>
              </a:rPr>
              <a:t>bigfuture.collegeboard.org/</a:t>
            </a:r>
            <a:r>
              <a:rPr lang="en-US" sz="2000" dirty="0"/>
              <a:t> </a:t>
            </a:r>
          </a:p>
          <a:p>
            <a:pPr lvl="1">
              <a:lnSpc>
                <a:spcPct val="100000"/>
              </a:lnSpc>
            </a:pPr>
            <a:r>
              <a:rPr lang="en-US" sz="2000" dirty="0"/>
              <a:t>Scholarship Resources: </a:t>
            </a:r>
            <a:r>
              <a:rPr lang="en-US" sz="1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12"/>
              </a:rPr>
              <a:t>https://mappingyourfuture.org/wp-content/uploads/2024/08/MappingYourFutureScholarshipTips.pdf</a:t>
            </a:r>
            <a:endParaRPr lang="en-US" sz="2000" dirty="0"/>
          </a:p>
          <a:p>
            <a:endParaRPr lang="en-US" dirty="0"/>
          </a:p>
        </p:txBody>
      </p:sp>
      <p:sp>
        <p:nvSpPr>
          <p:cNvPr id="3" name="Footer Placeholder 4">
            <a:extLst>
              <a:ext uri="{FF2B5EF4-FFF2-40B4-BE49-F238E27FC236}">
                <a16:creationId xmlns:a16="http://schemas.microsoft.com/office/drawing/2014/main" id="{2FEF7285-412F-BE01-AEE2-FAA62CBEB1F7}"/>
              </a:ext>
            </a:extLst>
          </p:cNvPr>
          <p:cNvSpPr>
            <a:spLocks noGrp="1"/>
          </p:cNvSpPr>
          <p:nvPr>
            <p:ph type="ftr" sz="quarter" idx="11"/>
          </p:nvPr>
        </p:nvSpPr>
        <p:spPr/>
        <p:txBody>
          <a:bodyPr/>
          <a:lstStyle/>
          <a:p>
            <a:r>
              <a:rPr lang="en-US" dirty="0"/>
              <a:t>© Mapping Your Future 2024</a:t>
            </a:r>
          </a:p>
        </p:txBody>
      </p:sp>
      <p:sp>
        <p:nvSpPr>
          <p:cNvPr id="5" name="Slide Number Placeholder 3"/>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b="0" smtClean="0">
                <a:solidFill>
                  <a:schemeClr val="bg1"/>
                </a:solidFill>
              </a:rPr>
              <a:pPr>
                <a:lnSpc>
                  <a:spcPct val="90000"/>
                </a:lnSpc>
                <a:spcAft>
                  <a:spcPts val="600"/>
                </a:spcAft>
              </a:pPr>
              <a:t>69</a:t>
            </a:fld>
            <a:endParaRPr lang="en-US" sz="1900" b="0" dirty="0">
              <a:solidFill>
                <a:schemeClr val="bg1"/>
              </a:solidFill>
            </a:endParaRPr>
          </a:p>
        </p:txBody>
      </p:sp>
      <p:sp>
        <p:nvSpPr>
          <p:cNvPr id="53250" name="Rectangle 2"/>
          <p:cNvSpPr>
            <a:spLocks noGrp="1" noChangeArrowheads="1"/>
          </p:cNvSpPr>
          <p:nvPr>
            <p:ph type="title"/>
          </p:nvPr>
        </p:nvSpPr>
        <p:spPr>
          <a:noFill/>
        </p:spPr>
        <p:txBody>
          <a:bodyPr>
            <a:normAutofit/>
          </a:bodyPr>
          <a:lstStyle/>
          <a:p>
            <a:pPr eaLnBrk="1" hangingPunct="1"/>
            <a:r>
              <a:rPr lang="en-US" altLang="en-US" sz="4000" dirty="0">
                <a:solidFill>
                  <a:schemeClr val="accent1">
                    <a:lumMod val="50000"/>
                  </a:schemeClr>
                </a:solidFill>
              </a:rPr>
              <a:t>Resources</a:t>
            </a:r>
          </a:p>
        </p:txBody>
      </p:sp>
      <p:sp>
        <p:nvSpPr>
          <p:cNvPr id="9" name="Slide Number Placeholder 3">
            <a:extLst>
              <a:ext uri="{FF2B5EF4-FFF2-40B4-BE49-F238E27FC236}">
                <a16:creationId xmlns:a16="http://schemas.microsoft.com/office/drawing/2014/main" id="{E06CC13A-27C8-4B4A-8F53-4E6BF286588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69</a:t>
            </a:fld>
            <a:endParaRPr lang="en-US" dirty="0">
              <a:solidFill>
                <a:schemeClr val="tx1">
                  <a:lumMod val="50000"/>
                  <a:lumOff val="50000"/>
                </a:schemeClr>
              </a:solidFill>
            </a:endParaRPr>
          </a:p>
        </p:txBody>
      </p:sp>
      <p:pic>
        <p:nvPicPr>
          <p:cNvPr id="6" name="Graphic 5" descr="Internet outline">
            <a:extLst>
              <a:ext uri="{FF2B5EF4-FFF2-40B4-BE49-F238E27FC236}">
                <a16:creationId xmlns:a16="http://schemas.microsoft.com/office/drawing/2014/main" id="{ADC90965-590B-085C-457D-2102522A0C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04480" y="1052543"/>
            <a:ext cx="2883965" cy="2883965"/>
          </a:xfrm>
          <a:prstGeom prst="rect">
            <a:avLst/>
          </a:prstGeom>
        </p:spPr>
      </p:pic>
    </p:spTree>
    <p:extLst>
      <p:ext uri="{BB962C8B-B14F-4D97-AF65-F5344CB8AC3E}">
        <p14:creationId xmlns:p14="http://schemas.microsoft.com/office/powerpoint/2010/main" val="409156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1049867" y="304840"/>
            <a:ext cx="10905066" cy="1135737"/>
          </a:xfrm>
        </p:spPr>
        <p:txBody>
          <a:bodyPr vert="horz" lIns="91440" tIns="45720" rIns="91440" bIns="45720" rtlCol="0" anchor="ctr">
            <a:normAutofit/>
          </a:bodyPr>
          <a:lstStyle/>
          <a:p>
            <a:r>
              <a:rPr lang="en-US" altLang="en-US" sz="3600" dirty="0">
                <a:solidFill>
                  <a:schemeClr val="accent1">
                    <a:lumMod val="50000"/>
                  </a:schemeClr>
                </a:solidFill>
                <a:latin typeface="Palatino Linotype" panose="02040502050505030304" pitchFamily="18" charset="0"/>
              </a:rPr>
              <a:t>Types of financial aid</a:t>
            </a:r>
            <a:r>
              <a:rPr lang="en-US" altLang="en-US" sz="4000" dirty="0">
                <a:latin typeface="Palatino Linotype" panose="02040502050505030304" pitchFamily="18" charset="0"/>
              </a:rPr>
              <a:t>	</a:t>
            </a:r>
          </a:p>
        </p:txBody>
      </p:sp>
      <p:sp>
        <p:nvSpPr>
          <p:cNvPr id="2" name="Footer Placeholder 4">
            <a:extLst>
              <a:ext uri="{FF2B5EF4-FFF2-40B4-BE49-F238E27FC236}">
                <a16:creationId xmlns:a16="http://schemas.microsoft.com/office/drawing/2014/main" id="{4C1A04A6-7420-CE7E-1FB4-C1E4C4EB55C8}"/>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4">
            <a:extLst>
              <a:ext uri="{FF2B5EF4-FFF2-40B4-BE49-F238E27FC236}">
                <a16:creationId xmlns:a16="http://schemas.microsoft.com/office/drawing/2014/main" id="{EB8129E6-DB22-4465-B6EB-DE1446954B80}"/>
              </a:ext>
            </a:extLst>
          </p:cNvPr>
          <p:cNvSpPr txBox="1">
            <a:spLocks/>
          </p:cNvSpPr>
          <p:nvPr/>
        </p:nvSpPr>
        <p:spPr>
          <a:xfrm>
            <a:off x="11235444" y="5985291"/>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C483E77-E040-4DDC-981C-9BBD059B888F}" type="slidenum">
              <a:rPr lang="en-US" b="0" smtClean="0"/>
              <a:pPr>
                <a:spcAft>
                  <a:spcPts val="600"/>
                </a:spcAft>
              </a:pPr>
              <a:t>7</a:t>
            </a:fld>
            <a:endParaRPr lang="en-US" b="0" dirty="0"/>
          </a:p>
        </p:txBody>
      </p:sp>
      <p:graphicFrame>
        <p:nvGraphicFramePr>
          <p:cNvPr id="4" name="Diagram 3"/>
          <p:cNvGraphicFramePr/>
          <p:nvPr>
            <p:extLst>
              <p:ext uri="{D42A27DB-BD31-4B8C-83A1-F6EECF244321}">
                <p14:modId xmlns:p14="http://schemas.microsoft.com/office/powerpoint/2010/main" val="2771451024"/>
              </p:ext>
            </p:extLst>
          </p:nvPr>
        </p:nvGraphicFramePr>
        <p:xfrm>
          <a:off x="643467" y="1591309"/>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8BE38A90-0479-A8C6-53FD-F8B5CCBCA70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7</a:t>
            </a:fld>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643CB644-0940-95A9-4202-8A474E33EB1F}"/>
              </a:ext>
            </a:extLst>
          </p:cNvPr>
          <p:cNvSpPr>
            <a:spLocks noGrp="1"/>
          </p:cNvSpPr>
          <p:nvPr>
            <p:ph type="sldNum" sz="quarter" idx="12"/>
          </p:nvPr>
        </p:nvSpPr>
        <p:spPr/>
        <p:txBody>
          <a:bodyPr/>
          <a:lstStyle/>
          <a:p>
            <a:fld id="{0FF54DE5-C571-48E8-A5BC-B369434E2F44}" type="slidenum">
              <a:rPr lang="en-US" smtClean="0"/>
              <a:t>7</a:t>
            </a:fld>
            <a:endParaRPr lang="en-US" dirty="0"/>
          </a:p>
        </p:txBody>
      </p:sp>
    </p:spTree>
    <p:extLst>
      <p:ext uri="{BB962C8B-B14F-4D97-AF65-F5344CB8AC3E}">
        <p14:creationId xmlns:p14="http://schemas.microsoft.com/office/powerpoint/2010/main" val="48832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D24C-D47E-23FE-D5D4-558163169D16}"/>
              </a:ext>
            </a:extLst>
          </p:cNvPr>
          <p:cNvSpPr>
            <a:spLocks noGrp="1"/>
          </p:cNvSpPr>
          <p:nvPr>
            <p:ph type="ctrTitle"/>
          </p:nvPr>
        </p:nvSpPr>
        <p:spPr/>
        <p:txBody>
          <a:bodyPr anchor="ctr">
            <a:normAutofit/>
          </a:bodyPr>
          <a:lstStyle/>
          <a:p>
            <a:r>
              <a:rPr lang="en-US" dirty="0"/>
              <a:t>Questions</a:t>
            </a:r>
          </a:p>
        </p:txBody>
      </p:sp>
      <p:pic>
        <p:nvPicPr>
          <p:cNvPr id="6" name="Picture 5" descr="Question mark boxes">
            <a:extLst>
              <a:ext uri="{FF2B5EF4-FFF2-40B4-BE49-F238E27FC236}">
                <a16:creationId xmlns:a16="http://schemas.microsoft.com/office/drawing/2014/main" id="{ABBC0BD0-9205-6E75-5082-FA1123BADC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6163" y="1297637"/>
            <a:ext cx="5210937" cy="4208604"/>
          </a:xfrm>
          <a:prstGeom prst="rect">
            <a:avLst/>
          </a:prstGeom>
          <a:ln>
            <a:noFill/>
          </a:ln>
          <a:effectLst>
            <a:outerShdw blurRad="292100" dist="139700" dir="2700000" algn="tl" rotWithShape="0">
              <a:srgbClr val="333333">
                <a:alpha val="65000"/>
              </a:srgbClr>
            </a:outerShdw>
          </a:effectLst>
        </p:spPr>
      </p:pic>
      <p:sp>
        <p:nvSpPr>
          <p:cNvPr id="4" name="Footer Placeholder 4">
            <a:extLst>
              <a:ext uri="{FF2B5EF4-FFF2-40B4-BE49-F238E27FC236}">
                <a16:creationId xmlns:a16="http://schemas.microsoft.com/office/drawing/2014/main" id="{694F0AF6-4735-092E-4254-8477E2B40A6E}"/>
              </a:ext>
            </a:extLst>
          </p:cNvPr>
          <p:cNvSpPr txBox="1">
            <a:spLocks/>
          </p:cNvSpPr>
          <p:nvPr/>
        </p:nvSpPr>
        <p:spPr>
          <a:xfrm>
            <a:off x="2934459" y="6356350"/>
            <a:ext cx="6323082" cy="3651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 Mapping Your Future 2024</a:t>
            </a:r>
          </a:p>
        </p:txBody>
      </p:sp>
      <p:sp>
        <p:nvSpPr>
          <p:cNvPr id="3" name="Slide Number Placeholder 3">
            <a:extLst>
              <a:ext uri="{FF2B5EF4-FFF2-40B4-BE49-F238E27FC236}">
                <a16:creationId xmlns:a16="http://schemas.microsoft.com/office/drawing/2014/main" id="{016AB7F1-9A97-AA91-830E-31E54A105286}"/>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70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1D94A2-390D-46F4-BFB5-0834EB1125FA}"/>
              </a:ext>
            </a:extLst>
          </p:cNvPr>
          <p:cNvSpPr>
            <a:spLocks noGrp="1"/>
          </p:cNvSpPr>
          <p:nvPr>
            <p:ph type="ctrTitle"/>
          </p:nvPr>
        </p:nvSpPr>
        <p:spPr>
          <a:xfrm>
            <a:off x="990601" y="2951217"/>
            <a:ext cx="4532168" cy="955565"/>
          </a:xfrm>
        </p:spPr>
        <p:txBody>
          <a:bodyPr anchor="b">
            <a:normAutofit fontScale="90000"/>
          </a:bodyPr>
          <a:lstStyle/>
          <a:p>
            <a:pPr algn="ctr"/>
            <a:r>
              <a:rPr lang="en-US" cap="none" dirty="0">
                <a:solidFill>
                  <a:schemeClr val="tx2"/>
                </a:solidFill>
              </a:rPr>
              <a:t>Thank you for participating</a:t>
            </a:r>
          </a:p>
        </p:txBody>
      </p:sp>
      <p:sp>
        <p:nvSpPr>
          <p:cNvPr id="57" name="Content Placeholder 2"/>
          <p:cNvSpPr>
            <a:spLocks noGrp="1"/>
          </p:cNvSpPr>
          <p:nvPr>
            <p:ph type="subTitle" idx="1"/>
          </p:nvPr>
        </p:nvSpPr>
        <p:spPr>
          <a:xfrm>
            <a:off x="6096000" y="2235200"/>
            <a:ext cx="5105399" cy="3232150"/>
          </a:xfrm>
        </p:spPr>
        <p:txBody>
          <a:bodyPr>
            <a:normAutofit/>
          </a:bodyPr>
          <a:lstStyle/>
          <a:p>
            <a:pPr marL="0" indent="0" algn="ctr">
              <a:lnSpc>
                <a:spcPct val="100000"/>
              </a:lnSpc>
              <a:buFont typeface="Brush Script MT" pitchFamily="66" charset="0"/>
              <a:buNone/>
              <a:defRPr/>
            </a:pPr>
            <a:r>
              <a:rPr lang="en-US" sz="2000" dirty="0"/>
              <a:t>Cathy Mueller</a:t>
            </a:r>
            <a:br>
              <a:rPr lang="en-US" sz="2000" dirty="0"/>
            </a:br>
            <a:endParaRPr lang="en-US" sz="2000" dirty="0"/>
          </a:p>
          <a:p>
            <a:pPr marL="0" indent="0" algn="ctr">
              <a:lnSpc>
                <a:spcPct val="100000"/>
              </a:lnSpc>
              <a:buFont typeface="Brush Script MT" pitchFamily="66" charset="0"/>
              <a:buNone/>
              <a:defRPr/>
            </a:pPr>
            <a:r>
              <a:rPr lang="en-US" sz="2000" dirty="0"/>
              <a:t>Marlene Seeklander</a:t>
            </a:r>
          </a:p>
          <a:p>
            <a:pPr marL="0" indent="0">
              <a:lnSpc>
                <a:spcPct val="100000"/>
              </a:lnSpc>
              <a:buFont typeface="Brush Script MT" pitchFamily="66" charset="0"/>
              <a:buNone/>
              <a:defRPr/>
            </a:pPr>
            <a:endParaRPr lang="en-US" sz="2000" dirty="0"/>
          </a:p>
          <a:p>
            <a:pPr marL="0" indent="0" algn="ctr">
              <a:lnSpc>
                <a:spcPct val="100000"/>
              </a:lnSpc>
              <a:buFont typeface="Brush Script MT" pitchFamily="66" charset="0"/>
              <a:buNone/>
              <a:defRPr/>
            </a:pPr>
            <a:r>
              <a:rPr lang="en-US" sz="2000" dirty="0"/>
              <a:t>(800) 374-4072</a:t>
            </a:r>
            <a:br>
              <a:rPr lang="en-US" sz="2000" dirty="0"/>
            </a:br>
            <a:r>
              <a:rPr lang="en-US" sz="2000" dirty="0">
                <a:hlinkClick r:id="rId3"/>
              </a:rPr>
              <a:t>feedback@mappingyourfuture.org</a:t>
            </a:r>
            <a:br>
              <a:rPr lang="en-US" sz="2000" dirty="0"/>
            </a:br>
            <a:r>
              <a:rPr lang="en-US" sz="2000" dirty="0">
                <a:hlinkClick r:id="rId4"/>
              </a:rPr>
              <a:t>SouthDakota.MappingYourFuture.org</a:t>
            </a:r>
            <a:r>
              <a:rPr lang="en-US" sz="2000" dirty="0"/>
              <a:t>  </a:t>
            </a:r>
          </a:p>
          <a:p>
            <a:pPr marL="0" indent="0">
              <a:buFont typeface="Brush Script MT" pitchFamily="66" charset="0"/>
              <a:buNone/>
              <a:defRPr/>
            </a:pPr>
            <a:endParaRPr lang="en-US" sz="1700" dirty="0"/>
          </a:p>
        </p:txBody>
      </p:sp>
      <p:sp>
        <p:nvSpPr>
          <p:cNvPr id="2" name="Footer Placeholder 4">
            <a:extLst>
              <a:ext uri="{FF2B5EF4-FFF2-40B4-BE49-F238E27FC236}">
                <a16:creationId xmlns:a16="http://schemas.microsoft.com/office/drawing/2014/main" id="{C9080B63-19C0-6D0D-64F7-8F3C1B24D4E3}"/>
              </a:ext>
            </a:extLst>
          </p:cNvPr>
          <p:cNvSpPr>
            <a:spLocks noGrp="1"/>
          </p:cNvSpPr>
          <p:nvPr>
            <p:ph type="ftr" sz="quarter" idx="11"/>
          </p:nvPr>
        </p:nvSpPr>
        <p:spPr/>
        <p:txBody>
          <a:bodyPr/>
          <a:lstStyle/>
          <a:p>
            <a:r>
              <a:rPr lang="en-US" sz="1600" dirty="0"/>
              <a:t>© Mapping Your Future 2024</a:t>
            </a:r>
          </a:p>
        </p:txBody>
      </p:sp>
      <p:pic>
        <p:nvPicPr>
          <p:cNvPr id="6" name="Picture 5" descr="A picture containing plate, drawing&#10;&#10;Description automatically generated">
            <a:extLst>
              <a:ext uri="{FF2B5EF4-FFF2-40B4-BE49-F238E27FC236}">
                <a16:creationId xmlns:a16="http://schemas.microsoft.com/office/drawing/2014/main" id="{C51F0B4D-D03F-47FC-A25E-34D275F627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1219" y="4870900"/>
            <a:ext cx="3366480" cy="693967"/>
          </a:xfrm>
          <a:prstGeom prst="rect">
            <a:avLst/>
          </a:prstGeom>
        </p:spPr>
      </p:pic>
      <p:sp>
        <p:nvSpPr>
          <p:cNvPr id="3" name="Slide Number Placeholder 2">
            <a:extLst>
              <a:ext uri="{FF2B5EF4-FFF2-40B4-BE49-F238E27FC236}">
                <a16:creationId xmlns:a16="http://schemas.microsoft.com/office/drawing/2014/main" id="{FF737F7B-390E-DE94-00FB-EE9C955218BB}"/>
              </a:ext>
            </a:extLst>
          </p:cNvPr>
          <p:cNvSpPr>
            <a:spLocks noGrp="1"/>
          </p:cNvSpPr>
          <p:nvPr>
            <p:ph type="sldNum" sz="quarter" idx="12"/>
          </p:nvPr>
        </p:nvSpPr>
        <p:spPr/>
        <p:txBody>
          <a:bodyPr/>
          <a:lstStyle/>
          <a:p>
            <a:fld id="{0FF54DE5-C571-48E8-A5BC-B369434E2F44}" type="slidenum">
              <a:rPr lang="en-US" smtClean="0"/>
              <a:pPr/>
              <a:t>71</a:t>
            </a:fld>
            <a:endParaRPr lang="en-US" dirty="0"/>
          </a:p>
        </p:txBody>
      </p:sp>
    </p:spTree>
    <p:extLst>
      <p:ext uri="{BB962C8B-B14F-4D97-AF65-F5344CB8AC3E}">
        <p14:creationId xmlns:p14="http://schemas.microsoft.com/office/powerpoint/2010/main" val="132961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FD86-AA99-4E4A-9A33-D240EFF2A6B1}"/>
              </a:ext>
            </a:extLst>
          </p:cNvPr>
          <p:cNvSpPr>
            <a:spLocks noGrp="1"/>
          </p:cNvSpPr>
          <p:nvPr>
            <p:ph type="title"/>
          </p:nvPr>
        </p:nvSpPr>
        <p:spPr>
          <a:xfrm>
            <a:off x="1087119" y="539578"/>
            <a:ext cx="5735407" cy="663057"/>
          </a:xfrm>
        </p:spPr>
        <p:txBody>
          <a:bodyPr>
            <a:normAutofit/>
          </a:bodyPr>
          <a:lstStyle/>
          <a:p>
            <a:r>
              <a:rPr lang="en-US" sz="4000" dirty="0">
                <a:solidFill>
                  <a:schemeClr val="accent1">
                    <a:lumMod val="50000"/>
                  </a:schemeClr>
                </a:solidFill>
              </a:rPr>
              <a:t>What is the FAFSA?</a:t>
            </a:r>
          </a:p>
        </p:txBody>
      </p:sp>
      <p:sp>
        <p:nvSpPr>
          <p:cNvPr id="40964" name="Content Placeholder 3"/>
          <p:cNvSpPr>
            <a:spLocks noGrp="1"/>
          </p:cNvSpPr>
          <p:nvPr>
            <p:ph idx="1"/>
          </p:nvPr>
        </p:nvSpPr>
        <p:spPr>
          <a:xfrm>
            <a:off x="1087119" y="1634334"/>
            <a:ext cx="5512903" cy="4397779"/>
          </a:xfrm>
        </p:spPr>
        <p:txBody>
          <a:bodyPr vert="horz" lIns="91440" tIns="45720" rIns="91440" bIns="45720" rtlCol="0">
            <a:normAutofit/>
          </a:bodyPr>
          <a:lstStyle/>
          <a:p>
            <a:r>
              <a:rPr lang="en-US" altLang="en-US" sz="2000" dirty="0"/>
              <a:t>Free Application for Federal Student Aid</a:t>
            </a:r>
          </a:p>
          <a:p>
            <a:r>
              <a:rPr lang="en-US" altLang="en-US" sz="2000" dirty="0"/>
              <a:t>Base application for various forms of </a:t>
            </a:r>
            <a:br>
              <a:rPr lang="en-US" altLang="en-US" sz="2000" dirty="0"/>
            </a:br>
            <a:r>
              <a:rPr lang="en-US" altLang="en-US" sz="2000" dirty="0"/>
              <a:t>financial aid (need based and non-need based)</a:t>
            </a:r>
          </a:p>
          <a:p>
            <a:pPr lvl="1"/>
            <a:r>
              <a:rPr lang="en-US" altLang="en-US" sz="2000" dirty="0"/>
              <a:t>Federal</a:t>
            </a:r>
          </a:p>
          <a:p>
            <a:pPr lvl="1"/>
            <a:r>
              <a:rPr lang="en-US" altLang="en-US" sz="2000" dirty="0"/>
              <a:t>State</a:t>
            </a:r>
          </a:p>
          <a:p>
            <a:pPr lvl="1"/>
            <a:r>
              <a:rPr lang="en-US" altLang="en-US" sz="2000" dirty="0"/>
              <a:t>Institutional</a:t>
            </a:r>
          </a:p>
          <a:p>
            <a:pPr lvl="1"/>
            <a:r>
              <a:rPr lang="en-US" altLang="en-US" sz="2000" dirty="0"/>
              <a:t>Private</a:t>
            </a:r>
          </a:p>
          <a:p>
            <a:r>
              <a:rPr lang="en-US" altLang="en-US" dirty="0"/>
              <a:t>2025-26 FAFSA a</a:t>
            </a:r>
            <a:r>
              <a:rPr lang="en-US" altLang="en-US" sz="2000" dirty="0"/>
              <a:t>vailable in December 2024 (normally available October 1 for the following academic year)</a:t>
            </a:r>
          </a:p>
        </p:txBody>
      </p:sp>
      <p:sp>
        <p:nvSpPr>
          <p:cNvPr id="6" name="Footer Placeholder 4">
            <a:extLst>
              <a:ext uri="{FF2B5EF4-FFF2-40B4-BE49-F238E27FC236}">
                <a16:creationId xmlns:a16="http://schemas.microsoft.com/office/drawing/2014/main" id="{5329B991-D93E-A8A9-0EA7-63FE8CFC83B4}"/>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Title 1"/>
          <p:cNvSpPr txBox="1">
            <a:spLocks/>
          </p:cNvSpPr>
          <p:nvPr/>
        </p:nvSpPr>
        <p:spPr>
          <a:xfrm>
            <a:off x="382280" y="484632"/>
            <a:ext cx="6743844" cy="1609344"/>
          </a:xfrm>
          <a:prstGeom prst="rect">
            <a:avLst/>
          </a:prstGeom>
        </p:spPr>
        <p:txBody>
          <a:bodyPr vert="horz" lIns="91440" tIns="45720" rIns="91440" bIns="45720" rtlCol="0" anchor="ctr">
            <a:normAutofit/>
          </a:bodyPr>
          <a:lstStyle>
            <a:defPPr lvl="0">
              <a:buSzPct val="45000"/>
              <a:buFont typeface="StarSymbol"/>
              <a:buNone/>
              <a:defRPr/>
            </a:defPPr>
            <a:lvl1pPr lvl="0" algn="ctr" rtl="0" hangingPunct="0">
              <a:buSzPct val="45000"/>
              <a:buFont typeface="StarSymbol"/>
              <a:buNone/>
              <a:tabLst/>
              <a:defRPr lang="en-US" sz="3550" b="1" i="0" u="none" strike="noStrike">
                <a:ln>
                  <a:noFill/>
                </a:ln>
                <a:solidFill>
                  <a:srgbClr val="280099"/>
                </a:solidFill>
                <a:latin typeface="+mn-lt"/>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defTabSz="914400" hangingPunct="1">
              <a:lnSpc>
                <a:spcPct val="90000"/>
              </a:lnSpc>
              <a:spcBef>
                <a:spcPct val="0"/>
              </a:spcBef>
              <a:spcAft>
                <a:spcPts val="600"/>
              </a:spcAft>
              <a:defRPr/>
            </a:pPr>
            <a:endParaRPr lang="en-US" sz="4800"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pic>
        <p:nvPicPr>
          <p:cNvPr id="7"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2EB7187E-FEF9-4AD1-639D-1FB05AF9BC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526" y="1507930"/>
            <a:ext cx="5055160" cy="4064540"/>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F4215ED1-9A8C-886E-146A-B0799A0D343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8</a:t>
            </a:fld>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8FB8A573-AA34-24C6-7DD4-5C1CA0644A12}"/>
              </a:ext>
            </a:extLst>
          </p:cNvPr>
          <p:cNvSpPr>
            <a:spLocks noGrp="1"/>
          </p:cNvSpPr>
          <p:nvPr>
            <p:ph type="sldNum" sz="quarter" idx="12"/>
          </p:nvPr>
        </p:nvSpPr>
        <p:spPr/>
        <p:txBody>
          <a:bodyPr/>
          <a:lstStyle/>
          <a:p>
            <a:fld id="{0FF54DE5-C571-48E8-A5BC-B369434E2F44}" type="slidenum">
              <a:rPr lang="en-US" smtClean="0"/>
              <a:t>8</a:t>
            </a:fld>
            <a:endParaRPr lang="en-US" dirty="0"/>
          </a:p>
        </p:txBody>
      </p:sp>
    </p:spTree>
    <p:extLst>
      <p:ext uri="{BB962C8B-B14F-4D97-AF65-F5344CB8AC3E}">
        <p14:creationId xmlns:p14="http://schemas.microsoft.com/office/powerpoint/2010/main" val="32413510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3182" y="355186"/>
            <a:ext cx="4637847" cy="822395"/>
          </a:xfrm>
        </p:spPr>
        <p:txBody>
          <a:bodyPr>
            <a:normAutofit/>
          </a:bodyPr>
          <a:lstStyle/>
          <a:p>
            <a:r>
              <a:rPr lang="en-US" altLang="en-US" sz="3100" dirty="0">
                <a:hlinkClick r:id="rId3"/>
              </a:rPr>
              <a:t>https://StudentAid.gov</a:t>
            </a:r>
            <a:endParaRPr lang="en-US" altLang="en-US" sz="3100" dirty="0"/>
          </a:p>
        </p:txBody>
      </p:sp>
      <p:sp>
        <p:nvSpPr>
          <p:cNvPr id="78851" name="Content Placeholder 2"/>
          <p:cNvSpPr>
            <a:spLocks noGrp="1"/>
          </p:cNvSpPr>
          <p:nvPr>
            <p:ph idx="1"/>
          </p:nvPr>
        </p:nvSpPr>
        <p:spPr>
          <a:xfrm>
            <a:off x="1113182" y="1669784"/>
            <a:ext cx="4227303" cy="4308406"/>
          </a:xfrm>
        </p:spPr>
        <p:txBody>
          <a:bodyPr>
            <a:normAutofit fontScale="92500" lnSpcReduction="10000"/>
          </a:bodyPr>
          <a:lstStyle/>
          <a:p>
            <a:r>
              <a:rPr lang="en-US" altLang="en-US" sz="2000" dirty="0"/>
              <a:t>Navigation tool for the applicant when accessing the FAFSA on the website</a:t>
            </a:r>
          </a:p>
          <a:p>
            <a:r>
              <a:rPr lang="en-US" altLang="en-US" dirty="0"/>
              <a:t>Includes Da</a:t>
            </a:r>
            <a:r>
              <a:rPr lang="en-US" altLang="en-US" sz="2000" dirty="0"/>
              <a:t>shboard for the user</a:t>
            </a:r>
          </a:p>
          <a:p>
            <a:r>
              <a:rPr lang="en-US" altLang="en-US" sz="2000" dirty="0"/>
              <a:t>Provides options and messaging based on the status of the student’s FAFSA:</a:t>
            </a:r>
          </a:p>
          <a:p>
            <a:pPr lvl="1"/>
            <a:r>
              <a:rPr lang="en-US" altLang="en-US" sz="2000" dirty="0"/>
              <a:t>Start a 2025-26 FAFSA</a:t>
            </a:r>
          </a:p>
          <a:p>
            <a:pPr lvl="1"/>
            <a:r>
              <a:rPr lang="en-US" altLang="en-US" sz="2000" dirty="0"/>
              <a:t>View the FAFSA Submission Summary</a:t>
            </a:r>
          </a:p>
          <a:p>
            <a:pPr lvl="1"/>
            <a:r>
              <a:rPr lang="en-US" altLang="en-US" sz="2000" dirty="0"/>
              <a:t>Make FAFSA corrections</a:t>
            </a:r>
          </a:p>
          <a:p>
            <a:pPr lvl="1"/>
            <a:r>
              <a:rPr lang="en-US" altLang="en-US" sz="2000" dirty="0"/>
              <a:t>View correction history</a:t>
            </a:r>
          </a:p>
          <a:p>
            <a:pPr lvl="1"/>
            <a:r>
              <a:rPr lang="en-US" altLang="en-US" sz="2000" dirty="0"/>
              <a:t>Complete and submit a Renewal FAFSA</a:t>
            </a:r>
          </a:p>
          <a:p>
            <a:pPr lvl="1"/>
            <a:endParaRPr lang="en-US" altLang="en-US" sz="1700" dirty="0"/>
          </a:p>
          <a:p>
            <a:endParaRPr lang="en-US" altLang="en-US" sz="1700" dirty="0"/>
          </a:p>
        </p:txBody>
      </p:sp>
      <p:sp>
        <p:nvSpPr>
          <p:cNvPr id="2" name="Footer Placeholder 4">
            <a:extLst>
              <a:ext uri="{FF2B5EF4-FFF2-40B4-BE49-F238E27FC236}">
                <a16:creationId xmlns:a16="http://schemas.microsoft.com/office/drawing/2014/main" id="{1ACFEB63-9CF8-2FCC-0C71-001578B67932}"/>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3" name="Slide Number Placeholder 3">
            <a:extLst>
              <a:ext uri="{FF2B5EF4-FFF2-40B4-BE49-F238E27FC236}">
                <a16:creationId xmlns:a16="http://schemas.microsoft.com/office/drawing/2014/main" id="{429A945F-B988-BD14-BB2F-C263068A88DC}"/>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9</a:t>
            </a:fld>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id="{A2AAA1E4-BB2B-F463-E274-571F51D5607F}"/>
              </a:ext>
            </a:extLst>
          </p:cNvPr>
          <p:cNvPicPr>
            <a:picLocks noChangeAspect="1"/>
          </p:cNvPicPr>
          <p:nvPr/>
        </p:nvPicPr>
        <p:blipFill rotWithShape="1">
          <a:blip r:embed="rId4"/>
          <a:srcRect l="9750" t="12902" r="2666" b="2206"/>
          <a:stretch/>
        </p:blipFill>
        <p:spPr>
          <a:xfrm>
            <a:off x="5431300" y="1680579"/>
            <a:ext cx="6384780" cy="328766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C324784-A6F6-932D-F63C-7750CF016D2A}"/>
              </a:ext>
            </a:extLst>
          </p:cNvPr>
          <p:cNvSpPr>
            <a:spLocks noGrp="1"/>
          </p:cNvSpPr>
          <p:nvPr>
            <p:ph type="sldNum" sz="quarter" idx="12"/>
          </p:nvPr>
        </p:nvSpPr>
        <p:spPr/>
        <p:txBody>
          <a:bodyPr/>
          <a:lstStyle/>
          <a:p>
            <a:fld id="{0FF54DE5-C571-48E8-A5BC-B369434E2F44}" type="slidenum">
              <a:rPr lang="en-US" smtClean="0"/>
              <a:t>9</a:t>
            </a:fld>
            <a:endParaRPr lang="en-US" dirty="0"/>
          </a:p>
        </p:txBody>
      </p:sp>
    </p:spTree>
    <p:extLst>
      <p:ext uri="{BB962C8B-B14F-4D97-AF65-F5344CB8AC3E}">
        <p14:creationId xmlns:p14="http://schemas.microsoft.com/office/powerpoint/2010/main" val="2111994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cademic Literature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purl.org/dc/dcmitype/"/>
    <ds:schemaRef ds:uri="http://schemas.microsoft.com/office/2006/documentManagement/types"/>
    <ds:schemaRef ds:uri="http://schemas.openxmlformats.org/package/2006/metadata/core-properties"/>
    <ds:schemaRef ds:uri="4873beb7-5857-4685-be1f-d57550cc96cc"/>
    <ds:schemaRef ds:uri="http://purl.org/dc/terms/"/>
    <ds:schemaRef ds:uri="http://www.w3.org/XML/1998/namespac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13950</TotalTime>
  <Words>4620</Words>
  <Application>Microsoft Office PowerPoint</Application>
  <PresentationFormat>Widescreen</PresentationFormat>
  <Paragraphs>679</Paragraphs>
  <Slides>71</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Aptos</vt:lpstr>
      <vt:lpstr>Arial</vt:lpstr>
      <vt:lpstr>Brush Script MT</vt:lpstr>
      <vt:lpstr>Euphemia</vt:lpstr>
      <vt:lpstr>Palatino Linotype</vt:lpstr>
      <vt:lpstr>Plantagenet Cherokee</vt:lpstr>
      <vt:lpstr>Wingdings</vt:lpstr>
      <vt:lpstr>Wingdings 2</vt:lpstr>
      <vt:lpstr>Academic Literature 16x9</vt:lpstr>
      <vt:lpstr>2025-26  Financial Aid Night</vt:lpstr>
      <vt:lpstr>South Dakota Mapping Your Future website</vt:lpstr>
      <vt:lpstr>Agenda</vt:lpstr>
      <vt:lpstr>Paying for education </vt:lpstr>
      <vt:lpstr>Financial aid process </vt:lpstr>
      <vt:lpstr>Complete the FAFSA</vt:lpstr>
      <vt:lpstr>Types of financial aid </vt:lpstr>
      <vt:lpstr>What is the FAFSA?</vt:lpstr>
      <vt:lpstr>https://StudentAid.gov</vt:lpstr>
      <vt:lpstr>Dependent Student  Identity Information</vt:lpstr>
      <vt:lpstr>Who is the parent for FAFSA purposes?</vt:lpstr>
      <vt:lpstr>Which parent provides information/needs a StudentAid.gov account (FSA ID)</vt:lpstr>
      <vt:lpstr>Create an StudentAid.gov account (FSA ID)</vt:lpstr>
      <vt:lpstr>Using an FSA ID</vt:lpstr>
      <vt:lpstr>Gathering documents needed</vt:lpstr>
      <vt:lpstr>FAFSA log in</vt:lpstr>
      <vt:lpstr>Student Onboarding</vt:lpstr>
      <vt:lpstr>Student identifiers</vt:lpstr>
      <vt:lpstr>Approval</vt:lpstr>
      <vt:lpstr>Personal circumstances</vt:lpstr>
      <vt:lpstr>Student’s college or career plans</vt:lpstr>
      <vt:lpstr>Student’s personal circumstances</vt:lpstr>
      <vt:lpstr>Other circumstances</vt:lpstr>
      <vt:lpstr>Unusual circumstances </vt:lpstr>
      <vt:lpstr>Determining the parent(s) for FAFSA purposes</vt:lpstr>
      <vt:lpstr>Invite parents to FAFSA form</vt:lpstr>
      <vt:lpstr>Student demographics</vt:lpstr>
      <vt:lpstr>Parent’s education status</vt:lpstr>
      <vt:lpstr>Parent killed in line of duty</vt:lpstr>
      <vt:lpstr>High school information </vt:lpstr>
      <vt:lpstr>Student financial information</vt:lpstr>
      <vt:lpstr>Student asset information </vt:lpstr>
      <vt:lpstr>Select colleges</vt:lpstr>
      <vt:lpstr>Student review page</vt:lpstr>
      <vt:lpstr>Dependent student signature</vt:lpstr>
      <vt:lpstr>Student section complete</vt:lpstr>
      <vt:lpstr>Parent e-mail </vt:lpstr>
      <vt:lpstr>Parent log in </vt:lpstr>
      <vt:lpstr>Parent contributing to the student’s FAFSA</vt:lpstr>
      <vt:lpstr>Parent’s onboarding</vt:lpstr>
      <vt:lpstr>Parent identification information</vt:lpstr>
      <vt:lpstr>Parent approval screen</vt:lpstr>
      <vt:lpstr>Parent demographics </vt:lpstr>
      <vt:lpstr>Parent financial information</vt:lpstr>
      <vt:lpstr>Students with undocumented parents</vt:lpstr>
      <vt:lpstr>Family size</vt:lpstr>
      <vt:lpstr>Who is included in the number in college?   Dependent student</vt:lpstr>
      <vt:lpstr>Tax return information</vt:lpstr>
      <vt:lpstr>Asset questions</vt:lpstr>
      <vt:lpstr>Determining the value of assets</vt:lpstr>
      <vt:lpstr>Other parent information</vt:lpstr>
      <vt:lpstr>Parent review page</vt:lpstr>
      <vt:lpstr>Parent signature and abbreviated confirmation page</vt:lpstr>
      <vt:lpstr>FAFSA Submission summary</vt:lpstr>
      <vt:lpstr>FAFSA help options </vt:lpstr>
      <vt:lpstr>Student Aid Index (SAI)</vt:lpstr>
      <vt:lpstr>Financial aid calculation</vt:lpstr>
      <vt:lpstr>Sample maximum federal financial aid amounts</vt:lpstr>
      <vt:lpstr>Sample financial aid offer  Also referred to as award letter</vt:lpstr>
      <vt:lpstr>PowerPoint Presentation</vt:lpstr>
      <vt:lpstr>PowerPoint Presentation</vt:lpstr>
      <vt:lpstr>PowerPoint Presentation</vt:lpstr>
      <vt:lpstr>PowerPoint Presentation</vt:lpstr>
      <vt:lpstr>PowerPoint Presentation</vt:lpstr>
      <vt:lpstr>Jump Start Scholarship</vt:lpstr>
      <vt:lpstr>Critical Teaching Needs Scholarship </vt:lpstr>
      <vt:lpstr>Scholarship tips  </vt:lpstr>
      <vt:lpstr>PowerPoint Presentation</vt:lpstr>
      <vt:lpstr>Resources</vt:lpstr>
      <vt:lpstr>Questions</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FAFSA</dc:title>
  <dc:creator>cathylmueller@outlook.com</dc:creator>
  <cp:lastModifiedBy>Catherine Mueller</cp:lastModifiedBy>
  <cp:revision>116</cp:revision>
  <cp:lastPrinted>2024-10-02T10:20:53Z</cp:lastPrinted>
  <dcterms:created xsi:type="dcterms:W3CDTF">2023-08-14T09:09:15Z</dcterms:created>
  <dcterms:modified xsi:type="dcterms:W3CDTF">2024-10-20T16:42:54Z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