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6"/>
  </p:notesMasterIdLst>
  <p:handoutMasterIdLst>
    <p:handoutMasterId r:id="rId77"/>
  </p:handoutMasterIdLst>
  <p:sldIdLst>
    <p:sldId id="256" r:id="rId5"/>
    <p:sldId id="472" r:id="rId6"/>
    <p:sldId id="456" r:id="rId7"/>
    <p:sldId id="457" r:id="rId8"/>
    <p:sldId id="434" r:id="rId9"/>
    <p:sldId id="728" r:id="rId10"/>
    <p:sldId id="473" r:id="rId11"/>
    <p:sldId id="323" r:id="rId12"/>
    <p:sldId id="432" r:id="rId13"/>
    <p:sldId id="653" r:id="rId14"/>
    <p:sldId id="476" r:id="rId15"/>
    <p:sldId id="462" r:id="rId16"/>
    <p:sldId id="345" r:id="rId17"/>
    <p:sldId id="455" r:id="rId18"/>
    <p:sldId id="349" r:id="rId19"/>
    <p:sldId id="444" r:id="rId20"/>
    <p:sldId id="681" r:id="rId21"/>
    <p:sldId id="385" r:id="rId22"/>
    <p:sldId id="684" r:id="rId23"/>
    <p:sldId id="685" r:id="rId24"/>
    <p:sldId id="697" r:id="rId25"/>
    <p:sldId id="686" r:id="rId26"/>
    <p:sldId id="399" r:id="rId27"/>
    <p:sldId id="398" r:id="rId28"/>
    <p:sldId id="688" r:id="rId29"/>
    <p:sldId id="698" r:id="rId30"/>
    <p:sldId id="689" r:id="rId31"/>
    <p:sldId id="690" r:id="rId32"/>
    <p:sldId id="699" r:id="rId33"/>
    <p:sldId id="391" r:id="rId34"/>
    <p:sldId id="691" r:id="rId35"/>
    <p:sldId id="692" r:id="rId36"/>
    <p:sldId id="396" r:id="rId37"/>
    <p:sldId id="693" r:id="rId38"/>
    <p:sldId id="700" r:id="rId39"/>
    <p:sldId id="701" r:id="rId40"/>
    <p:sldId id="702" r:id="rId41"/>
    <p:sldId id="703" r:id="rId42"/>
    <p:sldId id="705" r:id="rId43"/>
    <p:sldId id="731" r:id="rId44"/>
    <p:sldId id="694" r:id="rId45"/>
    <p:sldId id="695" r:id="rId46"/>
    <p:sldId id="706" r:id="rId47"/>
    <p:sldId id="402" r:id="rId48"/>
    <p:sldId id="405" r:id="rId49"/>
    <p:sldId id="477" r:id="rId50"/>
    <p:sldId id="367" r:id="rId51"/>
    <p:sldId id="707" r:id="rId52"/>
    <p:sldId id="446" r:id="rId53"/>
    <p:sldId id="447" r:id="rId54"/>
    <p:sldId id="696" r:id="rId55"/>
    <p:sldId id="425" r:id="rId56"/>
    <p:sldId id="675" r:id="rId57"/>
    <p:sldId id="636" r:id="rId58"/>
    <p:sldId id="463" r:id="rId59"/>
    <p:sldId id="383" r:id="rId60"/>
    <p:sldId id="730" r:id="rId61"/>
    <p:sldId id="436" r:id="rId62"/>
    <p:sldId id="442" r:id="rId63"/>
    <p:sldId id="481" r:id="rId64"/>
    <p:sldId id="438" r:id="rId65"/>
    <p:sldId id="439" r:id="rId66"/>
    <p:sldId id="482" r:id="rId67"/>
    <p:sldId id="676" r:id="rId68"/>
    <p:sldId id="677" r:id="rId69"/>
    <p:sldId id="440" r:id="rId70"/>
    <p:sldId id="464" r:id="rId71"/>
    <p:sldId id="729" r:id="rId72"/>
    <p:sldId id="330" r:id="rId73"/>
    <p:sldId id="732" r:id="rId74"/>
    <p:sldId id="733" r:id="rId75"/>
  </p:sldIdLst>
  <p:sldSz cx="12192000" cy="6858000"/>
  <p:notesSz cx="9313863"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4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73741" autoAdjust="0"/>
  </p:normalViewPr>
  <p:slideViewPr>
    <p:cSldViewPr snapToGrid="0" showGuides="1">
      <p:cViewPr varScale="1">
        <p:scale>
          <a:sx n="81" d="100"/>
          <a:sy n="81" d="100"/>
        </p:scale>
        <p:origin x="1692"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71" d="100"/>
          <a:sy n="71" d="100"/>
        </p:scale>
        <p:origin x="3029" y="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diagrams/_rels/data8.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diagrams/_rels/drawing8.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1F85AE-EB0A-47F7-BCC7-CD181CCC6A98}"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51CB1580-7389-4925-9C8E-DFDC719E6A41}">
      <dgm:prSet custT="1"/>
      <dgm:spPr/>
      <dgm:t>
        <a:bodyPr/>
        <a:lstStyle/>
        <a:p>
          <a:r>
            <a:rPr lang="en-US" sz="2800" dirty="0">
              <a:latin typeface="Palatino Linotype" panose="02040502050505030304" pitchFamily="18" charset="0"/>
            </a:rPr>
            <a:t>Paying for college</a:t>
          </a:r>
        </a:p>
      </dgm:t>
    </dgm:pt>
    <dgm:pt modelId="{C6B987E5-2550-48CB-A016-74C3AE90BC80}" type="parTrans" cxnId="{0E2CAF4B-8027-422D-9615-5130690D1A3D}">
      <dgm:prSet/>
      <dgm:spPr/>
      <dgm:t>
        <a:bodyPr/>
        <a:lstStyle/>
        <a:p>
          <a:endParaRPr lang="en-US"/>
        </a:p>
      </dgm:t>
    </dgm:pt>
    <dgm:pt modelId="{25AE8C8D-CAEB-4CB3-AD23-A6A4A2D5D782}" type="sibTrans" cxnId="{0E2CAF4B-8027-422D-9615-5130690D1A3D}">
      <dgm:prSet/>
      <dgm:spPr/>
      <dgm:t>
        <a:bodyPr/>
        <a:lstStyle/>
        <a:p>
          <a:endParaRPr lang="en-US"/>
        </a:p>
      </dgm:t>
    </dgm:pt>
    <dgm:pt modelId="{07FD757B-1240-4045-AA4C-BAE0E3719AA4}">
      <dgm:prSet custT="1"/>
      <dgm:spPr/>
      <dgm:t>
        <a:bodyPr/>
        <a:lstStyle/>
        <a:p>
          <a:r>
            <a:rPr lang="en-US" sz="2400" dirty="0">
              <a:latin typeface="Palatino Linotype" panose="02040502050505030304" pitchFamily="18" charset="0"/>
            </a:rPr>
            <a:t>Free Application for Federal Student Aid (FAFSA)</a:t>
          </a:r>
        </a:p>
      </dgm:t>
    </dgm:pt>
    <dgm:pt modelId="{5645B9F5-FA66-46A7-B823-0676B5E4ED2F}" type="parTrans" cxnId="{4F1CD177-5A1C-404A-A231-773C19B3DC90}">
      <dgm:prSet/>
      <dgm:spPr/>
      <dgm:t>
        <a:bodyPr/>
        <a:lstStyle/>
        <a:p>
          <a:endParaRPr lang="en-US"/>
        </a:p>
      </dgm:t>
    </dgm:pt>
    <dgm:pt modelId="{957A604E-534D-453D-8A5C-972FDC21D304}" type="sibTrans" cxnId="{4F1CD177-5A1C-404A-A231-773C19B3DC90}">
      <dgm:prSet/>
      <dgm:spPr/>
      <dgm:t>
        <a:bodyPr/>
        <a:lstStyle/>
        <a:p>
          <a:endParaRPr lang="en-US"/>
        </a:p>
      </dgm:t>
    </dgm:pt>
    <dgm:pt modelId="{62BFC115-0DB5-49EE-B162-6DCC986A4FFB}">
      <dgm:prSet custT="1"/>
      <dgm:spPr/>
      <dgm:t>
        <a:bodyPr/>
        <a:lstStyle/>
        <a:p>
          <a:r>
            <a:rPr lang="en-US" sz="2400" dirty="0">
              <a:latin typeface="Palatino Linotype" panose="02040502050505030304" pitchFamily="18" charset="0"/>
            </a:rPr>
            <a:t>South Dakota programs</a:t>
          </a:r>
        </a:p>
      </dgm:t>
    </dgm:pt>
    <dgm:pt modelId="{B4EFF7F1-5A30-414C-BB24-618FB620EBD4}" type="parTrans" cxnId="{B0F5EBFC-066F-4922-BD78-572192C9F40C}">
      <dgm:prSet/>
      <dgm:spPr/>
      <dgm:t>
        <a:bodyPr/>
        <a:lstStyle/>
        <a:p>
          <a:endParaRPr lang="en-US"/>
        </a:p>
      </dgm:t>
    </dgm:pt>
    <dgm:pt modelId="{D5C0B5DA-A58F-4295-8255-5F92759A3AFD}" type="sibTrans" cxnId="{B0F5EBFC-066F-4922-BD78-572192C9F40C}">
      <dgm:prSet/>
      <dgm:spPr/>
      <dgm:t>
        <a:bodyPr/>
        <a:lstStyle/>
        <a:p>
          <a:endParaRPr lang="en-US"/>
        </a:p>
      </dgm:t>
    </dgm:pt>
    <dgm:pt modelId="{C19EC70E-061B-4C77-A1F6-D3030B53EA14}">
      <dgm:prSet custT="1"/>
      <dgm:spPr/>
      <dgm:t>
        <a:bodyPr/>
        <a:lstStyle/>
        <a:p>
          <a:r>
            <a:rPr lang="en-US" sz="2800" dirty="0">
              <a:latin typeface="Palatino Linotype" panose="02040502050505030304" pitchFamily="18" charset="0"/>
            </a:rPr>
            <a:t>Resources</a:t>
          </a:r>
        </a:p>
      </dgm:t>
    </dgm:pt>
    <dgm:pt modelId="{6FCE9354-BE0C-4A6F-AC98-BD7FD62DBE84}" type="parTrans" cxnId="{29AA04C5-94D9-4A28-A039-0533D946047A}">
      <dgm:prSet/>
      <dgm:spPr/>
      <dgm:t>
        <a:bodyPr/>
        <a:lstStyle/>
        <a:p>
          <a:endParaRPr lang="en-US"/>
        </a:p>
      </dgm:t>
    </dgm:pt>
    <dgm:pt modelId="{11543AEE-1E8C-487D-B9B2-83DF896F1C02}" type="sibTrans" cxnId="{29AA04C5-94D9-4A28-A039-0533D946047A}">
      <dgm:prSet/>
      <dgm:spPr/>
      <dgm:t>
        <a:bodyPr/>
        <a:lstStyle/>
        <a:p>
          <a:endParaRPr lang="en-US"/>
        </a:p>
      </dgm:t>
    </dgm:pt>
    <dgm:pt modelId="{83FEF8C8-9FF6-4041-A3F8-4EF8EF241CB2}" type="pres">
      <dgm:prSet presAssocID="{101F85AE-EB0A-47F7-BCC7-CD181CCC6A98}" presName="linear" presStyleCnt="0">
        <dgm:presLayoutVars>
          <dgm:dir/>
          <dgm:animLvl val="lvl"/>
          <dgm:resizeHandles val="exact"/>
        </dgm:presLayoutVars>
      </dgm:prSet>
      <dgm:spPr/>
    </dgm:pt>
    <dgm:pt modelId="{366B5337-2379-453B-BE43-399582B898F9}" type="pres">
      <dgm:prSet presAssocID="{51CB1580-7389-4925-9C8E-DFDC719E6A41}" presName="parentLin" presStyleCnt="0"/>
      <dgm:spPr/>
    </dgm:pt>
    <dgm:pt modelId="{30D18B15-4AF0-4A31-87EC-85FFF239AE84}" type="pres">
      <dgm:prSet presAssocID="{51CB1580-7389-4925-9C8E-DFDC719E6A41}" presName="parentLeftMargin" presStyleLbl="node1" presStyleIdx="0" presStyleCnt="2"/>
      <dgm:spPr/>
    </dgm:pt>
    <dgm:pt modelId="{B0BA168A-18FD-4F8D-A6A0-0328BFFA2854}" type="pres">
      <dgm:prSet presAssocID="{51CB1580-7389-4925-9C8E-DFDC719E6A41}" presName="parentText" presStyleLbl="node1" presStyleIdx="0" presStyleCnt="2">
        <dgm:presLayoutVars>
          <dgm:chMax val="0"/>
          <dgm:bulletEnabled val="1"/>
        </dgm:presLayoutVars>
      </dgm:prSet>
      <dgm:spPr/>
    </dgm:pt>
    <dgm:pt modelId="{4BE5C219-8A6F-40D4-B6EE-66815BFC2D80}" type="pres">
      <dgm:prSet presAssocID="{51CB1580-7389-4925-9C8E-DFDC719E6A41}" presName="negativeSpace" presStyleCnt="0"/>
      <dgm:spPr/>
    </dgm:pt>
    <dgm:pt modelId="{88711B3B-2F59-48AE-8DDC-D903075F8527}" type="pres">
      <dgm:prSet presAssocID="{51CB1580-7389-4925-9C8E-DFDC719E6A41}" presName="childText" presStyleLbl="conFgAcc1" presStyleIdx="0" presStyleCnt="2">
        <dgm:presLayoutVars>
          <dgm:bulletEnabled val="1"/>
        </dgm:presLayoutVars>
      </dgm:prSet>
      <dgm:spPr/>
    </dgm:pt>
    <dgm:pt modelId="{EC9D7AC0-33DB-4DF3-B486-4013F676B452}" type="pres">
      <dgm:prSet presAssocID="{25AE8C8D-CAEB-4CB3-AD23-A6A4A2D5D782}" presName="spaceBetweenRectangles" presStyleCnt="0"/>
      <dgm:spPr/>
    </dgm:pt>
    <dgm:pt modelId="{6B3DC94A-5151-4D35-A75A-1BBC8FDFE94A}" type="pres">
      <dgm:prSet presAssocID="{C19EC70E-061B-4C77-A1F6-D3030B53EA14}" presName="parentLin" presStyleCnt="0"/>
      <dgm:spPr/>
    </dgm:pt>
    <dgm:pt modelId="{A02375C8-459B-4F41-AA84-23F62F0E785A}" type="pres">
      <dgm:prSet presAssocID="{C19EC70E-061B-4C77-A1F6-D3030B53EA14}" presName="parentLeftMargin" presStyleLbl="node1" presStyleIdx="0" presStyleCnt="2"/>
      <dgm:spPr/>
    </dgm:pt>
    <dgm:pt modelId="{36C34B6D-DF89-4080-9B67-5F680B19A088}" type="pres">
      <dgm:prSet presAssocID="{C19EC70E-061B-4C77-A1F6-D3030B53EA14}" presName="parentText" presStyleLbl="node1" presStyleIdx="1" presStyleCnt="2">
        <dgm:presLayoutVars>
          <dgm:chMax val="0"/>
          <dgm:bulletEnabled val="1"/>
        </dgm:presLayoutVars>
      </dgm:prSet>
      <dgm:spPr/>
    </dgm:pt>
    <dgm:pt modelId="{F501C830-19C6-4BDB-A79D-4C930FB7D6CB}" type="pres">
      <dgm:prSet presAssocID="{C19EC70E-061B-4C77-A1F6-D3030B53EA14}" presName="negativeSpace" presStyleCnt="0"/>
      <dgm:spPr/>
    </dgm:pt>
    <dgm:pt modelId="{183E662A-720E-409E-AFD1-CCCF923C8D05}" type="pres">
      <dgm:prSet presAssocID="{C19EC70E-061B-4C77-A1F6-D3030B53EA14}" presName="childText" presStyleLbl="conFgAcc1" presStyleIdx="1" presStyleCnt="2">
        <dgm:presLayoutVars>
          <dgm:bulletEnabled val="1"/>
        </dgm:presLayoutVars>
      </dgm:prSet>
      <dgm:spPr/>
    </dgm:pt>
  </dgm:ptLst>
  <dgm:cxnLst>
    <dgm:cxn modelId="{F0C29236-0D7B-4569-978C-FAFA4EAA6476}" type="presOf" srcId="{07FD757B-1240-4045-AA4C-BAE0E3719AA4}" destId="{88711B3B-2F59-48AE-8DDC-D903075F8527}" srcOrd="0" destOrd="0" presId="urn:microsoft.com/office/officeart/2005/8/layout/list1"/>
    <dgm:cxn modelId="{E9C4DA36-7C74-41D5-9D8B-78A1EEBE53FE}" type="presOf" srcId="{C19EC70E-061B-4C77-A1F6-D3030B53EA14}" destId="{36C34B6D-DF89-4080-9B67-5F680B19A088}" srcOrd="1" destOrd="0" presId="urn:microsoft.com/office/officeart/2005/8/layout/list1"/>
    <dgm:cxn modelId="{0E2CAF4B-8027-422D-9615-5130690D1A3D}" srcId="{101F85AE-EB0A-47F7-BCC7-CD181CCC6A98}" destId="{51CB1580-7389-4925-9C8E-DFDC719E6A41}" srcOrd="0" destOrd="0" parTransId="{C6B987E5-2550-48CB-A016-74C3AE90BC80}" sibTransId="{25AE8C8D-CAEB-4CB3-AD23-A6A4A2D5D782}"/>
    <dgm:cxn modelId="{4F1CD177-5A1C-404A-A231-773C19B3DC90}" srcId="{51CB1580-7389-4925-9C8E-DFDC719E6A41}" destId="{07FD757B-1240-4045-AA4C-BAE0E3719AA4}" srcOrd="0" destOrd="0" parTransId="{5645B9F5-FA66-46A7-B823-0676B5E4ED2F}" sibTransId="{957A604E-534D-453D-8A5C-972FDC21D304}"/>
    <dgm:cxn modelId="{605258AA-6BD1-47BE-9348-27D9D28C9A7C}" type="presOf" srcId="{62BFC115-0DB5-49EE-B162-6DCC986A4FFB}" destId="{88711B3B-2F59-48AE-8DDC-D903075F8527}" srcOrd="0" destOrd="1" presId="urn:microsoft.com/office/officeart/2005/8/layout/list1"/>
    <dgm:cxn modelId="{29AA04C5-94D9-4A28-A039-0533D946047A}" srcId="{101F85AE-EB0A-47F7-BCC7-CD181CCC6A98}" destId="{C19EC70E-061B-4C77-A1F6-D3030B53EA14}" srcOrd="1" destOrd="0" parTransId="{6FCE9354-BE0C-4A6F-AC98-BD7FD62DBE84}" sibTransId="{11543AEE-1E8C-487D-B9B2-83DF896F1C02}"/>
    <dgm:cxn modelId="{BE895EE4-E397-4F59-9A9F-3B10C85C38FF}" type="presOf" srcId="{C19EC70E-061B-4C77-A1F6-D3030B53EA14}" destId="{A02375C8-459B-4F41-AA84-23F62F0E785A}" srcOrd="0" destOrd="0" presId="urn:microsoft.com/office/officeart/2005/8/layout/list1"/>
    <dgm:cxn modelId="{C442B8E7-C83F-4B7B-B2F5-A015C0E7ABA6}" type="presOf" srcId="{51CB1580-7389-4925-9C8E-DFDC719E6A41}" destId="{B0BA168A-18FD-4F8D-A6A0-0328BFFA2854}" srcOrd="1" destOrd="0" presId="urn:microsoft.com/office/officeart/2005/8/layout/list1"/>
    <dgm:cxn modelId="{59241AF4-EDC9-4394-B842-8C5E59BC92AB}" type="presOf" srcId="{101F85AE-EB0A-47F7-BCC7-CD181CCC6A98}" destId="{83FEF8C8-9FF6-4041-A3F8-4EF8EF241CB2}" srcOrd="0" destOrd="0" presId="urn:microsoft.com/office/officeart/2005/8/layout/list1"/>
    <dgm:cxn modelId="{6A568AF5-C2AF-4910-A8A3-54C579DC7A78}" type="presOf" srcId="{51CB1580-7389-4925-9C8E-DFDC719E6A41}" destId="{30D18B15-4AF0-4A31-87EC-85FFF239AE84}" srcOrd="0" destOrd="0" presId="urn:microsoft.com/office/officeart/2005/8/layout/list1"/>
    <dgm:cxn modelId="{B0F5EBFC-066F-4922-BD78-572192C9F40C}" srcId="{51CB1580-7389-4925-9C8E-DFDC719E6A41}" destId="{62BFC115-0DB5-49EE-B162-6DCC986A4FFB}" srcOrd="1" destOrd="0" parTransId="{B4EFF7F1-5A30-414C-BB24-618FB620EBD4}" sibTransId="{D5C0B5DA-A58F-4295-8255-5F92759A3AFD}"/>
    <dgm:cxn modelId="{0C191A10-6C94-44B9-B043-C33AC8432DF3}" type="presParOf" srcId="{83FEF8C8-9FF6-4041-A3F8-4EF8EF241CB2}" destId="{366B5337-2379-453B-BE43-399582B898F9}" srcOrd="0" destOrd="0" presId="urn:microsoft.com/office/officeart/2005/8/layout/list1"/>
    <dgm:cxn modelId="{8F9D5946-1EF0-46D0-8C79-BC73D980FDCE}" type="presParOf" srcId="{366B5337-2379-453B-BE43-399582B898F9}" destId="{30D18B15-4AF0-4A31-87EC-85FFF239AE84}" srcOrd="0" destOrd="0" presId="urn:microsoft.com/office/officeart/2005/8/layout/list1"/>
    <dgm:cxn modelId="{AE67F130-84E0-4A70-BE14-815D9373512E}" type="presParOf" srcId="{366B5337-2379-453B-BE43-399582B898F9}" destId="{B0BA168A-18FD-4F8D-A6A0-0328BFFA2854}" srcOrd="1" destOrd="0" presId="urn:microsoft.com/office/officeart/2005/8/layout/list1"/>
    <dgm:cxn modelId="{C1CD882E-064C-468D-AC66-B124CDC9E05A}" type="presParOf" srcId="{83FEF8C8-9FF6-4041-A3F8-4EF8EF241CB2}" destId="{4BE5C219-8A6F-40D4-B6EE-66815BFC2D80}" srcOrd="1" destOrd="0" presId="urn:microsoft.com/office/officeart/2005/8/layout/list1"/>
    <dgm:cxn modelId="{3D11120A-D569-4ADD-93E0-9B467E25FE57}" type="presParOf" srcId="{83FEF8C8-9FF6-4041-A3F8-4EF8EF241CB2}" destId="{88711B3B-2F59-48AE-8DDC-D903075F8527}" srcOrd="2" destOrd="0" presId="urn:microsoft.com/office/officeart/2005/8/layout/list1"/>
    <dgm:cxn modelId="{C38DC68C-68D5-4014-9B85-2343316CF114}" type="presParOf" srcId="{83FEF8C8-9FF6-4041-A3F8-4EF8EF241CB2}" destId="{EC9D7AC0-33DB-4DF3-B486-4013F676B452}" srcOrd="3" destOrd="0" presId="urn:microsoft.com/office/officeart/2005/8/layout/list1"/>
    <dgm:cxn modelId="{58E5B2B2-6C60-4ED4-80D7-3BFEFD924AC4}" type="presParOf" srcId="{83FEF8C8-9FF6-4041-A3F8-4EF8EF241CB2}" destId="{6B3DC94A-5151-4D35-A75A-1BBC8FDFE94A}" srcOrd="4" destOrd="0" presId="urn:microsoft.com/office/officeart/2005/8/layout/list1"/>
    <dgm:cxn modelId="{07276D8C-9D9F-4791-A548-98E1E9E70DDE}" type="presParOf" srcId="{6B3DC94A-5151-4D35-A75A-1BBC8FDFE94A}" destId="{A02375C8-459B-4F41-AA84-23F62F0E785A}" srcOrd="0" destOrd="0" presId="urn:microsoft.com/office/officeart/2005/8/layout/list1"/>
    <dgm:cxn modelId="{0B442242-9114-4DE6-8BCE-766A8C34727C}" type="presParOf" srcId="{6B3DC94A-5151-4D35-A75A-1BBC8FDFE94A}" destId="{36C34B6D-DF89-4080-9B67-5F680B19A088}" srcOrd="1" destOrd="0" presId="urn:microsoft.com/office/officeart/2005/8/layout/list1"/>
    <dgm:cxn modelId="{CD2905FB-663F-442A-BC89-21B6DE09FF6F}" type="presParOf" srcId="{83FEF8C8-9FF6-4041-A3F8-4EF8EF241CB2}" destId="{F501C830-19C6-4BDB-A79D-4C930FB7D6CB}" srcOrd="5" destOrd="0" presId="urn:microsoft.com/office/officeart/2005/8/layout/list1"/>
    <dgm:cxn modelId="{9C063680-657B-41B9-A16D-D7BA417F023D}" type="presParOf" srcId="{83FEF8C8-9FF6-4041-A3F8-4EF8EF241CB2}" destId="{183E662A-720E-409E-AFD1-CCCF923C8D05}"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5D8C59-0E3E-4113-979B-617354D546B6}" type="doc">
      <dgm:prSet loTypeId="urn:microsoft.com/office/officeart/2018/2/layout/IconCircleList" loCatId="icon" qsTypeId="urn:microsoft.com/office/officeart/2005/8/quickstyle/simple1" qsCatId="simple" csTypeId="urn:microsoft.com/office/officeart/2005/8/colors/accent0_3" csCatId="mainScheme" phldr="1"/>
      <dgm:spPr/>
      <dgm:t>
        <a:bodyPr/>
        <a:lstStyle/>
        <a:p>
          <a:endParaRPr lang="en-US"/>
        </a:p>
      </dgm:t>
    </dgm:pt>
    <dgm:pt modelId="{7CFEF149-3625-4BDD-A427-1A5CB02DE4F9}">
      <dgm:prSet/>
      <dgm:spPr/>
      <dgm:t>
        <a:bodyPr/>
        <a:lstStyle/>
        <a:p>
          <a:pPr>
            <a:lnSpc>
              <a:spcPct val="100000"/>
            </a:lnSpc>
          </a:pPr>
          <a:r>
            <a:rPr lang="en-US" cap="none" dirty="0">
              <a:latin typeface="Palatino Linotype" panose="02040502050505030304" pitchFamily="18" charset="0"/>
            </a:rPr>
            <a:t>Savings</a:t>
          </a:r>
        </a:p>
      </dgm:t>
    </dgm:pt>
    <dgm:pt modelId="{F6E5D98F-6F3A-4C3F-8CBA-1B1FA00227ED}" type="parTrans" cxnId="{38B152DC-1143-4872-AFF6-95D16FF15C9E}">
      <dgm:prSet/>
      <dgm:spPr/>
      <dgm:t>
        <a:bodyPr/>
        <a:lstStyle/>
        <a:p>
          <a:endParaRPr lang="en-US"/>
        </a:p>
      </dgm:t>
    </dgm:pt>
    <dgm:pt modelId="{01F841FA-E365-4666-AF30-469684513631}" type="sibTrans" cxnId="{38B152DC-1143-4872-AFF6-95D16FF15C9E}">
      <dgm:prSet/>
      <dgm:spPr/>
      <dgm:t>
        <a:bodyPr/>
        <a:lstStyle/>
        <a:p>
          <a:pPr>
            <a:lnSpc>
              <a:spcPct val="100000"/>
            </a:lnSpc>
          </a:pPr>
          <a:endParaRPr lang="en-US"/>
        </a:p>
      </dgm:t>
    </dgm:pt>
    <dgm:pt modelId="{207C3AB2-8303-4071-8581-3FA77A5CAEDE}">
      <dgm:prSet/>
      <dgm:spPr/>
      <dgm:t>
        <a:bodyPr/>
        <a:lstStyle/>
        <a:p>
          <a:pPr>
            <a:lnSpc>
              <a:spcPct val="100000"/>
            </a:lnSpc>
          </a:pPr>
          <a:r>
            <a:rPr lang="en-US" kern="1200" cap="none" dirty="0">
              <a:latin typeface="Palatino Linotype" panose="02040502050505030304" pitchFamily="18" charset="0"/>
              <a:ea typeface="+mn-ea"/>
              <a:cs typeface="+mn-cs"/>
            </a:rPr>
            <a:t>Earnings</a:t>
          </a:r>
        </a:p>
      </dgm:t>
    </dgm:pt>
    <dgm:pt modelId="{1FBDBA84-E565-4CB7-81AD-2AF5D21F65E2}" type="parTrans" cxnId="{6B98802F-E4CA-4D2B-ACCA-2008CFF0ACBD}">
      <dgm:prSet/>
      <dgm:spPr/>
      <dgm:t>
        <a:bodyPr/>
        <a:lstStyle/>
        <a:p>
          <a:endParaRPr lang="en-US"/>
        </a:p>
      </dgm:t>
    </dgm:pt>
    <dgm:pt modelId="{6A274FCF-E1B7-4868-B241-3AA4BA800F24}" type="sibTrans" cxnId="{6B98802F-E4CA-4D2B-ACCA-2008CFF0ACBD}">
      <dgm:prSet/>
      <dgm:spPr/>
      <dgm:t>
        <a:bodyPr/>
        <a:lstStyle/>
        <a:p>
          <a:pPr>
            <a:lnSpc>
              <a:spcPct val="100000"/>
            </a:lnSpc>
          </a:pPr>
          <a:endParaRPr lang="en-US"/>
        </a:p>
      </dgm:t>
    </dgm:pt>
    <dgm:pt modelId="{2C4043CB-8312-4445-8EDE-7EAE8AAD6F8A}">
      <dgm:prSet/>
      <dgm:spPr/>
      <dgm:t>
        <a:bodyPr/>
        <a:lstStyle/>
        <a:p>
          <a:pPr>
            <a:lnSpc>
              <a:spcPct val="100000"/>
            </a:lnSpc>
          </a:pPr>
          <a:r>
            <a:rPr lang="en-US" kern="1200" cap="none" dirty="0">
              <a:latin typeface="Palatino Linotype" panose="02040502050505030304" pitchFamily="18" charset="0"/>
              <a:ea typeface="+mn-ea"/>
              <a:cs typeface="+mn-cs"/>
            </a:rPr>
            <a:t>Financial aid</a:t>
          </a:r>
        </a:p>
      </dgm:t>
    </dgm:pt>
    <dgm:pt modelId="{5BCA7CC0-7697-4297-BE1A-07F23122120C}" type="parTrans" cxnId="{E121EB9E-431D-405E-A62C-448E272072EF}">
      <dgm:prSet/>
      <dgm:spPr/>
      <dgm:t>
        <a:bodyPr/>
        <a:lstStyle/>
        <a:p>
          <a:endParaRPr lang="en-US"/>
        </a:p>
      </dgm:t>
    </dgm:pt>
    <dgm:pt modelId="{94BBED62-1D01-4536-9EBB-A3D44792B2D7}" type="sibTrans" cxnId="{E121EB9E-431D-405E-A62C-448E272072EF}">
      <dgm:prSet/>
      <dgm:spPr/>
      <dgm:t>
        <a:bodyPr/>
        <a:lstStyle/>
        <a:p>
          <a:pPr>
            <a:lnSpc>
              <a:spcPct val="100000"/>
            </a:lnSpc>
          </a:pPr>
          <a:endParaRPr lang="en-US"/>
        </a:p>
      </dgm:t>
    </dgm:pt>
    <dgm:pt modelId="{B3882F4A-3DCE-4712-88E1-91838B0FA4CA}">
      <dgm:prSet/>
      <dgm:spPr/>
      <dgm:t>
        <a:bodyPr/>
        <a:lstStyle/>
        <a:p>
          <a:pPr>
            <a:lnSpc>
              <a:spcPct val="100000"/>
            </a:lnSpc>
          </a:pPr>
          <a:r>
            <a:rPr lang="en-US" kern="1200" cap="none" dirty="0">
              <a:latin typeface="Palatino Linotype" panose="02040502050505030304" pitchFamily="18" charset="0"/>
              <a:ea typeface="+mn-ea"/>
              <a:cs typeface="+mn-cs"/>
            </a:rPr>
            <a:t>Tax credits &amp; deductions</a:t>
          </a:r>
        </a:p>
      </dgm:t>
    </dgm:pt>
    <dgm:pt modelId="{9F748751-347C-41B3-9FD3-302C21B80838}" type="parTrans" cxnId="{1155158B-10B2-401C-BFDA-D69F5ED90846}">
      <dgm:prSet/>
      <dgm:spPr/>
      <dgm:t>
        <a:bodyPr/>
        <a:lstStyle/>
        <a:p>
          <a:endParaRPr lang="en-US"/>
        </a:p>
      </dgm:t>
    </dgm:pt>
    <dgm:pt modelId="{6594C378-3FD9-4847-84AB-C77B81CAFDCB}" type="sibTrans" cxnId="{1155158B-10B2-401C-BFDA-D69F5ED90846}">
      <dgm:prSet/>
      <dgm:spPr/>
      <dgm:t>
        <a:bodyPr/>
        <a:lstStyle/>
        <a:p>
          <a:endParaRPr lang="en-US"/>
        </a:p>
      </dgm:t>
    </dgm:pt>
    <dgm:pt modelId="{320BBB54-729E-4132-9C4F-9E6009F3E9E0}" type="pres">
      <dgm:prSet presAssocID="{075D8C59-0E3E-4113-979B-617354D546B6}" presName="root" presStyleCnt="0">
        <dgm:presLayoutVars>
          <dgm:dir/>
          <dgm:resizeHandles val="exact"/>
        </dgm:presLayoutVars>
      </dgm:prSet>
      <dgm:spPr/>
    </dgm:pt>
    <dgm:pt modelId="{9C4FE3CC-3BF8-4E3A-ABE3-6376458DB517}" type="pres">
      <dgm:prSet presAssocID="{075D8C59-0E3E-4113-979B-617354D546B6}" presName="container" presStyleCnt="0">
        <dgm:presLayoutVars>
          <dgm:dir/>
          <dgm:resizeHandles val="exact"/>
        </dgm:presLayoutVars>
      </dgm:prSet>
      <dgm:spPr/>
    </dgm:pt>
    <dgm:pt modelId="{3E0FA922-BEAE-4D4E-8C68-53CAB7493FDA}" type="pres">
      <dgm:prSet presAssocID="{7CFEF149-3625-4BDD-A427-1A5CB02DE4F9}" presName="compNode" presStyleCnt="0"/>
      <dgm:spPr/>
    </dgm:pt>
    <dgm:pt modelId="{56DFC92F-DA5B-4921-B6CE-CABE063D4458}" type="pres">
      <dgm:prSet presAssocID="{7CFEF149-3625-4BDD-A427-1A5CB02DE4F9}" presName="iconBgRect" presStyleLbl="bgShp" presStyleIdx="0" presStyleCnt="4"/>
      <dgm:spPr/>
    </dgm:pt>
    <dgm:pt modelId="{45B1537C-7292-4177-83D2-F29875C6B961}" type="pres">
      <dgm:prSet presAssocID="{7CFEF149-3625-4BDD-A427-1A5CB02DE4F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iggy Bank"/>
        </a:ext>
      </dgm:extLst>
    </dgm:pt>
    <dgm:pt modelId="{064A4DEE-0935-48C4-AB55-928C52CA9E8C}" type="pres">
      <dgm:prSet presAssocID="{7CFEF149-3625-4BDD-A427-1A5CB02DE4F9}" presName="spaceRect" presStyleCnt="0"/>
      <dgm:spPr/>
    </dgm:pt>
    <dgm:pt modelId="{2D9EED0D-6A5C-47EB-9650-896904332F98}" type="pres">
      <dgm:prSet presAssocID="{7CFEF149-3625-4BDD-A427-1A5CB02DE4F9}" presName="textRect" presStyleLbl="revTx" presStyleIdx="0" presStyleCnt="4">
        <dgm:presLayoutVars>
          <dgm:chMax val="1"/>
          <dgm:chPref val="1"/>
        </dgm:presLayoutVars>
      </dgm:prSet>
      <dgm:spPr/>
    </dgm:pt>
    <dgm:pt modelId="{8F43495B-3853-4570-AE1D-5E986D0F9F45}" type="pres">
      <dgm:prSet presAssocID="{01F841FA-E365-4666-AF30-469684513631}" presName="sibTrans" presStyleLbl="sibTrans2D1" presStyleIdx="0" presStyleCnt="0"/>
      <dgm:spPr/>
    </dgm:pt>
    <dgm:pt modelId="{89597B27-28D1-4275-A35B-B014C80A6608}" type="pres">
      <dgm:prSet presAssocID="{207C3AB2-8303-4071-8581-3FA77A5CAEDE}" presName="compNode" presStyleCnt="0"/>
      <dgm:spPr/>
    </dgm:pt>
    <dgm:pt modelId="{D19DCEA3-4580-472B-BE1F-AD82F5189BD0}" type="pres">
      <dgm:prSet presAssocID="{207C3AB2-8303-4071-8581-3FA77A5CAEDE}" presName="iconBgRect" presStyleLbl="bgShp" presStyleIdx="1" presStyleCnt="4"/>
      <dgm:spPr/>
    </dgm:pt>
    <dgm:pt modelId="{9DA4C2EF-8B93-45AB-954D-AE1064F71288}" type="pres">
      <dgm:prSet presAssocID="{207C3AB2-8303-4071-8581-3FA77A5CAED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9AD78C31-2CB6-46F8-9B1A-A430A42EE0A6}" type="pres">
      <dgm:prSet presAssocID="{207C3AB2-8303-4071-8581-3FA77A5CAEDE}" presName="spaceRect" presStyleCnt="0"/>
      <dgm:spPr/>
    </dgm:pt>
    <dgm:pt modelId="{F77F73B1-B59A-47DA-92DC-FBFBA3AB7C12}" type="pres">
      <dgm:prSet presAssocID="{207C3AB2-8303-4071-8581-3FA77A5CAEDE}" presName="textRect" presStyleLbl="revTx" presStyleIdx="1" presStyleCnt="4">
        <dgm:presLayoutVars>
          <dgm:chMax val="1"/>
          <dgm:chPref val="1"/>
        </dgm:presLayoutVars>
      </dgm:prSet>
      <dgm:spPr/>
    </dgm:pt>
    <dgm:pt modelId="{982D899B-A005-4F0D-82A6-405627DEAFAA}" type="pres">
      <dgm:prSet presAssocID="{6A274FCF-E1B7-4868-B241-3AA4BA800F24}" presName="sibTrans" presStyleLbl="sibTrans2D1" presStyleIdx="0" presStyleCnt="0"/>
      <dgm:spPr/>
    </dgm:pt>
    <dgm:pt modelId="{90D9224D-5C19-4042-B59C-6DD4CF939F90}" type="pres">
      <dgm:prSet presAssocID="{2C4043CB-8312-4445-8EDE-7EAE8AAD6F8A}" presName="compNode" presStyleCnt="0"/>
      <dgm:spPr/>
    </dgm:pt>
    <dgm:pt modelId="{E3336DD8-B836-4C49-AD99-E708248AC7F0}" type="pres">
      <dgm:prSet presAssocID="{2C4043CB-8312-4445-8EDE-7EAE8AAD6F8A}" presName="iconBgRect" presStyleLbl="bgShp" presStyleIdx="2" presStyleCnt="4"/>
      <dgm:spPr/>
    </dgm:pt>
    <dgm:pt modelId="{DD004BB1-1E3F-499B-B25B-967155E5DAD3}" type="pres">
      <dgm:prSet presAssocID="{2C4043CB-8312-4445-8EDE-7EAE8AAD6F8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ins"/>
        </a:ext>
      </dgm:extLst>
    </dgm:pt>
    <dgm:pt modelId="{DA74684C-13E8-4776-8EB8-2E67C27DBAEE}" type="pres">
      <dgm:prSet presAssocID="{2C4043CB-8312-4445-8EDE-7EAE8AAD6F8A}" presName="spaceRect" presStyleCnt="0"/>
      <dgm:spPr/>
    </dgm:pt>
    <dgm:pt modelId="{2D6C985A-E4E5-4676-AFB7-2D46FA81D385}" type="pres">
      <dgm:prSet presAssocID="{2C4043CB-8312-4445-8EDE-7EAE8AAD6F8A}" presName="textRect" presStyleLbl="revTx" presStyleIdx="2" presStyleCnt="4">
        <dgm:presLayoutVars>
          <dgm:chMax val="1"/>
          <dgm:chPref val="1"/>
        </dgm:presLayoutVars>
      </dgm:prSet>
      <dgm:spPr/>
    </dgm:pt>
    <dgm:pt modelId="{63C0CB77-57DB-4505-9A0D-406B5E1AF3E0}" type="pres">
      <dgm:prSet presAssocID="{94BBED62-1D01-4536-9EBB-A3D44792B2D7}" presName="sibTrans" presStyleLbl="sibTrans2D1" presStyleIdx="0" presStyleCnt="0"/>
      <dgm:spPr/>
    </dgm:pt>
    <dgm:pt modelId="{323C8E2F-603F-4F00-9DFD-2DCCE72BD7A0}" type="pres">
      <dgm:prSet presAssocID="{B3882F4A-3DCE-4712-88E1-91838B0FA4CA}" presName="compNode" presStyleCnt="0"/>
      <dgm:spPr/>
    </dgm:pt>
    <dgm:pt modelId="{0D88B63B-0546-482E-8287-C9074D7BEE17}" type="pres">
      <dgm:prSet presAssocID="{B3882F4A-3DCE-4712-88E1-91838B0FA4CA}" presName="iconBgRect" presStyleLbl="bgShp" presStyleIdx="3" presStyleCnt="4"/>
      <dgm:spPr/>
    </dgm:pt>
    <dgm:pt modelId="{65D45407-0AFD-458A-8B32-9373F65D2007}" type="pres">
      <dgm:prSet presAssocID="{B3882F4A-3DCE-4712-88E1-91838B0FA4CA}" presName="iconRect" presStyleLbl="node1" presStyleIdx="3"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ins"/>
        </a:ext>
      </dgm:extLst>
    </dgm:pt>
    <dgm:pt modelId="{1BCE044C-7823-40AA-AEFD-227F427CA11D}" type="pres">
      <dgm:prSet presAssocID="{B3882F4A-3DCE-4712-88E1-91838B0FA4CA}" presName="spaceRect" presStyleCnt="0"/>
      <dgm:spPr/>
    </dgm:pt>
    <dgm:pt modelId="{826AC4BD-2E77-4F25-9503-1C6CF4B942D9}" type="pres">
      <dgm:prSet presAssocID="{B3882F4A-3DCE-4712-88E1-91838B0FA4CA}" presName="textRect" presStyleLbl="revTx" presStyleIdx="3" presStyleCnt="4" custScaleX="97794">
        <dgm:presLayoutVars>
          <dgm:chMax val="1"/>
          <dgm:chPref val="1"/>
        </dgm:presLayoutVars>
      </dgm:prSet>
      <dgm:spPr/>
    </dgm:pt>
  </dgm:ptLst>
  <dgm:cxnLst>
    <dgm:cxn modelId="{D8F14023-C34B-4832-ACB8-792D113B9466}" type="presOf" srcId="{94BBED62-1D01-4536-9EBB-A3D44792B2D7}" destId="{63C0CB77-57DB-4505-9A0D-406B5E1AF3E0}" srcOrd="0" destOrd="0" presId="urn:microsoft.com/office/officeart/2018/2/layout/IconCircleList"/>
    <dgm:cxn modelId="{3BC68724-EBE7-4D5A-B0A0-1003B502A371}" type="presOf" srcId="{207C3AB2-8303-4071-8581-3FA77A5CAEDE}" destId="{F77F73B1-B59A-47DA-92DC-FBFBA3AB7C12}" srcOrd="0" destOrd="0" presId="urn:microsoft.com/office/officeart/2018/2/layout/IconCircleList"/>
    <dgm:cxn modelId="{6B98802F-E4CA-4D2B-ACCA-2008CFF0ACBD}" srcId="{075D8C59-0E3E-4113-979B-617354D546B6}" destId="{207C3AB2-8303-4071-8581-3FA77A5CAEDE}" srcOrd="1" destOrd="0" parTransId="{1FBDBA84-E565-4CB7-81AD-2AF5D21F65E2}" sibTransId="{6A274FCF-E1B7-4868-B241-3AA4BA800F24}"/>
    <dgm:cxn modelId="{366B374E-9A5A-4445-8251-5CFC818782B1}" type="presOf" srcId="{6A274FCF-E1B7-4868-B241-3AA4BA800F24}" destId="{982D899B-A005-4F0D-82A6-405627DEAFAA}" srcOrd="0" destOrd="0" presId="urn:microsoft.com/office/officeart/2018/2/layout/IconCircleList"/>
    <dgm:cxn modelId="{1155158B-10B2-401C-BFDA-D69F5ED90846}" srcId="{075D8C59-0E3E-4113-979B-617354D546B6}" destId="{B3882F4A-3DCE-4712-88E1-91838B0FA4CA}" srcOrd="3" destOrd="0" parTransId="{9F748751-347C-41B3-9FD3-302C21B80838}" sibTransId="{6594C378-3FD9-4847-84AB-C77B81CAFDCB}"/>
    <dgm:cxn modelId="{2A32C997-7664-40F6-B5A2-41BC57AE0841}" type="presOf" srcId="{075D8C59-0E3E-4113-979B-617354D546B6}" destId="{320BBB54-729E-4132-9C4F-9E6009F3E9E0}" srcOrd="0" destOrd="0" presId="urn:microsoft.com/office/officeart/2018/2/layout/IconCircleList"/>
    <dgm:cxn modelId="{E121EB9E-431D-405E-A62C-448E272072EF}" srcId="{075D8C59-0E3E-4113-979B-617354D546B6}" destId="{2C4043CB-8312-4445-8EDE-7EAE8AAD6F8A}" srcOrd="2" destOrd="0" parTransId="{5BCA7CC0-7697-4297-BE1A-07F23122120C}" sibTransId="{94BBED62-1D01-4536-9EBB-A3D44792B2D7}"/>
    <dgm:cxn modelId="{268F6DA8-0993-4F5A-A17F-2028651AC176}" type="presOf" srcId="{7CFEF149-3625-4BDD-A427-1A5CB02DE4F9}" destId="{2D9EED0D-6A5C-47EB-9650-896904332F98}" srcOrd="0" destOrd="0" presId="urn:microsoft.com/office/officeart/2018/2/layout/IconCircleList"/>
    <dgm:cxn modelId="{B248FEA9-FA61-47B8-B089-9C413DDC5E3E}" type="presOf" srcId="{01F841FA-E365-4666-AF30-469684513631}" destId="{8F43495B-3853-4570-AE1D-5E986D0F9F45}" srcOrd="0" destOrd="0" presId="urn:microsoft.com/office/officeart/2018/2/layout/IconCircleList"/>
    <dgm:cxn modelId="{38B152DC-1143-4872-AFF6-95D16FF15C9E}" srcId="{075D8C59-0E3E-4113-979B-617354D546B6}" destId="{7CFEF149-3625-4BDD-A427-1A5CB02DE4F9}" srcOrd="0" destOrd="0" parTransId="{F6E5D98F-6F3A-4C3F-8CBA-1B1FA00227ED}" sibTransId="{01F841FA-E365-4666-AF30-469684513631}"/>
    <dgm:cxn modelId="{98A28AE0-9CC5-423D-9C69-97353C912F14}" type="presOf" srcId="{B3882F4A-3DCE-4712-88E1-91838B0FA4CA}" destId="{826AC4BD-2E77-4F25-9503-1C6CF4B942D9}" srcOrd="0" destOrd="0" presId="urn:microsoft.com/office/officeart/2018/2/layout/IconCircleList"/>
    <dgm:cxn modelId="{B82D1EF5-545D-4F3D-8382-88CF3D940904}" type="presOf" srcId="{2C4043CB-8312-4445-8EDE-7EAE8AAD6F8A}" destId="{2D6C985A-E4E5-4676-AFB7-2D46FA81D385}" srcOrd="0" destOrd="0" presId="urn:microsoft.com/office/officeart/2018/2/layout/IconCircleList"/>
    <dgm:cxn modelId="{DAAAA329-13C0-4033-BD67-E983489C49BF}" type="presParOf" srcId="{320BBB54-729E-4132-9C4F-9E6009F3E9E0}" destId="{9C4FE3CC-3BF8-4E3A-ABE3-6376458DB517}" srcOrd="0" destOrd="0" presId="urn:microsoft.com/office/officeart/2018/2/layout/IconCircleList"/>
    <dgm:cxn modelId="{43C1CB08-5F3E-448A-A113-7BF9DAA82657}" type="presParOf" srcId="{9C4FE3CC-3BF8-4E3A-ABE3-6376458DB517}" destId="{3E0FA922-BEAE-4D4E-8C68-53CAB7493FDA}" srcOrd="0" destOrd="0" presId="urn:microsoft.com/office/officeart/2018/2/layout/IconCircleList"/>
    <dgm:cxn modelId="{61478E82-6204-42BB-B06B-EFAC82FE8987}" type="presParOf" srcId="{3E0FA922-BEAE-4D4E-8C68-53CAB7493FDA}" destId="{56DFC92F-DA5B-4921-B6CE-CABE063D4458}" srcOrd="0" destOrd="0" presId="urn:microsoft.com/office/officeart/2018/2/layout/IconCircleList"/>
    <dgm:cxn modelId="{F1397E87-6F5F-49CD-8C20-558C31ADB8F3}" type="presParOf" srcId="{3E0FA922-BEAE-4D4E-8C68-53CAB7493FDA}" destId="{45B1537C-7292-4177-83D2-F29875C6B961}" srcOrd="1" destOrd="0" presId="urn:microsoft.com/office/officeart/2018/2/layout/IconCircleList"/>
    <dgm:cxn modelId="{21DB653C-E7CE-413C-ADED-02EA9358DAEF}" type="presParOf" srcId="{3E0FA922-BEAE-4D4E-8C68-53CAB7493FDA}" destId="{064A4DEE-0935-48C4-AB55-928C52CA9E8C}" srcOrd="2" destOrd="0" presId="urn:microsoft.com/office/officeart/2018/2/layout/IconCircleList"/>
    <dgm:cxn modelId="{47145028-AB94-4593-9B07-5846D21AEF32}" type="presParOf" srcId="{3E0FA922-BEAE-4D4E-8C68-53CAB7493FDA}" destId="{2D9EED0D-6A5C-47EB-9650-896904332F98}" srcOrd="3" destOrd="0" presId="urn:microsoft.com/office/officeart/2018/2/layout/IconCircleList"/>
    <dgm:cxn modelId="{87A32A85-5758-4C52-8259-6F62EBDDB870}" type="presParOf" srcId="{9C4FE3CC-3BF8-4E3A-ABE3-6376458DB517}" destId="{8F43495B-3853-4570-AE1D-5E986D0F9F45}" srcOrd="1" destOrd="0" presId="urn:microsoft.com/office/officeart/2018/2/layout/IconCircleList"/>
    <dgm:cxn modelId="{6E62B21B-096B-4831-ABBD-D6BA181B8A7E}" type="presParOf" srcId="{9C4FE3CC-3BF8-4E3A-ABE3-6376458DB517}" destId="{89597B27-28D1-4275-A35B-B014C80A6608}" srcOrd="2" destOrd="0" presId="urn:microsoft.com/office/officeart/2018/2/layout/IconCircleList"/>
    <dgm:cxn modelId="{2BEE114F-3178-4487-AA02-D7E554EB9143}" type="presParOf" srcId="{89597B27-28D1-4275-A35B-B014C80A6608}" destId="{D19DCEA3-4580-472B-BE1F-AD82F5189BD0}" srcOrd="0" destOrd="0" presId="urn:microsoft.com/office/officeart/2018/2/layout/IconCircleList"/>
    <dgm:cxn modelId="{8CFD404F-5319-4D90-A36E-BCA30E3DF9E4}" type="presParOf" srcId="{89597B27-28D1-4275-A35B-B014C80A6608}" destId="{9DA4C2EF-8B93-45AB-954D-AE1064F71288}" srcOrd="1" destOrd="0" presId="urn:microsoft.com/office/officeart/2018/2/layout/IconCircleList"/>
    <dgm:cxn modelId="{568BFB74-7A4F-4F94-B3D9-F7143D5C4B64}" type="presParOf" srcId="{89597B27-28D1-4275-A35B-B014C80A6608}" destId="{9AD78C31-2CB6-46F8-9B1A-A430A42EE0A6}" srcOrd="2" destOrd="0" presId="urn:microsoft.com/office/officeart/2018/2/layout/IconCircleList"/>
    <dgm:cxn modelId="{CF554BB5-9888-46F8-818E-95AAF2076419}" type="presParOf" srcId="{89597B27-28D1-4275-A35B-B014C80A6608}" destId="{F77F73B1-B59A-47DA-92DC-FBFBA3AB7C12}" srcOrd="3" destOrd="0" presId="urn:microsoft.com/office/officeart/2018/2/layout/IconCircleList"/>
    <dgm:cxn modelId="{B40D8295-7255-4F60-9AF3-5F19D65544C8}" type="presParOf" srcId="{9C4FE3CC-3BF8-4E3A-ABE3-6376458DB517}" destId="{982D899B-A005-4F0D-82A6-405627DEAFAA}" srcOrd="3" destOrd="0" presId="urn:microsoft.com/office/officeart/2018/2/layout/IconCircleList"/>
    <dgm:cxn modelId="{8F6CB96F-DD70-45B6-A337-446108334FAD}" type="presParOf" srcId="{9C4FE3CC-3BF8-4E3A-ABE3-6376458DB517}" destId="{90D9224D-5C19-4042-B59C-6DD4CF939F90}" srcOrd="4" destOrd="0" presId="urn:microsoft.com/office/officeart/2018/2/layout/IconCircleList"/>
    <dgm:cxn modelId="{49A0BA49-E21F-4543-B32F-F91967485E9A}" type="presParOf" srcId="{90D9224D-5C19-4042-B59C-6DD4CF939F90}" destId="{E3336DD8-B836-4C49-AD99-E708248AC7F0}" srcOrd="0" destOrd="0" presId="urn:microsoft.com/office/officeart/2018/2/layout/IconCircleList"/>
    <dgm:cxn modelId="{DEFB95A0-FD99-4C9B-B630-778C6569285A}" type="presParOf" srcId="{90D9224D-5C19-4042-B59C-6DD4CF939F90}" destId="{DD004BB1-1E3F-499B-B25B-967155E5DAD3}" srcOrd="1" destOrd="0" presId="urn:microsoft.com/office/officeart/2018/2/layout/IconCircleList"/>
    <dgm:cxn modelId="{BF4B5E9C-CBFD-436E-BEE9-CF2E1C227D49}" type="presParOf" srcId="{90D9224D-5C19-4042-B59C-6DD4CF939F90}" destId="{DA74684C-13E8-4776-8EB8-2E67C27DBAEE}" srcOrd="2" destOrd="0" presId="urn:microsoft.com/office/officeart/2018/2/layout/IconCircleList"/>
    <dgm:cxn modelId="{F0C1BF22-B028-4F6F-AF3A-A180DE1FFB68}" type="presParOf" srcId="{90D9224D-5C19-4042-B59C-6DD4CF939F90}" destId="{2D6C985A-E4E5-4676-AFB7-2D46FA81D385}" srcOrd="3" destOrd="0" presId="urn:microsoft.com/office/officeart/2018/2/layout/IconCircleList"/>
    <dgm:cxn modelId="{A8CCA49F-0739-4091-9293-01D6556A3F50}" type="presParOf" srcId="{9C4FE3CC-3BF8-4E3A-ABE3-6376458DB517}" destId="{63C0CB77-57DB-4505-9A0D-406B5E1AF3E0}" srcOrd="5" destOrd="0" presId="urn:microsoft.com/office/officeart/2018/2/layout/IconCircleList"/>
    <dgm:cxn modelId="{40A6936E-EFAA-4B62-AAF8-3B6507309265}" type="presParOf" srcId="{9C4FE3CC-3BF8-4E3A-ABE3-6376458DB517}" destId="{323C8E2F-603F-4F00-9DFD-2DCCE72BD7A0}" srcOrd="6" destOrd="0" presId="urn:microsoft.com/office/officeart/2018/2/layout/IconCircleList"/>
    <dgm:cxn modelId="{9C7988F4-78CB-4258-A6D6-BDB383B01D0A}" type="presParOf" srcId="{323C8E2F-603F-4F00-9DFD-2DCCE72BD7A0}" destId="{0D88B63B-0546-482E-8287-C9074D7BEE17}" srcOrd="0" destOrd="0" presId="urn:microsoft.com/office/officeart/2018/2/layout/IconCircleList"/>
    <dgm:cxn modelId="{461CF119-C9D2-4151-ACC5-AACBBF957F71}" type="presParOf" srcId="{323C8E2F-603F-4F00-9DFD-2DCCE72BD7A0}" destId="{65D45407-0AFD-458A-8B32-9373F65D2007}" srcOrd="1" destOrd="0" presId="urn:microsoft.com/office/officeart/2018/2/layout/IconCircleList"/>
    <dgm:cxn modelId="{F303DFB2-4B7D-41FD-A552-2FE984E43A81}" type="presParOf" srcId="{323C8E2F-603F-4F00-9DFD-2DCCE72BD7A0}" destId="{1BCE044C-7823-40AA-AEFD-227F427CA11D}" srcOrd="2" destOrd="0" presId="urn:microsoft.com/office/officeart/2018/2/layout/IconCircleList"/>
    <dgm:cxn modelId="{3D432C1A-FC9E-4DA3-BDD6-A18B365C408F}" type="presParOf" srcId="{323C8E2F-603F-4F00-9DFD-2DCCE72BD7A0}" destId="{826AC4BD-2E77-4F25-9503-1C6CF4B942D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6DE41D-82D5-456C-97F1-5D96A5E4EA05}" type="doc">
      <dgm:prSet loTypeId="urn:microsoft.com/office/officeart/2016/7/layout/BasicLinearProcessNumbered" loCatId="process" qsTypeId="urn:microsoft.com/office/officeart/2005/8/quickstyle/simple1" qsCatId="simple" csTypeId="urn:microsoft.com/office/officeart/2005/8/colors/accent1_3" csCatId="accent1" phldr="1"/>
      <dgm:spPr/>
      <dgm:t>
        <a:bodyPr/>
        <a:lstStyle/>
        <a:p>
          <a:endParaRPr lang="en-US"/>
        </a:p>
      </dgm:t>
    </dgm:pt>
    <dgm:pt modelId="{46E00EE0-7481-4242-96E5-6691CBEBC60F}">
      <dgm:prSet/>
      <dgm:spPr/>
      <dgm:t>
        <a:bodyPr/>
        <a:lstStyle/>
        <a:p>
          <a:pPr algn="ctr">
            <a:buNone/>
          </a:pPr>
          <a:r>
            <a:rPr lang="en-US" dirty="0">
              <a:latin typeface="Palatino Linotype" panose="02040502050505030304" pitchFamily="18" charset="0"/>
            </a:rPr>
            <a:t>Complete</a:t>
          </a:r>
        </a:p>
      </dgm:t>
    </dgm:pt>
    <dgm:pt modelId="{28FF92E7-6ABA-47C0-93E0-64E2E7A262B7}" type="parTrans" cxnId="{3561B37E-3617-4A62-B6CA-C2BAC220D51A}">
      <dgm:prSet/>
      <dgm:spPr/>
      <dgm:t>
        <a:bodyPr/>
        <a:lstStyle/>
        <a:p>
          <a:endParaRPr lang="en-US"/>
        </a:p>
      </dgm:t>
    </dgm:pt>
    <dgm:pt modelId="{4195CC4C-9D5D-4760-B8D7-C824E36F5B7E}" type="sibTrans" cxnId="{3561B37E-3617-4A62-B6CA-C2BAC220D51A}">
      <dgm:prSet phldrT="2" phldr="0"/>
      <dgm:spPr/>
      <dgm:t>
        <a:bodyPr/>
        <a:lstStyle/>
        <a:p>
          <a:r>
            <a:rPr lang="en-US" dirty="0"/>
            <a:t>2</a:t>
          </a:r>
        </a:p>
      </dgm:t>
    </dgm:pt>
    <dgm:pt modelId="{4B9E19BC-9449-4C62-B092-00EE7E2418B9}">
      <dgm:prSet/>
      <dgm:spPr/>
      <dgm:t>
        <a:bodyPr/>
        <a:lstStyle/>
        <a:p>
          <a:pPr algn="ctr">
            <a:buNone/>
          </a:pPr>
          <a:r>
            <a:rPr lang="en-US" dirty="0">
              <a:latin typeface="Palatino Linotype" panose="02040502050505030304" pitchFamily="18" charset="0"/>
            </a:rPr>
            <a:t>the Free Application for Federal Student Aid (FAFSA)</a:t>
          </a:r>
        </a:p>
      </dgm:t>
    </dgm:pt>
    <dgm:pt modelId="{CBC23F63-DA39-4726-8A67-AE06DFC44ADB}" type="parTrans" cxnId="{A56CAB2C-720E-4DC3-ACB9-9122553D8AE2}">
      <dgm:prSet/>
      <dgm:spPr/>
      <dgm:t>
        <a:bodyPr/>
        <a:lstStyle/>
        <a:p>
          <a:endParaRPr lang="en-US"/>
        </a:p>
      </dgm:t>
    </dgm:pt>
    <dgm:pt modelId="{D03F0CCF-3A3F-4FCC-BCD9-7FCF3F4187AF}" type="sibTrans" cxnId="{A56CAB2C-720E-4DC3-ACB9-9122553D8AE2}">
      <dgm:prSet/>
      <dgm:spPr/>
      <dgm:t>
        <a:bodyPr/>
        <a:lstStyle/>
        <a:p>
          <a:endParaRPr lang="en-US"/>
        </a:p>
      </dgm:t>
    </dgm:pt>
    <dgm:pt modelId="{2AACC5A4-761D-48A7-8AEE-CAFCCE78D630}">
      <dgm:prSet/>
      <dgm:spPr/>
      <dgm:t>
        <a:bodyPr/>
        <a:lstStyle/>
        <a:p>
          <a:pPr algn="ctr">
            <a:buNone/>
          </a:pPr>
          <a:r>
            <a:rPr lang="en-US" dirty="0">
              <a:latin typeface="Palatino Linotype" panose="02040502050505030304" pitchFamily="18" charset="0"/>
            </a:rPr>
            <a:t>Receive</a:t>
          </a:r>
        </a:p>
      </dgm:t>
    </dgm:pt>
    <dgm:pt modelId="{123D1A5E-25FE-4E11-B253-2A52D8D9B1E5}" type="parTrans" cxnId="{2137473F-0A08-41D7-89A4-8BE16718361D}">
      <dgm:prSet/>
      <dgm:spPr/>
      <dgm:t>
        <a:bodyPr/>
        <a:lstStyle/>
        <a:p>
          <a:endParaRPr lang="en-US"/>
        </a:p>
      </dgm:t>
    </dgm:pt>
    <dgm:pt modelId="{1A74F479-F3BE-4569-B487-85F2E6C281B8}" type="sibTrans" cxnId="{2137473F-0A08-41D7-89A4-8BE16718361D}">
      <dgm:prSet phldrT="3" phldr="0"/>
      <dgm:spPr/>
      <dgm:t>
        <a:bodyPr/>
        <a:lstStyle/>
        <a:p>
          <a:r>
            <a:rPr lang="en-US" dirty="0"/>
            <a:t>3</a:t>
          </a:r>
        </a:p>
      </dgm:t>
    </dgm:pt>
    <dgm:pt modelId="{E553AB81-CBEC-4D80-971E-7924EEC547E0}">
      <dgm:prSet/>
      <dgm:spPr/>
      <dgm:t>
        <a:bodyPr/>
        <a:lstStyle/>
        <a:p>
          <a:pPr algn="ctr">
            <a:buNone/>
          </a:pPr>
          <a:r>
            <a:rPr lang="en-US" dirty="0">
              <a:latin typeface="Palatino Linotype" panose="02040502050505030304" pitchFamily="18" charset="0"/>
            </a:rPr>
            <a:t>FAFSA Submission Summary</a:t>
          </a:r>
        </a:p>
      </dgm:t>
    </dgm:pt>
    <dgm:pt modelId="{205680D0-B271-424A-9E87-6D95BCA1DEED}" type="parTrans" cxnId="{5AE2F08F-DB40-4336-9DAE-F34D8364A0AC}">
      <dgm:prSet/>
      <dgm:spPr/>
      <dgm:t>
        <a:bodyPr/>
        <a:lstStyle/>
        <a:p>
          <a:endParaRPr lang="en-US"/>
        </a:p>
      </dgm:t>
    </dgm:pt>
    <dgm:pt modelId="{D5F3FD01-C3D7-449F-8343-0BC5E56DB3B2}" type="sibTrans" cxnId="{5AE2F08F-DB40-4336-9DAE-F34D8364A0AC}">
      <dgm:prSet/>
      <dgm:spPr/>
      <dgm:t>
        <a:bodyPr/>
        <a:lstStyle/>
        <a:p>
          <a:endParaRPr lang="en-US"/>
        </a:p>
      </dgm:t>
    </dgm:pt>
    <dgm:pt modelId="{583B1DEA-0A41-4CB4-B976-0CCE4C1649C2}">
      <dgm:prSet/>
      <dgm:spPr/>
      <dgm:t>
        <a:bodyPr/>
        <a:lstStyle/>
        <a:p>
          <a:pPr algn="ctr">
            <a:buNone/>
          </a:pPr>
          <a:r>
            <a:rPr lang="en-US" dirty="0">
              <a:latin typeface="Palatino Linotype" panose="02040502050505030304" pitchFamily="18" charset="0"/>
            </a:rPr>
            <a:t>Receive</a:t>
          </a:r>
        </a:p>
      </dgm:t>
    </dgm:pt>
    <dgm:pt modelId="{2FD1988D-ABFE-489C-A4D6-F7E7C0920303}" type="parTrans" cxnId="{64C71F59-F3F6-4805-AA60-A3B9192BF7A9}">
      <dgm:prSet/>
      <dgm:spPr/>
      <dgm:t>
        <a:bodyPr/>
        <a:lstStyle/>
        <a:p>
          <a:endParaRPr lang="en-US"/>
        </a:p>
      </dgm:t>
    </dgm:pt>
    <dgm:pt modelId="{7A91ACF7-39CD-4329-995E-526D903AB1B7}" type="sibTrans" cxnId="{64C71F59-F3F6-4805-AA60-A3B9192BF7A9}">
      <dgm:prSet phldrT="4" phldr="0"/>
      <dgm:spPr/>
      <dgm:t>
        <a:bodyPr/>
        <a:lstStyle/>
        <a:p>
          <a:r>
            <a:rPr lang="en-US" dirty="0"/>
            <a:t>4</a:t>
          </a:r>
        </a:p>
      </dgm:t>
    </dgm:pt>
    <dgm:pt modelId="{E8407CEF-F293-4DC7-A00C-02B5A3E51F6A}">
      <dgm:prSet/>
      <dgm:spPr/>
      <dgm:t>
        <a:bodyPr/>
        <a:lstStyle/>
        <a:p>
          <a:pPr algn="ctr">
            <a:buNone/>
          </a:pPr>
          <a:r>
            <a:rPr lang="en-US" dirty="0">
              <a:latin typeface="Palatino Linotype" panose="02040502050505030304" pitchFamily="18" charset="0"/>
            </a:rPr>
            <a:t>a financial aid offer from the school </a:t>
          </a:r>
        </a:p>
      </dgm:t>
    </dgm:pt>
    <dgm:pt modelId="{76B5149F-90B7-45A4-BAF3-47F1E89B290C}" type="parTrans" cxnId="{0EF866C5-48E9-4FE2-9114-51F17098A2EC}">
      <dgm:prSet/>
      <dgm:spPr/>
      <dgm:t>
        <a:bodyPr/>
        <a:lstStyle/>
        <a:p>
          <a:endParaRPr lang="en-US"/>
        </a:p>
      </dgm:t>
    </dgm:pt>
    <dgm:pt modelId="{0E40D1C9-F192-40B0-A8AA-4A83205AF0C8}" type="sibTrans" cxnId="{0EF866C5-48E9-4FE2-9114-51F17098A2EC}">
      <dgm:prSet/>
      <dgm:spPr/>
      <dgm:t>
        <a:bodyPr/>
        <a:lstStyle/>
        <a:p>
          <a:endParaRPr lang="en-US"/>
        </a:p>
      </dgm:t>
    </dgm:pt>
    <dgm:pt modelId="{B040844C-AC05-4203-B5F2-4DA61BF08E84}">
      <dgm:prSet/>
      <dgm:spPr/>
      <dgm:t>
        <a:bodyPr/>
        <a:lstStyle/>
        <a:p>
          <a:pPr algn="ctr">
            <a:buNone/>
          </a:pPr>
          <a:r>
            <a:rPr lang="en-US" dirty="0">
              <a:latin typeface="Palatino Linotype" panose="02040502050505030304" pitchFamily="18" charset="0"/>
            </a:rPr>
            <a:t>Decide</a:t>
          </a:r>
        </a:p>
      </dgm:t>
    </dgm:pt>
    <dgm:pt modelId="{34EE714D-4E40-4835-BCE0-99D334C3E260}" type="parTrans" cxnId="{2505E309-F7D9-4A5E-BC3F-10CF5329528B}">
      <dgm:prSet/>
      <dgm:spPr/>
      <dgm:t>
        <a:bodyPr/>
        <a:lstStyle/>
        <a:p>
          <a:endParaRPr lang="en-US"/>
        </a:p>
      </dgm:t>
    </dgm:pt>
    <dgm:pt modelId="{D0FCA5FA-59E9-4091-8767-2C12C56C4312}" type="sibTrans" cxnId="{2505E309-F7D9-4A5E-BC3F-10CF5329528B}">
      <dgm:prSet phldrT="5" phldr="0"/>
      <dgm:spPr/>
      <dgm:t>
        <a:bodyPr/>
        <a:lstStyle/>
        <a:p>
          <a:r>
            <a:rPr lang="en-US" dirty="0"/>
            <a:t>5</a:t>
          </a:r>
        </a:p>
      </dgm:t>
    </dgm:pt>
    <dgm:pt modelId="{A1AEA488-BD0B-48FA-B725-A493CC680354}">
      <dgm:prSet/>
      <dgm:spPr/>
      <dgm:t>
        <a:bodyPr/>
        <a:lstStyle/>
        <a:p>
          <a:pPr algn="ctr">
            <a:buNone/>
          </a:pPr>
          <a:r>
            <a:rPr lang="en-US" dirty="0">
              <a:latin typeface="Palatino Linotype" panose="02040502050505030304" pitchFamily="18" charset="0"/>
            </a:rPr>
            <a:t>which aid to accept and return the financial aid offer</a:t>
          </a:r>
        </a:p>
      </dgm:t>
    </dgm:pt>
    <dgm:pt modelId="{A049CBFF-FE21-4E61-831F-B17130D7C885}" type="parTrans" cxnId="{CE10E4AF-C77C-4373-9C8E-F35A5CAF49BB}">
      <dgm:prSet/>
      <dgm:spPr/>
      <dgm:t>
        <a:bodyPr/>
        <a:lstStyle/>
        <a:p>
          <a:endParaRPr lang="en-US"/>
        </a:p>
      </dgm:t>
    </dgm:pt>
    <dgm:pt modelId="{77C0FBC3-7ED1-498B-980B-D3FE050D4269}" type="sibTrans" cxnId="{CE10E4AF-C77C-4373-9C8E-F35A5CAF49BB}">
      <dgm:prSet/>
      <dgm:spPr/>
      <dgm:t>
        <a:bodyPr/>
        <a:lstStyle/>
        <a:p>
          <a:endParaRPr lang="en-US"/>
        </a:p>
      </dgm:t>
    </dgm:pt>
    <dgm:pt modelId="{D1863329-3D42-43A9-BE66-295E5F93BDD1}">
      <dgm:prSet/>
      <dgm:spPr/>
      <dgm:t>
        <a:bodyPr/>
        <a:lstStyle/>
        <a:p>
          <a:pPr algn="ctr">
            <a:buNone/>
          </a:pPr>
          <a:r>
            <a:rPr lang="en-US" dirty="0">
              <a:latin typeface="Palatino Linotype" panose="02040502050505030304" pitchFamily="18" charset="0"/>
            </a:rPr>
            <a:t>Create</a:t>
          </a:r>
        </a:p>
      </dgm:t>
    </dgm:pt>
    <dgm:pt modelId="{A35D3014-F277-4227-BCCF-39A4AB9A65E0}" type="parTrans" cxnId="{9884D1BA-9ABD-4541-8121-A64C02D17D11}">
      <dgm:prSet/>
      <dgm:spPr/>
      <dgm:t>
        <a:bodyPr/>
        <a:lstStyle/>
        <a:p>
          <a:endParaRPr lang="en-US"/>
        </a:p>
      </dgm:t>
    </dgm:pt>
    <dgm:pt modelId="{A7778873-1EF4-4962-A657-03EBE87546D4}" type="sibTrans" cxnId="{9884D1BA-9ABD-4541-8121-A64C02D17D11}">
      <dgm:prSet phldrT="1" phldr="0"/>
      <dgm:spPr/>
      <dgm:t>
        <a:bodyPr/>
        <a:lstStyle/>
        <a:p>
          <a:r>
            <a:rPr lang="en-US" dirty="0"/>
            <a:t>1</a:t>
          </a:r>
        </a:p>
      </dgm:t>
    </dgm:pt>
    <dgm:pt modelId="{A1200733-A783-4356-9FE4-5FCB72D10AB7}">
      <dgm:prSet/>
      <dgm:spPr/>
      <dgm:t>
        <a:bodyPr/>
        <a:lstStyle/>
        <a:p>
          <a:pPr algn="ctr">
            <a:buNone/>
          </a:pPr>
          <a:r>
            <a:rPr lang="en-US" dirty="0">
              <a:latin typeface="Palatino Linotype" panose="02040502050505030304" pitchFamily="18" charset="0"/>
            </a:rPr>
            <a:t>FSA ID on StudentAid.gov</a:t>
          </a:r>
        </a:p>
      </dgm:t>
    </dgm:pt>
    <dgm:pt modelId="{DB96FF26-C0C6-48C9-A409-875E9E90D11C}" type="parTrans" cxnId="{7D470332-94E7-4D74-9C24-EB8D840F9C50}">
      <dgm:prSet/>
      <dgm:spPr/>
      <dgm:t>
        <a:bodyPr/>
        <a:lstStyle/>
        <a:p>
          <a:endParaRPr lang="en-US"/>
        </a:p>
      </dgm:t>
    </dgm:pt>
    <dgm:pt modelId="{FB5D7C52-9DCF-4912-A8FA-516F097061FC}" type="sibTrans" cxnId="{7D470332-94E7-4D74-9C24-EB8D840F9C50}">
      <dgm:prSet phldrT="2" phldr="0"/>
      <dgm:spPr/>
    </dgm:pt>
    <dgm:pt modelId="{25BC9C88-F149-4216-82B1-A1DC6141D780}" type="pres">
      <dgm:prSet presAssocID="{076DE41D-82D5-456C-97F1-5D96A5E4EA05}" presName="Name0" presStyleCnt="0">
        <dgm:presLayoutVars>
          <dgm:animLvl val="lvl"/>
          <dgm:resizeHandles val="exact"/>
        </dgm:presLayoutVars>
      </dgm:prSet>
      <dgm:spPr/>
    </dgm:pt>
    <dgm:pt modelId="{B31BAAFA-6942-43C6-8E7F-3DD1A93EEF3D}" type="pres">
      <dgm:prSet presAssocID="{D1863329-3D42-43A9-BE66-295E5F93BDD1}" presName="compositeNode" presStyleCnt="0">
        <dgm:presLayoutVars>
          <dgm:bulletEnabled val="1"/>
        </dgm:presLayoutVars>
      </dgm:prSet>
      <dgm:spPr/>
    </dgm:pt>
    <dgm:pt modelId="{44626A60-44F5-4094-8AB9-CCE3163A2A14}" type="pres">
      <dgm:prSet presAssocID="{D1863329-3D42-43A9-BE66-295E5F93BDD1}" presName="bgRect" presStyleLbl="bgAccFollowNode1" presStyleIdx="0" presStyleCnt="5"/>
      <dgm:spPr/>
    </dgm:pt>
    <dgm:pt modelId="{E4DBC537-605D-4E14-B5CD-D1A818520833}" type="pres">
      <dgm:prSet presAssocID="{A7778873-1EF4-4962-A657-03EBE87546D4}" presName="sibTransNodeCircle" presStyleLbl="alignNode1" presStyleIdx="0" presStyleCnt="10">
        <dgm:presLayoutVars>
          <dgm:chMax val="0"/>
          <dgm:bulletEnabled/>
        </dgm:presLayoutVars>
      </dgm:prSet>
      <dgm:spPr/>
    </dgm:pt>
    <dgm:pt modelId="{9AECC9DC-D656-42CA-86D0-51D87F7F96C4}" type="pres">
      <dgm:prSet presAssocID="{D1863329-3D42-43A9-BE66-295E5F93BDD1}" presName="bottomLine" presStyleLbl="alignNode1" presStyleIdx="1" presStyleCnt="10">
        <dgm:presLayoutVars/>
      </dgm:prSet>
      <dgm:spPr/>
    </dgm:pt>
    <dgm:pt modelId="{155EFA4B-4DCC-451E-9F2B-0FF667BA4CCE}" type="pres">
      <dgm:prSet presAssocID="{D1863329-3D42-43A9-BE66-295E5F93BDD1}" presName="nodeText" presStyleLbl="bgAccFollowNode1" presStyleIdx="0" presStyleCnt="5">
        <dgm:presLayoutVars>
          <dgm:bulletEnabled val="1"/>
        </dgm:presLayoutVars>
      </dgm:prSet>
      <dgm:spPr/>
    </dgm:pt>
    <dgm:pt modelId="{06079CEF-E511-4B94-BB59-3F18496A27B8}" type="pres">
      <dgm:prSet presAssocID="{A7778873-1EF4-4962-A657-03EBE87546D4}" presName="sibTrans" presStyleCnt="0"/>
      <dgm:spPr/>
    </dgm:pt>
    <dgm:pt modelId="{4FC5EC3A-5F6E-485A-8CD5-FED2755467B5}" type="pres">
      <dgm:prSet presAssocID="{46E00EE0-7481-4242-96E5-6691CBEBC60F}" presName="compositeNode" presStyleCnt="0">
        <dgm:presLayoutVars>
          <dgm:bulletEnabled val="1"/>
        </dgm:presLayoutVars>
      </dgm:prSet>
      <dgm:spPr/>
    </dgm:pt>
    <dgm:pt modelId="{B66F85D1-7613-4A55-AE23-B3872F779600}" type="pres">
      <dgm:prSet presAssocID="{46E00EE0-7481-4242-96E5-6691CBEBC60F}" presName="bgRect" presStyleLbl="bgAccFollowNode1" presStyleIdx="1" presStyleCnt="5"/>
      <dgm:spPr/>
    </dgm:pt>
    <dgm:pt modelId="{2413A60F-C528-4450-A4CE-B8B6B9C3712D}" type="pres">
      <dgm:prSet presAssocID="{4195CC4C-9D5D-4760-B8D7-C824E36F5B7E}" presName="sibTransNodeCircle" presStyleLbl="alignNode1" presStyleIdx="2" presStyleCnt="10">
        <dgm:presLayoutVars>
          <dgm:chMax val="0"/>
          <dgm:bulletEnabled/>
        </dgm:presLayoutVars>
      </dgm:prSet>
      <dgm:spPr/>
    </dgm:pt>
    <dgm:pt modelId="{BEB7760F-CC42-4E54-84B4-62E3629B96F6}" type="pres">
      <dgm:prSet presAssocID="{46E00EE0-7481-4242-96E5-6691CBEBC60F}" presName="bottomLine" presStyleLbl="alignNode1" presStyleIdx="3" presStyleCnt="10">
        <dgm:presLayoutVars/>
      </dgm:prSet>
      <dgm:spPr/>
    </dgm:pt>
    <dgm:pt modelId="{9ED19D05-AABD-455F-AD76-22855D291B11}" type="pres">
      <dgm:prSet presAssocID="{46E00EE0-7481-4242-96E5-6691CBEBC60F}" presName="nodeText" presStyleLbl="bgAccFollowNode1" presStyleIdx="1" presStyleCnt="5">
        <dgm:presLayoutVars>
          <dgm:bulletEnabled val="1"/>
        </dgm:presLayoutVars>
      </dgm:prSet>
      <dgm:spPr/>
    </dgm:pt>
    <dgm:pt modelId="{67A2AC23-8BFB-4832-AB8D-560371AD477A}" type="pres">
      <dgm:prSet presAssocID="{4195CC4C-9D5D-4760-B8D7-C824E36F5B7E}" presName="sibTrans" presStyleCnt="0"/>
      <dgm:spPr/>
    </dgm:pt>
    <dgm:pt modelId="{01C394B2-C9A8-4B8F-BCF3-81D1C17DFD0A}" type="pres">
      <dgm:prSet presAssocID="{2AACC5A4-761D-48A7-8AEE-CAFCCE78D630}" presName="compositeNode" presStyleCnt="0">
        <dgm:presLayoutVars>
          <dgm:bulletEnabled val="1"/>
        </dgm:presLayoutVars>
      </dgm:prSet>
      <dgm:spPr/>
    </dgm:pt>
    <dgm:pt modelId="{3A3A6659-CD03-40FE-9E15-5D40CA066B62}" type="pres">
      <dgm:prSet presAssocID="{2AACC5A4-761D-48A7-8AEE-CAFCCE78D630}" presName="bgRect" presStyleLbl="bgAccFollowNode1" presStyleIdx="2" presStyleCnt="5"/>
      <dgm:spPr/>
    </dgm:pt>
    <dgm:pt modelId="{287783E9-4F01-4149-8F6D-E0254ACB10DE}" type="pres">
      <dgm:prSet presAssocID="{1A74F479-F3BE-4569-B487-85F2E6C281B8}" presName="sibTransNodeCircle" presStyleLbl="alignNode1" presStyleIdx="4" presStyleCnt="10">
        <dgm:presLayoutVars>
          <dgm:chMax val="0"/>
          <dgm:bulletEnabled/>
        </dgm:presLayoutVars>
      </dgm:prSet>
      <dgm:spPr/>
    </dgm:pt>
    <dgm:pt modelId="{660CA16C-990A-4289-8CF0-F69D1EE7C309}" type="pres">
      <dgm:prSet presAssocID="{2AACC5A4-761D-48A7-8AEE-CAFCCE78D630}" presName="bottomLine" presStyleLbl="alignNode1" presStyleIdx="5" presStyleCnt="10">
        <dgm:presLayoutVars/>
      </dgm:prSet>
      <dgm:spPr/>
    </dgm:pt>
    <dgm:pt modelId="{E2DFF00F-F6BE-4EB2-91C4-F6226189326D}" type="pres">
      <dgm:prSet presAssocID="{2AACC5A4-761D-48A7-8AEE-CAFCCE78D630}" presName="nodeText" presStyleLbl="bgAccFollowNode1" presStyleIdx="2" presStyleCnt="5">
        <dgm:presLayoutVars>
          <dgm:bulletEnabled val="1"/>
        </dgm:presLayoutVars>
      </dgm:prSet>
      <dgm:spPr/>
    </dgm:pt>
    <dgm:pt modelId="{0441C347-6BF6-4042-9104-95A008016BBA}" type="pres">
      <dgm:prSet presAssocID="{1A74F479-F3BE-4569-B487-85F2E6C281B8}" presName="sibTrans" presStyleCnt="0"/>
      <dgm:spPr/>
    </dgm:pt>
    <dgm:pt modelId="{0397FB32-332B-4B90-9CDB-65031352C184}" type="pres">
      <dgm:prSet presAssocID="{583B1DEA-0A41-4CB4-B976-0CCE4C1649C2}" presName="compositeNode" presStyleCnt="0">
        <dgm:presLayoutVars>
          <dgm:bulletEnabled val="1"/>
        </dgm:presLayoutVars>
      </dgm:prSet>
      <dgm:spPr/>
    </dgm:pt>
    <dgm:pt modelId="{E601834A-2387-4852-B6E8-4D75FB023438}" type="pres">
      <dgm:prSet presAssocID="{583B1DEA-0A41-4CB4-B976-0CCE4C1649C2}" presName="bgRect" presStyleLbl="bgAccFollowNode1" presStyleIdx="3" presStyleCnt="5"/>
      <dgm:spPr/>
    </dgm:pt>
    <dgm:pt modelId="{33EF7BDD-8C90-425F-B6FE-3A7D12D3252E}" type="pres">
      <dgm:prSet presAssocID="{7A91ACF7-39CD-4329-995E-526D903AB1B7}" presName="sibTransNodeCircle" presStyleLbl="alignNode1" presStyleIdx="6" presStyleCnt="10">
        <dgm:presLayoutVars>
          <dgm:chMax val="0"/>
          <dgm:bulletEnabled/>
        </dgm:presLayoutVars>
      </dgm:prSet>
      <dgm:spPr/>
    </dgm:pt>
    <dgm:pt modelId="{9F7F1304-0470-4428-AA1B-5CD59477EEB3}" type="pres">
      <dgm:prSet presAssocID="{583B1DEA-0A41-4CB4-B976-0CCE4C1649C2}" presName="bottomLine" presStyleLbl="alignNode1" presStyleIdx="7" presStyleCnt="10">
        <dgm:presLayoutVars/>
      </dgm:prSet>
      <dgm:spPr/>
    </dgm:pt>
    <dgm:pt modelId="{B2437233-2376-4C38-A8EF-07F46023530C}" type="pres">
      <dgm:prSet presAssocID="{583B1DEA-0A41-4CB4-B976-0CCE4C1649C2}" presName="nodeText" presStyleLbl="bgAccFollowNode1" presStyleIdx="3" presStyleCnt="5">
        <dgm:presLayoutVars>
          <dgm:bulletEnabled val="1"/>
        </dgm:presLayoutVars>
      </dgm:prSet>
      <dgm:spPr/>
    </dgm:pt>
    <dgm:pt modelId="{79DE5D7C-96B3-4ED4-BBD1-369C78744E76}" type="pres">
      <dgm:prSet presAssocID="{7A91ACF7-39CD-4329-995E-526D903AB1B7}" presName="sibTrans" presStyleCnt="0"/>
      <dgm:spPr/>
    </dgm:pt>
    <dgm:pt modelId="{8FB248F7-67AD-479F-9340-D0245118E7A8}" type="pres">
      <dgm:prSet presAssocID="{B040844C-AC05-4203-B5F2-4DA61BF08E84}" presName="compositeNode" presStyleCnt="0">
        <dgm:presLayoutVars>
          <dgm:bulletEnabled val="1"/>
        </dgm:presLayoutVars>
      </dgm:prSet>
      <dgm:spPr/>
    </dgm:pt>
    <dgm:pt modelId="{EEF3D86A-E2D5-4114-9D0C-1652CD9E8EF8}" type="pres">
      <dgm:prSet presAssocID="{B040844C-AC05-4203-B5F2-4DA61BF08E84}" presName="bgRect" presStyleLbl="bgAccFollowNode1" presStyleIdx="4" presStyleCnt="5"/>
      <dgm:spPr/>
    </dgm:pt>
    <dgm:pt modelId="{A6A2AFDD-5DD4-4B60-921D-ADE3DC1E05F8}" type="pres">
      <dgm:prSet presAssocID="{D0FCA5FA-59E9-4091-8767-2C12C56C4312}" presName="sibTransNodeCircle" presStyleLbl="alignNode1" presStyleIdx="8" presStyleCnt="10">
        <dgm:presLayoutVars>
          <dgm:chMax val="0"/>
          <dgm:bulletEnabled/>
        </dgm:presLayoutVars>
      </dgm:prSet>
      <dgm:spPr/>
    </dgm:pt>
    <dgm:pt modelId="{4F164C2F-56E1-4FAD-B97F-105696A30296}" type="pres">
      <dgm:prSet presAssocID="{B040844C-AC05-4203-B5F2-4DA61BF08E84}" presName="bottomLine" presStyleLbl="alignNode1" presStyleIdx="9" presStyleCnt="10">
        <dgm:presLayoutVars/>
      </dgm:prSet>
      <dgm:spPr/>
    </dgm:pt>
    <dgm:pt modelId="{07CBE514-9D9D-4492-916C-16D4154A86A5}" type="pres">
      <dgm:prSet presAssocID="{B040844C-AC05-4203-B5F2-4DA61BF08E84}" presName="nodeText" presStyleLbl="bgAccFollowNode1" presStyleIdx="4" presStyleCnt="5">
        <dgm:presLayoutVars>
          <dgm:bulletEnabled val="1"/>
        </dgm:presLayoutVars>
      </dgm:prSet>
      <dgm:spPr/>
    </dgm:pt>
  </dgm:ptLst>
  <dgm:cxnLst>
    <dgm:cxn modelId="{2505E309-F7D9-4A5E-BC3F-10CF5329528B}" srcId="{076DE41D-82D5-456C-97F1-5D96A5E4EA05}" destId="{B040844C-AC05-4203-B5F2-4DA61BF08E84}" srcOrd="4" destOrd="0" parTransId="{34EE714D-4E40-4835-BCE0-99D334C3E260}" sibTransId="{D0FCA5FA-59E9-4091-8767-2C12C56C4312}"/>
    <dgm:cxn modelId="{DDC2100A-3C1B-499A-82EA-AF608BAADDAC}" type="presOf" srcId="{2AACC5A4-761D-48A7-8AEE-CAFCCE78D630}" destId="{E2DFF00F-F6BE-4EB2-91C4-F6226189326D}" srcOrd="1" destOrd="0" presId="urn:microsoft.com/office/officeart/2016/7/layout/BasicLinearProcessNumbered"/>
    <dgm:cxn modelId="{9CCFA11D-6EBF-49F2-8574-C288F4D799B0}" type="presOf" srcId="{D0FCA5FA-59E9-4091-8767-2C12C56C4312}" destId="{A6A2AFDD-5DD4-4B60-921D-ADE3DC1E05F8}" srcOrd="0" destOrd="0" presId="urn:microsoft.com/office/officeart/2016/7/layout/BasicLinearProcessNumbered"/>
    <dgm:cxn modelId="{A56CAB2C-720E-4DC3-ACB9-9122553D8AE2}" srcId="{46E00EE0-7481-4242-96E5-6691CBEBC60F}" destId="{4B9E19BC-9449-4C62-B092-00EE7E2418B9}" srcOrd="0" destOrd="0" parTransId="{CBC23F63-DA39-4726-8A67-AE06DFC44ADB}" sibTransId="{D03F0CCF-3A3F-4FCC-BCD9-7FCF3F4187AF}"/>
    <dgm:cxn modelId="{C5B95531-F099-4DD2-8EC6-4600533A3D2B}" type="presOf" srcId="{583B1DEA-0A41-4CB4-B976-0CCE4C1649C2}" destId="{B2437233-2376-4C38-A8EF-07F46023530C}" srcOrd="1" destOrd="0" presId="urn:microsoft.com/office/officeart/2016/7/layout/BasicLinearProcessNumbered"/>
    <dgm:cxn modelId="{7D470332-94E7-4D74-9C24-EB8D840F9C50}" srcId="{D1863329-3D42-43A9-BE66-295E5F93BDD1}" destId="{A1200733-A783-4356-9FE4-5FCB72D10AB7}" srcOrd="0" destOrd="0" parTransId="{DB96FF26-C0C6-48C9-A409-875E9E90D11C}" sibTransId="{FB5D7C52-9DCF-4912-A8FA-516F097061FC}"/>
    <dgm:cxn modelId="{EE4AF232-962B-48F3-81E3-6FE1BFBB4788}" type="presOf" srcId="{4B9E19BC-9449-4C62-B092-00EE7E2418B9}" destId="{9ED19D05-AABD-455F-AD76-22855D291B11}" srcOrd="0" destOrd="1" presId="urn:microsoft.com/office/officeart/2016/7/layout/BasicLinearProcessNumbered"/>
    <dgm:cxn modelId="{59613D38-2C83-4337-AF81-FB098E8E7483}" type="presOf" srcId="{D1863329-3D42-43A9-BE66-295E5F93BDD1}" destId="{155EFA4B-4DCC-451E-9F2B-0FF667BA4CCE}" srcOrd="1" destOrd="0" presId="urn:microsoft.com/office/officeart/2016/7/layout/BasicLinearProcessNumbered"/>
    <dgm:cxn modelId="{2137473F-0A08-41D7-89A4-8BE16718361D}" srcId="{076DE41D-82D5-456C-97F1-5D96A5E4EA05}" destId="{2AACC5A4-761D-48A7-8AEE-CAFCCE78D630}" srcOrd="2" destOrd="0" parTransId="{123D1A5E-25FE-4E11-B253-2A52D8D9B1E5}" sibTransId="{1A74F479-F3BE-4569-B487-85F2E6C281B8}"/>
    <dgm:cxn modelId="{962E505B-2695-4082-8151-EC564DA30C43}" type="presOf" srcId="{1A74F479-F3BE-4569-B487-85F2E6C281B8}" destId="{287783E9-4F01-4149-8F6D-E0254ACB10DE}" srcOrd="0" destOrd="0" presId="urn:microsoft.com/office/officeart/2016/7/layout/BasicLinearProcessNumbered"/>
    <dgm:cxn modelId="{D4BB1645-A89F-4B0B-8690-92370A45C34F}" type="presOf" srcId="{D1863329-3D42-43A9-BE66-295E5F93BDD1}" destId="{44626A60-44F5-4094-8AB9-CCE3163A2A14}" srcOrd="0" destOrd="0" presId="urn:microsoft.com/office/officeart/2016/7/layout/BasicLinearProcessNumbered"/>
    <dgm:cxn modelId="{E5882F68-2078-4169-988C-CE55B6ED6481}" type="presOf" srcId="{4195CC4C-9D5D-4760-B8D7-C824E36F5B7E}" destId="{2413A60F-C528-4450-A4CE-B8B6B9C3712D}" srcOrd="0" destOrd="0" presId="urn:microsoft.com/office/officeart/2016/7/layout/BasicLinearProcessNumbered"/>
    <dgm:cxn modelId="{8370CE6E-9679-4FF1-8812-B6CC316AC252}" type="presOf" srcId="{A1200733-A783-4356-9FE4-5FCB72D10AB7}" destId="{155EFA4B-4DCC-451E-9F2B-0FF667BA4CCE}" srcOrd="0" destOrd="1" presId="urn:microsoft.com/office/officeart/2016/7/layout/BasicLinearProcessNumbered"/>
    <dgm:cxn modelId="{B5648956-8F2E-4BF3-ADD2-A43A891EFE51}" type="presOf" srcId="{2AACC5A4-761D-48A7-8AEE-CAFCCE78D630}" destId="{3A3A6659-CD03-40FE-9E15-5D40CA066B62}" srcOrd="0" destOrd="0" presId="urn:microsoft.com/office/officeart/2016/7/layout/BasicLinearProcessNumbered"/>
    <dgm:cxn modelId="{64C71F59-F3F6-4805-AA60-A3B9192BF7A9}" srcId="{076DE41D-82D5-456C-97F1-5D96A5E4EA05}" destId="{583B1DEA-0A41-4CB4-B976-0CCE4C1649C2}" srcOrd="3" destOrd="0" parTransId="{2FD1988D-ABFE-489C-A4D6-F7E7C0920303}" sibTransId="{7A91ACF7-39CD-4329-995E-526D903AB1B7}"/>
    <dgm:cxn modelId="{3561B37E-3617-4A62-B6CA-C2BAC220D51A}" srcId="{076DE41D-82D5-456C-97F1-5D96A5E4EA05}" destId="{46E00EE0-7481-4242-96E5-6691CBEBC60F}" srcOrd="1" destOrd="0" parTransId="{28FF92E7-6ABA-47C0-93E0-64E2E7A262B7}" sibTransId="{4195CC4C-9D5D-4760-B8D7-C824E36F5B7E}"/>
    <dgm:cxn modelId="{DE94A285-9D12-492B-9D14-ECD8F7034839}" type="presOf" srcId="{B040844C-AC05-4203-B5F2-4DA61BF08E84}" destId="{EEF3D86A-E2D5-4114-9D0C-1652CD9E8EF8}" srcOrd="0" destOrd="0" presId="urn:microsoft.com/office/officeart/2016/7/layout/BasicLinearProcessNumbered"/>
    <dgm:cxn modelId="{7F251289-D2D4-4603-854A-733BC2B9850A}" type="presOf" srcId="{E8407CEF-F293-4DC7-A00C-02B5A3E51F6A}" destId="{B2437233-2376-4C38-A8EF-07F46023530C}" srcOrd="0" destOrd="1" presId="urn:microsoft.com/office/officeart/2016/7/layout/BasicLinearProcessNumbered"/>
    <dgm:cxn modelId="{0923CA8C-548D-439D-A42E-672F58409E95}" type="presOf" srcId="{46E00EE0-7481-4242-96E5-6691CBEBC60F}" destId="{B66F85D1-7613-4A55-AE23-B3872F779600}" srcOrd="0" destOrd="0" presId="urn:microsoft.com/office/officeart/2016/7/layout/BasicLinearProcessNumbered"/>
    <dgm:cxn modelId="{5AE2F08F-DB40-4336-9DAE-F34D8364A0AC}" srcId="{2AACC5A4-761D-48A7-8AEE-CAFCCE78D630}" destId="{E553AB81-CBEC-4D80-971E-7924EEC547E0}" srcOrd="0" destOrd="0" parTransId="{205680D0-B271-424A-9E87-6D95BCA1DEED}" sibTransId="{D5F3FD01-C3D7-449F-8343-0BC5E56DB3B2}"/>
    <dgm:cxn modelId="{9F5DC392-8196-4252-A84F-CCDA68BD7BF0}" type="presOf" srcId="{583B1DEA-0A41-4CB4-B976-0CCE4C1649C2}" destId="{E601834A-2387-4852-B6E8-4D75FB023438}" srcOrd="0" destOrd="0" presId="urn:microsoft.com/office/officeart/2016/7/layout/BasicLinearProcessNumbered"/>
    <dgm:cxn modelId="{ECE8A89C-2389-4418-B28F-E004BC660FCE}" type="presOf" srcId="{E553AB81-CBEC-4D80-971E-7924EEC547E0}" destId="{E2DFF00F-F6BE-4EB2-91C4-F6226189326D}" srcOrd="0" destOrd="1" presId="urn:microsoft.com/office/officeart/2016/7/layout/BasicLinearProcessNumbered"/>
    <dgm:cxn modelId="{D0F906A2-EBBD-4D36-A4E7-3BB6F75F682D}" type="presOf" srcId="{46E00EE0-7481-4242-96E5-6691CBEBC60F}" destId="{9ED19D05-AABD-455F-AD76-22855D291B11}" srcOrd="1" destOrd="0" presId="urn:microsoft.com/office/officeart/2016/7/layout/BasicLinearProcessNumbered"/>
    <dgm:cxn modelId="{64EC0AA9-B9B2-4D2D-B465-BB8FA5B9298D}" type="presOf" srcId="{B040844C-AC05-4203-B5F2-4DA61BF08E84}" destId="{07CBE514-9D9D-4492-916C-16D4154A86A5}" srcOrd="1" destOrd="0" presId="urn:microsoft.com/office/officeart/2016/7/layout/BasicLinearProcessNumbered"/>
    <dgm:cxn modelId="{CE10E4AF-C77C-4373-9C8E-F35A5CAF49BB}" srcId="{B040844C-AC05-4203-B5F2-4DA61BF08E84}" destId="{A1AEA488-BD0B-48FA-B725-A493CC680354}" srcOrd="0" destOrd="0" parTransId="{A049CBFF-FE21-4E61-831F-B17130D7C885}" sibTransId="{77C0FBC3-7ED1-498B-980B-D3FE050D4269}"/>
    <dgm:cxn modelId="{0CC5A9B5-D582-4723-878A-604EA65F90C8}" type="presOf" srcId="{A1AEA488-BD0B-48FA-B725-A493CC680354}" destId="{07CBE514-9D9D-4492-916C-16D4154A86A5}" srcOrd="0" destOrd="1" presId="urn:microsoft.com/office/officeart/2016/7/layout/BasicLinearProcessNumbered"/>
    <dgm:cxn modelId="{9884D1BA-9ABD-4541-8121-A64C02D17D11}" srcId="{076DE41D-82D5-456C-97F1-5D96A5E4EA05}" destId="{D1863329-3D42-43A9-BE66-295E5F93BDD1}" srcOrd="0" destOrd="0" parTransId="{A35D3014-F277-4227-BCCF-39A4AB9A65E0}" sibTransId="{A7778873-1EF4-4962-A657-03EBE87546D4}"/>
    <dgm:cxn modelId="{5D37C1BE-381B-4D0D-9438-472DA3174C09}" type="presOf" srcId="{076DE41D-82D5-456C-97F1-5D96A5E4EA05}" destId="{25BC9C88-F149-4216-82B1-A1DC6141D780}" srcOrd="0" destOrd="0" presId="urn:microsoft.com/office/officeart/2016/7/layout/BasicLinearProcessNumbered"/>
    <dgm:cxn modelId="{0EF866C5-48E9-4FE2-9114-51F17098A2EC}" srcId="{583B1DEA-0A41-4CB4-B976-0CCE4C1649C2}" destId="{E8407CEF-F293-4DC7-A00C-02B5A3E51F6A}" srcOrd="0" destOrd="0" parTransId="{76B5149F-90B7-45A4-BAF3-47F1E89B290C}" sibTransId="{0E40D1C9-F192-40B0-A8AA-4A83205AF0C8}"/>
    <dgm:cxn modelId="{747EA8DE-D83D-4630-AA8B-86AF8FAF6B47}" type="presOf" srcId="{A7778873-1EF4-4962-A657-03EBE87546D4}" destId="{E4DBC537-605D-4E14-B5CD-D1A818520833}" srcOrd="0" destOrd="0" presId="urn:microsoft.com/office/officeart/2016/7/layout/BasicLinearProcessNumbered"/>
    <dgm:cxn modelId="{0361AAF3-6022-4C5F-B004-0A29855E7C83}" type="presOf" srcId="{7A91ACF7-39CD-4329-995E-526D903AB1B7}" destId="{33EF7BDD-8C90-425F-B6FE-3A7D12D3252E}" srcOrd="0" destOrd="0" presId="urn:microsoft.com/office/officeart/2016/7/layout/BasicLinearProcessNumbered"/>
    <dgm:cxn modelId="{11B35C4D-3359-4D6F-B2EF-7175BB91E904}" type="presParOf" srcId="{25BC9C88-F149-4216-82B1-A1DC6141D780}" destId="{B31BAAFA-6942-43C6-8E7F-3DD1A93EEF3D}" srcOrd="0" destOrd="0" presId="urn:microsoft.com/office/officeart/2016/7/layout/BasicLinearProcessNumbered"/>
    <dgm:cxn modelId="{B6451B26-D0BE-4911-8F9C-369A0344F831}" type="presParOf" srcId="{B31BAAFA-6942-43C6-8E7F-3DD1A93EEF3D}" destId="{44626A60-44F5-4094-8AB9-CCE3163A2A14}" srcOrd="0" destOrd="0" presId="urn:microsoft.com/office/officeart/2016/7/layout/BasicLinearProcessNumbered"/>
    <dgm:cxn modelId="{7F66ABE7-22C4-419E-965B-7F32B0EA5A0F}" type="presParOf" srcId="{B31BAAFA-6942-43C6-8E7F-3DD1A93EEF3D}" destId="{E4DBC537-605D-4E14-B5CD-D1A818520833}" srcOrd="1" destOrd="0" presId="urn:microsoft.com/office/officeart/2016/7/layout/BasicLinearProcessNumbered"/>
    <dgm:cxn modelId="{62B189D4-A15A-4195-B5FD-48629283369B}" type="presParOf" srcId="{B31BAAFA-6942-43C6-8E7F-3DD1A93EEF3D}" destId="{9AECC9DC-D656-42CA-86D0-51D87F7F96C4}" srcOrd="2" destOrd="0" presId="urn:microsoft.com/office/officeart/2016/7/layout/BasicLinearProcessNumbered"/>
    <dgm:cxn modelId="{E7BD03F4-FA4A-4524-AE2E-7FB6F139F842}" type="presParOf" srcId="{B31BAAFA-6942-43C6-8E7F-3DD1A93EEF3D}" destId="{155EFA4B-4DCC-451E-9F2B-0FF667BA4CCE}" srcOrd="3" destOrd="0" presId="urn:microsoft.com/office/officeart/2016/7/layout/BasicLinearProcessNumbered"/>
    <dgm:cxn modelId="{767DF1D1-409B-458D-9903-7D1F99560384}" type="presParOf" srcId="{25BC9C88-F149-4216-82B1-A1DC6141D780}" destId="{06079CEF-E511-4B94-BB59-3F18496A27B8}" srcOrd="1" destOrd="0" presId="urn:microsoft.com/office/officeart/2016/7/layout/BasicLinearProcessNumbered"/>
    <dgm:cxn modelId="{9B0C2EA2-E8CB-40D9-A0B7-7652D664E2D6}" type="presParOf" srcId="{25BC9C88-F149-4216-82B1-A1DC6141D780}" destId="{4FC5EC3A-5F6E-485A-8CD5-FED2755467B5}" srcOrd="2" destOrd="0" presId="urn:microsoft.com/office/officeart/2016/7/layout/BasicLinearProcessNumbered"/>
    <dgm:cxn modelId="{305C334F-375C-4B12-97F1-374DA510F36C}" type="presParOf" srcId="{4FC5EC3A-5F6E-485A-8CD5-FED2755467B5}" destId="{B66F85D1-7613-4A55-AE23-B3872F779600}" srcOrd="0" destOrd="0" presId="urn:microsoft.com/office/officeart/2016/7/layout/BasicLinearProcessNumbered"/>
    <dgm:cxn modelId="{BA7150F4-F36A-4977-960D-44B33701249E}" type="presParOf" srcId="{4FC5EC3A-5F6E-485A-8CD5-FED2755467B5}" destId="{2413A60F-C528-4450-A4CE-B8B6B9C3712D}" srcOrd="1" destOrd="0" presId="urn:microsoft.com/office/officeart/2016/7/layout/BasicLinearProcessNumbered"/>
    <dgm:cxn modelId="{05DD8AB3-D051-446C-B6A9-64C602B931CE}" type="presParOf" srcId="{4FC5EC3A-5F6E-485A-8CD5-FED2755467B5}" destId="{BEB7760F-CC42-4E54-84B4-62E3629B96F6}" srcOrd="2" destOrd="0" presId="urn:microsoft.com/office/officeart/2016/7/layout/BasicLinearProcessNumbered"/>
    <dgm:cxn modelId="{D5B9398A-F860-4FE2-AD90-5ADC9F365FB3}" type="presParOf" srcId="{4FC5EC3A-5F6E-485A-8CD5-FED2755467B5}" destId="{9ED19D05-AABD-455F-AD76-22855D291B11}" srcOrd="3" destOrd="0" presId="urn:microsoft.com/office/officeart/2016/7/layout/BasicLinearProcessNumbered"/>
    <dgm:cxn modelId="{CD4504F0-6A08-46C0-B565-A2E473E1F01D}" type="presParOf" srcId="{25BC9C88-F149-4216-82B1-A1DC6141D780}" destId="{67A2AC23-8BFB-4832-AB8D-560371AD477A}" srcOrd="3" destOrd="0" presId="urn:microsoft.com/office/officeart/2016/7/layout/BasicLinearProcessNumbered"/>
    <dgm:cxn modelId="{A0F65B5F-B560-498F-8DA0-69A988BAD94C}" type="presParOf" srcId="{25BC9C88-F149-4216-82B1-A1DC6141D780}" destId="{01C394B2-C9A8-4B8F-BCF3-81D1C17DFD0A}" srcOrd="4" destOrd="0" presId="urn:microsoft.com/office/officeart/2016/7/layout/BasicLinearProcessNumbered"/>
    <dgm:cxn modelId="{C05B8255-8B99-4DAB-8141-A0A0DBA447D5}" type="presParOf" srcId="{01C394B2-C9A8-4B8F-BCF3-81D1C17DFD0A}" destId="{3A3A6659-CD03-40FE-9E15-5D40CA066B62}" srcOrd="0" destOrd="0" presId="urn:microsoft.com/office/officeart/2016/7/layout/BasicLinearProcessNumbered"/>
    <dgm:cxn modelId="{56E9D974-4CB8-47F1-BEBB-16BB9C3BB0B4}" type="presParOf" srcId="{01C394B2-C9A8-4B8F-BCF3-81D1C17DFD0A}" destId="{287783E9-4F01-4149-8F6D-E0254ACB10DE}" srcOrd="1" destOrd="0" presId="urn:microsoft.com/office/officeart/2016/7/layout/BasicLinearProcessNumbered"/>
    <dgm:cxn modelId="{39A76418-D34F-40D0-ACB8-E4D015D09A59}" type="presParOf" srcId="{01C394B2-C9A8-4B8F-BCF3-81D1C17DFD0A}" destId="{660CA16C-990A-4289-8CF0-F69D1EE7C309}" srcOrd="2" destOrd="0" presId="urn:microsoft.com/office/officeart/2016/7/layout/BasicLinearProcessNumbered"/>
    <dgm:cxn modelId="{9CEE494C-6257-4E2C-B018-7813EAC7B596}" type="presParOf" srcId="{01C394B2-C9A8-4B8F-BCF3-81D1C17DFD0A}" destId="{E2DFF00F-F6BE-4EB2-91C4-F6226189326D}" srcOrd="3" destOrd="0" presId="urn:microsoft.com/office/officeart/2016/7/layout/BasicLinearProcessNumbered"/>
    <dgm:cxn modelId="{D1991E4B-BE30-47CA-A4FE-63C4FC76E06F}" type="presParOf" srcId="{25BC9C88-F149-4216-82B1-A1DC6141D780}" destId="{0441C347-6BF6-4042-9104-95A008016BBA}" srcOrd="5" destOrd="0" presId="urn:microsoft.com/office/officeart/2016/7/layout/BasicLinearProcessNumbered"/>
    <dgm:cxn modelId="{2A0DB9E3-675B-4CF9-9F08-4C26781B45F1}" type="presParOf" srcId="{25BC9C88-F149-4216-82B1-A1DC6141D780}" destId="{0397FB32-332B-4B90-9CDB-65031352C184}" srcOrd="6" destOrd="0" presId="urn:microsoft.com/office/officeart/2016/7/layout/BasicLinearProcessNumbered"/>
    <dgm:cxn modelId="{293A0677-991D-4922-B1CC-7F6BB07847EB}" type="presParOf" srcId="{0397FB32-332B-4B90-9CDB-65031352C184}" destId="{E601834A-2387-4852-B6E8-4D75FB023438}" srcOrd="0" destOrd="0" presId="urn:microsoft.com/office/officeart/2016/7/layout/BasicLinearProcessNumbered"/>
    <dgm:cxn modelId="{5BB8C87F-4384-4CD5-B6ED-FD9864E14711}" type="presParOf" srcId="{0397FB32-332B-4B90-9CDB-65031352C184}" destId="{33EF7BDD-8C90-425F-B6FE-3A7D12D3252E}" srcOrd="1" destOrd="0" presId="urn:microsoft.com/office/officeart/2016/7/layout/BasicLinearProcessNumbered"/>
    <dgm:cxn modelId="{EF739FEE-A7DD-4C89-9F93-8652E3E68E4E}" type="presParOf" srcId="{0397FB32-332B-4B90-9CDB-65031352C184}" destId="{9F7F1304-0470-4428-AA1B-5CD59477EEB3}" srcOrd="2" destOrd="0" presId="urn:microsoft.com/office/officeart/2016/7/layout/BasicLinearProcessNumbered"/>
    <dgm:cxn modelId="{6CA12FDB-BE0D-400B-B4FB-2AA372269C13}" type="presParOf" srcId="{0397FB32-332B-4B90-9CDB-65031352C184}" destId="{B2437233-2376-4C38-A8EF-07F46023530C}" srcOrd="3" destOrd="0" presId="urn:microsoft.com/office/officeart/2016/7/layout/BasicLinearProcessNumbered"/>
    <dgm:cxn modelId="{ACCD9318-46AA-4285-B761-3965DDBA49E4}" type="presParOf" srcId="{25BC9C88-F149-4216-82B1-A1DC6141D780}" destId="{79DE5D7C-96B3-4ED4-BBD1-369C78744E76}" srcOrd="7" destOrd="0" presId="urn:microsoft.com/office/officeart/2016/7/layout/BasicLinearProcessNumbered"/>
    <dgm:cxn modelId="{D8A2CAC1-A117-4F47-B647-494C2543BB89}" type="presParOf" srcId="{25BC9C88-F149-4216-82B1-A1DC6141D780}" destId="{8FB248F7-67AD-479F-9340-D0245118E7A8}" srcOrd="8" destOrd="0" presId="urn:microsoft.com/office/officeart/2016/7/layout/BasicLinearProcessNumbered"/>
    <dgm:cxn modelId="{334F3C05-CCA6-42EE-B418-D6DCBF6BE1DA}" type="presParOf" srcId="{8FB248F7-67AD-479F-9340-D0245118E7A8}" destId="{EEF3D86A-E2D5-4114-9D0C-1652CD9E8EF8}" srcOrd="0" destOrd="0" presId="urn:microsoft.com/office/officeart/2016/7/layout/BasicLinearProcessNumbered"/>
    <dgm:cxn modelId="{96AD020D-6059-44DB-A9A0-1E9F4995CBCC}" type="presParOf" srcId="{8FB248F7-67AD-479F-9340-D0245118E7A8}" destId="{A6A2AFDD-5DD4-4B60-921D-ADE3DC1E05F8}" srcOrd="1" destOrd="0" presId="urn:microsoft.com/office/officeart/2016/7/layout/BasicLinearProcessNumbered"/>
    <dgm:cxn modelId="{524C1279-7DD2-4ACC-9D53-5F8E01EB8AD2}" type="presParOf" srcId="{8FB248F7-67AD-479F-9340-D0245118E7A8}" destId="{4F164C2F-56E1-4FAD-B97F-105696A30296}" srcOrd="2" destOrd="0" presId="urn:microsoft.com/office/officeart/2016/7/layout/BasicLinearProcessNumbered"/>
    <dgm:cxn modelId="{3804FBB8-4491-48CB-BE64-92F64D61E44B}" type="presParOf" srcId="{8FB248F7-67AD-479F-9340-D0245118E7A8}" destId="{07CBE514-9D9D-4492-916C-16D4154A86A5}"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DBEBB5-8AFC-49FA-9C25-F6BA1A0F1B95}" type="doc">
      <dgm:prSet loTypeId="urn:microsoft.com/office/officeart/2005/8/layout/hProcess9" loCatId="process" qsTypeId="urn:microsoft.com/office/officeart/2005/8/quickstyle/3d3" qsCatId="3D" csTypeId="urn:microsoft.com/office/officeart/2005/8/colors/accent1_2" csCatId="accent1" phldr="1"/>
      <dgm:spPr/>
    </dgm:pt>
    <dgm:pt modelId="{C71083A2-5363-404F-B4BD-F45E309A61BA}">
      <dgm:prSet phldrT="[Text]"/>
      <dgm:spPr/>
      <dgm:t>
        <a:bodyPr/>
        <a:lstStyle/>
        <a:p>
          <a:pPr>
            <a:buFont typeface="+mj-lt"/>
            <a:buAutoNum type="arabicPeriod"/>
          </a:pPr>
          <a:r>
            <a:rPr lang="en-US" dirty="0"/>
            <a:t>Student starts the FAFSA</a:t>
          </a:r>
        </a:p>
      </dgm:t>
    </dgm:pt>
    <dgm:pt modelId="{AFA3E96C-5D84-4B08-901C-1DA74453E40C}" type="parTrans" cxnId="{B3D9AA5C-BCD8-4458-B3F2-F39AECF3BF52}">
      <dgm:prSet/>
      <dgm:spPr/>
      <dgm:t>
        <a:bodyPr/>
        <a:lstStyle/>
        <a:p>
          <a:endParaRPr lang="en-US"/>
        </a:p>
      </dgm:t>
    </dgm:pt>
    <dgm:pt modelId="{727CE715-A17E-4B2B-AD9F-C3F35056D96E}" type="sibTrans" cxnId="{B3D9AA5C-BCD8-4458-B3F2-F39AECF3BF52}">
      <dgm:prSet/>
      <dgm:spPr/>
      <dgm:t>
        <a:bodyPr/>
        <a:lstStyle/>
        <a:p>
          <a:endParaRPr lang="en-US"/>
        </a:p>
      </dgm:t>
    </dgm:pt>
    <dgm:pt modelId="{FE7067E7-D024-4D5F-B9CC-E9D2A74D6F7E}">
      <dgm:prSet/>
      <dgm:spPr/>
      <dgm:t>
        <a:bodyPr/>
        <a:lstStyle/>
        <a:p>
          <a:r>
            <a:rPr lang="en-US" dirty="0"/>
            <a:t>Student invites the parent to do their part in the FAFSA</a:t>
          </a:r>
        </a:p>
      </dgm:t>
    </dgm:pt>
    <dgm:pt modelId="{3FDB3648-C5C4-4F1F-B1FB-A12B4477FA68}" type="parTrans" cxnId="{801DCD54-8A00-472E-8B82-6C887AC3406D}">
      <dgm:prSet/>
      <dgm:spPr/>
      <dgm:t>
        <a:bodyPr/>
        <a:lstStyle/>
        <a:p>
          <a:endParaRPr lang="en-US"/>
        </a:p>
      </dgm:t>
    </dgm:pt>
    <dgm:pt modelId="{A2909507-C498-4E77-9BF6-88242FF5C7CD}" type="sibTrans" cxnId="{801DCD54-8A00-472E-8B82-6C887AC3406D}">
      <dgm:prSet/>
      <dgm:spPr/>
      <dgm:t>
        <a:bodyPr/>
        <a:lstStyle/>
        <a:p>
          <a:endParaRPr lang="en-US"/>
        </a:p>
      </dgm:t>
    </dgm:pt>
    <dgm:pt modelId="{8C216618-3562-4708-ABC6-F9FBB711F96B}">
      <dgm:prSet/>
      <dgm:spPr/>
      <dgm:t>
        <a:bodyPr/>
        <a:lstStyle/>
        <a:p>
          <a:r>
            <a:rPr lang="en-US" dirty="0"/>
            <a:t>Parent completes their part of the FAFSA</a:t>
          </a:r>
        </a:p>
      </dgm:t>
    </dgm:pt>
    <dgm:pt modelId="{A2EC98E8-BD7C-4045-A458-A61911CCFB78}" type="parTrans" cxnId="{6542C05B-EA90-4721-9D78-A900723ACF58}">
      <dgm:prSet/>
      <dgm:spPr/>
      <dgm:t>
        <a:bodyPr/>
        <a:lstStyle/>
        <a:p>
          <a:endParaRPr lang="en-US"/>
        </a:p>
      </dgm:t>
    </dgm:pt>
    <dgm:pt modelId="{EAC84CEE-96FB-408A-9C09-E7F0EA07A7B7}" type="sibTrans" cxnId="{6542C05B-EA90-4721-9D78-A900723ACF58}">
      <dgm:prSet/>
      <dgm:spPr/>
      <dgm:t>
        <a:bodyPr/>
        <a:lstStyle/>
        <a:p>
          <a:endParaRPr lang="en-US"/>
        </a:p>
      </dgm:t>
    </dgm:pt>
    <dgm:pt modelId="{1846CB8A-ED7F-401A-9D64-C1F0215917E9}">
      <dgm:prSet/>
      <dgm:spPr/>
      <dgm:t>
        <a:bodyPr/>
        <a:lstStyle/>
        <a:p>
          <a:r>
            <a:rPr lang="en-US" dirty="0"/>
            <a:t>Submit the FAFSA when complete</a:t>
          </a:r>
        </a:p>
      </dgm:t>
    </dgm:pt>
    <dgm:pt modelId="{E460AB38-11E0-42D5-A517-DD7533A3F895}" type="parTrans" cxnId="{127A4588-255B-4911-92BB-57AF81EF4E60}">
      <dgm:prSet/>
      <dgm:spPr/>
      <dgm:t>
        <a:bodyPr/>
        <a:lstStyle/>
        <a:p>
          <a:endParaRPr lang="en-US"/>
        </a:p>
      </dgm:t>
    </dgm:pt>
    <dgm:pt modelId="{BE389401-E63D-419E-89F9-F966822DA3A3}" type="sibTrans" cxnId="{127A4588-255B-4911-92BB-57AF81EF4E60}">
      <dgm:prSet/>
      <dgm:spPr/>
      <dgm:t>
        <a:bodyPr/>
        <a:lstStyle/>
        <a:p>
          <a:endParaRPr lang="en-US"/>
        </a:p>
      </dgm:t>
    </dgm:pt>
    <dgm:pt modelId="{5F0C4401-4C1E-4345-A880-7230FFA27679}">
      <dgm:prSet/>
      <dgm:spPr/>
      <dgm:t>
        <a:bodyPr/>
        <a:lstStyle/>
        <a:p>
          <a:r>
            <a:rPr lang="en-US" dirty="0"/>
            <a:t>Student completes their part of the FAFSA</a:t>
          </a:r>
        </a:p>
      </dgm:t>
    </dgm:pt>
    <dgm:pt modelId="{F75940B4-3460-4CE2-B124-E59C0EE06B7D}" type="parTrans" cxnId="{CE63465E-1F9D-4EEC-9810-4D7AB09B3962}">
      <dgm:prSet/>
      <dgm:spPr/>
      <dgm:t>
        <a:bodyPr/>
        <a:lstStyle/>
        <a:p>
          <a:endParaRPr lang="en-US"/>
        </a:p>
      </dgm:t>
    </dgm:pt>
    <dgm:pt modelId="{5CAB8AB1-A785-4408-95A9-ED777A1C5EE3}" type="sibTrans" cxnId="{CE63465E-1F9D-4EEC-9810-4D7AB09B3962}">
      <dgm:prSet/>
      <dgm:spPr/>
      <dgm:t>
        <a:bodyPr/>
        <a:lstStyle/>
        <a:p>
          <a:endParaRPr lang="en-US"/>
        </a:p>
      </dgm:t>
    </dgm:pt>
    <dgm:pt modelId="{86050654-973F-4306-B582-03D046B55751}" type="pres">
      <dgm:prSet presAssocID="{7EDBEBB5-8AFC-49FA-9C25-F6BA1A0F1B95}" presName="CompostProcess" presStyleCnt="0">
        <dgm:presLayoutVars>
          <dgm:dir/>
          <dgm:resizeHandles val="exact"/>
        </dgm:presLayoutVars>
      </dgm:prSet>
      <dgm:spPr/>
    </dgm:pt>
    <dgm:pt modelId="{9E049A7C-1259-4803-9FA0-B427E2E40854}" type="pres">
      <dgm:prSet presAssocID="{7EDBEBB5-8AFC-49FA-9C25-F6BA1A0F1B95}" presName="arrow" presStyleLbl="bgShp" presStyleIdx="0" presStyleCnt="1"/>
      <dgm:spPr/>
    </dgm:pt>
    <dgm:pt modelId="{65FF873F-25D9-4C7E-9A52-409B00CD8F39}" type="pres">
      <dgm:prSet presAssocID="{7EDBEBB5-8AFC-49FA-9C25-F6BA1A0F1B95}" presName="linearProcess" presStyleCnt="0"/>
      <dgm:spPr/>
    </dgm:pt>
    <dgm:pt modelId="{2276325E-624B-4AEC-841D-57198C6A8800}" type="pres">
      <dgm:prSet presAssocID="{C71083A2-5363-404F-B4BD-F45E309A61BA}" presName="textNode" presStyleLbl="node1" presStyleIdx="0" presStyleCnt="5" custLinFactX="9963" custLinFactNeighborX="100000" custLinFactNeighborY="0">
        <dgm:presLayoutVars>
          <dgm:bulletEnabled val="1"/>
        </dgm:presLayoutVars>
      </dgm:prSet>
      <dgm:spPr/>
    </dgm:pt>
    <dgm:pt modelId="{AAE15BA7-2AE9-453E-A658-12E190AD59EA}" type="pres">
      <dgm:prSet presAssocID="{727CE715-A17E-4B2B-AD9F-C3F35056D96E}" presName="sibTrans" presStyleCnt="0"/>
      <dgm:spPr/>
    </dgm:pt>
    <dgm:pt modelId="{4DA3E7B4-1791-4861-B5C7-903450136ADB}" type="pres">
      <dgm:prSet presAssocID="{FE7067E7-D024-4D5F-B9CC-E9D2A74D6F7E}" presName="textNode" presStyleLbl="node1" presStyleIdx="1" presStyleCnt="5" custLinFactX="15168" custLinFactNeighborX="100000" custLinFactNeighborY="0">
        <dgm:presLayoutVars>
          <dgm:bulletEnabled val="1"/>
        </dgm:presLayoutVars>
      </dgm:prSet>
      <dgm:spPr/>
    </dgm:pt>
    <dgm:pt modelId="{CE180986-0FF5-498E-B594-6F18BAEE33B3}" type="pres">
      <dgm:prSet presAssocID="{A2909507-C498-4E77-9BF6-88242FF5C7CD}" presName="sibTrans" presStyleCnt="0"/>
      <dgm:spPr/>
    </dgm:pt>
    <dgm:pt modelId="{D397FB2D-F134-4672-A41D-4473E43BC4D0}" type="pres">
      <dgm:prSet presAssocID="{5F0C4401-4C1E-4345-A880-7230FFA27679}" presName="textNode" presStyleLbl="node1" presStyleIdx="2" presStyleCnt="5" custLinFactX="22975" custLinFactNeighborX="100000" custLinFactNeighborY="-54077">
        <dgm:presLayoutVars>
          <dgm:bulletEnabled val="1"/>
        </dgm:presLayoutVars>
      </dgm:prSet>
      <dgm:spPr/>
    </dgm:pt>
    <dgm:pt modelId="{2AD58AE7-95C1-44F5-A1A4-EDA601CF6427}" type="pres">
      <dgm:prSet presAssocID="{5CAB8AB1-A785-4408-95A9-ED777A1C5EE3}" presName="sibTrans" presStyleCnt="0"/>
      <dgm:spPr/>
    </dgm:pt>
    <dgm:pt modelId="{4F41299B-E904-42F5-B395-694764A13574}" type="pres">
      <dgm:prSet presAssocID="{8C216618-3562-4708-ABC6-F9FBB711F96B}" presName="textNode" presStyleLbl="node1" presStyleIdx="3" presStyleCnt="5" custLinFactX="-73069" custLinFactNeighborX="-100000" custLinFactNeighborY="50000">
        <dgm:presLayoutVars>
          <dgm:bulletEnabled val="1"/>
        </dgm:presLayoutVars>
      </dgm:prSet>
      <dgm:spPr/>
    </dgm:pt>
    <dgm:pt modelId="{28AB8D62-0233-4F01-88DE-10546FA5020E}" type="pres">
      <dgm:prSet presAssocID="{EAC84CEE-96FB-408A-9C09-E7F0EA07A7B7}" presName="sibTrans" presStyleCnt="0"/>
      <dgm:spPr/>
    </dgm:pt>
    <dgm:pt modelId="{5C323671-8A93-4871-BB7F-879C827D1E67}" type="pres">
      <dgm:prSet presAssocID="{1846CB8A-ED7F-401A-9D64-C1F0215917E9}" presName="textNode" presStyleLbl="node1" presStyleIdx="4" presStyleCnt="5" custLinFactX="-69165" custLinFactNeighborX="-100000" custLinFactNeighborY="0">
        <dgm:presLayoutVars>
          <dgm:bulletEnabled val="1"/>
        </dgm:presLayoutVars>
      </dgm:prSet>
      <dgm:spPr/>
    </dgm:pt>
  </dgm:ptLst>
  <dgm:cxnLst>
    <dgm:cxn modelId="{C68E7A0E-6E5C-4BF3-81A5-3D1C765FA763}" type="presOf" srcId="{C71083A2-5363-404F-B4BD-F45E309A61BA}" destId="{2276325E-624B-4AEC-841D-57198C6A8800}" srcOrd="0" destOrd="0" presId="urn:microsoft.com/office/officeart/2005/8/layout/hProcess9"/>
    <dgm:cxn modelId="{6542C05B-EA90-4721-9D78-A900723ACF58}" srcId="{7EDBEBB5-8AFC-49FA-9C25-F6BA1A0F1B95}" destId="{8C216618-3562-4708-ABC6-F9FBB711F96B}" srcOrd="3" destOrd="0" parTransId="{A2EC98E8-BD7C-4045-A458-A61911CCFB78}" sibTransId="{EAC84CEE-96FB-408A-9C09-E7F0EA07A7B7}"/>
    <dgm:cxn modelId="{B3D9AA5C-BCD8-4458-B3F2-F39AECF3BF52}" srcId="{7EDBEBB5-8AFC-49FA-9C25-F6BA1A0F1B95}" destId="{C71083A2-5363-404F-B4BD-F45E309A61BA}" srcOrd="0" destOrd="0" parTransId="{AFA3E96C-5D84-4B08-901C-1DA74453E40C}" sibTransId="{727CE715-A17E-4B2B-AD9F-C3F35056D96E}"/>
    <dgm:cxn modelId="{CE63465E-1F9D-4EEC-9810-4D7AB09B3962}" srcId="{7EDBEBB5-8AFC-49FA-9C25-F6BA1A0F1B95}" destId="{5F0C4401-4C1E-4345-A880-7230FFA27679}" srcOrd="2" destOrd="0" parTransId="{F75940B4-3460-4CE2-B124-E59C0EE06B7D}" sibTransId="{5CAB8AB1-A785-4408-95A9-ED777A1C5EE3}"/>
    <dgm:cxn modelId="{2EC04866-5D8B-4E7D-9C39-D1066879BC50}" type="presOf" srcId="{8C216618-3562-4708-ABC6-F9FBB711F96B}" destId="{4F41299B-E904-42F5-B395-694764A13574}" srcOrd="0" destOrd="0" presId="urn:microsoft.com/office/officeart/2005/8/layout/hProcess9"/>
    <dgm:cxn modelId="{0A36E968-3AD5-4977-B572-E64017DFA3D4}" type="presOf" srcId="{5F0C4401-4C1E-4345-A880-7230FFA27679}" destId="{D397FB2D-F134-4672-A41D-4473E43BC4D0}" srcOrd="0" destOrd="0" presId="urn:microsoft.com/office/officeart/2005/8/layout/hProcess9"/>
    <dgm:cxn modelId="{F3DEC66E-BDC8-4787-88AD-17BB46FFC005}" type="presOf" srcId="{7EDBEBB5-8AFC-49FA-9C25-F6BA1A0F1B95}" destId="{86050654-973F-4306-B582-03D046B55751}" srcOrd="0" destOrd="0" presId="urn:microsoft.com/office/officeart/2005/8/layout/hProcess9"/>
    <dgm:cxn modelId="{801DCD54-8A00-472E-8B82-6C887AC3406D}" srcId="{7EDBEBB5-8AFC-49FA-9C25-F6BA1A0F1B95}" destId="{FE7067E7-D024-4D5F-B9CC-E9D2A74D6F7E}" srcOrd="1" destOrd="0" parTransId="{3FDB3648-C5C4-4F1F-B1FB-A12B4477FA68}" sibTransId="{A2909507-C498-4E77-9BF6-88242FF5C7CD}"/>
    <dgm:cxn modelId="{8F546D57-58A0-4C49-A91D-3472C75E3BE7}" type="presOf" srcId="{FE7067E7-D024-4D5F-B9CC-E9D2A74D6F7E}" destId="{4DA3E7B4-1791-4861-B5C7-903450136ADB}" srcOrd="0" destOrd="0" presId="urn:microsoft.com/office/officeart/2005/8/layout/hProcess9"/>
    <dgm:cxn modelId="{B59E9B58-C430-49DC-8CAE-D51868E4AFDB}" type="presOf" srcId="{1846CB8A-ED7F-401A-9D64-C1F0215917E9}" destId="{5C323671-8A93-4871-BB7F-879C827D1E67}" srcOrd="0" destOrd="0" presId="urn:microsoft.com/office/officeart/2005/8/layout/hProcess9"/>
    <dgm:cxn modelId="{127A4588-255B-4911-92BB-57AF81EF4E60}" srcId="{7EDBEBB5-8AFC-49FA-9C25-F6BA1A0F1B95}" destId="{1846CB8A-ED7F-401A-9D64-C1F0215917E9}" srcOrd="4" destOrd="0" parTransId="{E460AB38-11E0-42D5-A517-DD7533A3F895}" sibTransId="{BE389401-E63D-419E-89F9-F966822DA3A3}"/>
    <dgm:cxn modelId="{51B06D4F-324D-43C2-82F0-4C727A7932EE}" type="presParOf" srcId="{86050654-973F-4306-B582-03D046B55751}" destId="{9E049A7C-1259-4803-9FA0-B427E2E40854}" srcOrd="0" destOrd="0" presId="urn:microsoft.com/office/officeart/2005/8/layout/hProcess9"/>
    <dgm:cxn modelId="{14162454-1C8D-44BF-82DF-DF8238D03784}" type="presParOf" srcId="{86050654-973F-4306-B582-03D046B55751}" destId="{65FF873F-25D9-4C7E-9A52-409B00CD8F39}" srcOrd="1" destOrd="0" presId="urn:microsoft.com/office/officeart/2005/8/layout/hProcess9"/>
    <dgm:cxn modelId="{5323C950-650F-4ACA-9F29-5DF7B77E3733}" type="presParOf" srcId="{65FF873F-25D9-4C7E-9A52-409B00CD8F39}" destId="{2276325E-624B-4AEC-841D-57198C6A8800}" srcOrd="0" destOrd="0" presId="urn:microsoft.com/office/officeart/2005/8/layout/hProcess9"/>
    <dgm:cxn modelId="{3C2F0685-C853-4960-A4BF-C13AA1FF7B5B}" type="presParOf" srcId="{65FF873F-25D9-4C7E-9A52-409B00CD8F39}" destId="{AAE15BA7-2AE9-453E-A658-12E190AD59EA}" srcOrd="1" destOrd="0" presId="urn:microsoft.com/office/officeart/2005/8/layout/hProcess9"/>
    <dgm:cxn modelId="{C3B3090C-44F7-48F6-8DDF-767F4E04673D}" type="presParOf" srcId="{65FF873F-25D9-4C7E-9A52-409B00CD8F39}" destId="{4DA3E7B4-1791-4861-B5C7-903450136ADB}" srcOrd="2" destOrd="0" presId="urn:microsoft.com/office/officeart/2005/8/layout/hProcess9"/>
    <dgm:cxn modelId="{426801E3-E09E-4D70-AC09-D8274EF1330B}" type="presParOf" srcId="{65FF873F-25D9-4C7E-9A52-409B00CD8F39}" destId="{CE180986-0FF5-498E-B594-6F18BAEE33B3}" srcOrd="3" destOrd="0" presId="urn:microsoft.com/office/officeart/2005/8/layout/hProcess9"/>
    <dgm:cxn modelId="{FB9768EA-E249-4E6F-85FD-3961AE70D60B}" type="presParOf" srcId="{65FF873F-25D9-4C7E-9A52-409B00CD8F39}" destId="{D397FB2D-F134-4672-A41D-4473E43BC4D0}" srcOrd="4" destOrd="0" presId="urn:microsoft.com/office/officeart/2005/8/layout/hProcess9"/>
    <dgm:cxn modelId="{58FF49EC-CBD9-4131-B0A4-C270E52E7F9E}" type="presParOf" srcId="{65FF873F-25D9-4C7E-9A52-409B00CD8F39}" destId="{2AD58AE7-95C1-44F5-A1A4-EDA601CF6427}" srcOrd="5" destOrd="0" presId="urn:microsoft.com/office/officeart/2005/8/layout/hProcess9"/>
    <dgm:cxn modelId="{D46C5E74-AC88-4A8B-92C3-66C9BA2F4691}" type="presParOf" srcId="{65FF873F-25D9-4C7E-9A52-409B00CD8F39}" destId="{4F41299B-E904-42F5-B395-694764A13574}" srcOrd="6" destOrd="0" presId="urn:microsoft.com/office/officeart/2005/8/layout/hProcess9"/>
    <dgm:cxn modelId="{50A52EEC-F9C6-4583-8E93-F6F98FA33E5B}" type="presParOf" srcId="{65FF873F-25D9-4C7E-9A52-409B00CD8F39}" destId="{28AB8D62-0233-4F01-88DE-10546FA5020E}" srcOrd="7" destOrd="0" presId="urn:microsoft.com/office/officeart/2005/8/layout/hProcess9"/>
    <dgm:cxn modelId="{3906BE49-2DB2-48AC-BCE9-83FE2F51B56C}" type="presParOf" srcId="{65FF873F-25D9-4C7E-9A52-409B00CD8F39}" destId="{5C323671-8A93-4871-BB7F-879C827D1E67}"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E33B26-8D9E-4E0D-B8EC-C4899F482F0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F5E6A62-4091-45D1-8215-52879ED5C6CD}">
      <dgm:prSet phldrT="[Text]" custT="1"/>
      <dgm:spPr/>
      <dgm:t>
        <a:bodyPr/>
        <a:lstStyle/>
        <a:p>
          <a:pPr algn="l">
            <a:lnSpc>
              <a:spcPct val="100000"/>
            </a:lnSpc>
          </a:pPr>
          <a:r>
            <a:rPr lang="en-US" altLang="en-US" sz="2400" cap="none" dirty="0">
              <a:latin typeface="+mn-lt"/>
            </a:rPr>
            <a:t>Grants</a:t>
          </a:r>
          <a:endParaRPr lang="en-US" sz="2400" cap="none" dirty="0">
            <a:latin typeface="+mn-lt"/>
          </a:endParaRPr>
        </a:p>
      </dgm:t>
    </dgm:pt>
    <dgm:pt modelId="{4F698A5C-4450-4C1C-B78B-D0BC9E5B27F2}" type="parTrans" cxnId="{5833F18F-C0B0-4CF7-8D6B-4CF01924ECC0}">
      <dgm:prSet/>
      <dgm:spPr/>
      <dgm:t>
        <a:bodyPr/>
        <a:lstStyle/>
        <a:p>
          <a:endParaRPr lang="en-US"/>
        </a:p>
      </dgm:t>
    </dgm:pt>
    <dgm:pt modelId="{BA559C61-29F4-4DDB-B3C7-F980023D9B65}" type="sibTrans" cxnId="{5833F18F-C0B0-4CF7-8D6B-4CF01924ECC0}">
      <dgm:prSet/>
      <dgm:spPr/>
      <dgm:t>
        <a:bodyPr/>
        <a:lstStyle/>
        <a:p>
          <a:pPr>
            <a:lnSpc>
              <a:spcPct val="100000"/>
            </a:lnSpc>
          </a:pPr>
          <a:endParaRPr lang="en-US"/>
        </a:p>
      </dgm:t>
    </dgm:pt>
    <dgm:pt modelId="{51B17293-EA46-40F3-9C31-E1795D779914}">
      <dgm:prSet custT="1"/>
      <dgm:spPr/>
      <dgm:t>
        <a:bodyPr/>
        <a:lstStyle/>
        <a:p>
          <a:pPr algn="l">
            <a:lnSpc>
              <a:spcPct val="100000"/>
            </a:lnSpc>
          </a:pPr>
          <a:r>
            <a:rPr lang="en-US" altLang="en-US" sz="2400" cap="none" dirty="0">
              <a:latin typeface="+mn-lt"/>
            </a:rPr>
            <a:t>Scholarships</a:t>
          </a:r>
        </a:p>
      </dgm:t>
    </dgm:pt>
    <dgm:pt modelId="{AD5F7694-EEC2-4546-B5D7-A2A2FF7DB982}" type="parTrans" cxnId="{DEB98FED-3360-4F6B-927B-0F7381E51B4C}">
      <dgm:prSet/>
      <dgm:spPr/>
      <dgm:t>
        <a:bodyPr/>
        <a:lstStyle/>
        <a:p>
          <a:endParaRPr lang="en-US"/>
        </a:p>
      </dgm:t>
    </dgm:pt>
    <dgm:pt modelId="{B9C53E61-6056-4DAF-ABE1-D6E8AF9F1630}" type="sibTrans" cxnId="{DEB98FED-3360-4F6B-927B-0F7381E51B4C}">
      <dgm:prSet/>
      <dgm:spPr/>
      <dgm:t>
        <a:bodyPr/>
        <a:lstStyle/>
        <a:p>
          <a:pPr>
            <a:lnSpc>
              <a:spcPct val="100000"/>
            </a:lnSpc>
          </a:pPr>
          <a:endParaRPr lang="en-US"/>
        </a:p>
      </dgm:t>
    </dgm:pt>
    <dgm:pt modelId="{84305B21-90AD-405D-AA0E-3DFE4BB1A9C6}">
      <dgm:prSet custT="1"/>
      <dgm:spPr/>
      <dgm:t>
        <a:bodyPr/>
        <a:lstStyle/>
        <a:p>
          <a:pPr algn="l">
            <a:lnSpc>
              <a:spcPct val="100000"/>
            </a:lnSpc>
          </a:pPr>
          <a:r>
            <a:rPr lang="en-US" altLang="en-US" sz="2400" cap="none" dirty="0">
              <a:latin typeface="+mn-lt"/>
            </a:rPr>
            <a:t>Work-study programs</a:t>
          </a:r>
        </a:p>
      </dgm:t>
    </dgm:pt>
    <dgm:pt modelId="{2C68DC12-464A-459E-A147-88EA5B838EEF}" type="parTrans" cxnId="{57C2C831-359F-418D-B59D-B09110BCC2EC}">
      <dgm:prSet/>
      <dgm:spPr/>
      <dgm:t>
        <a:bodyPr/>
        <a:lstStyle/>
        <a:p>
          <a:endParaRPr lang="en-US"/>
        </a:p>
      </dgm:t>
    </dgm:pt>
    <dgm:pt modelId="{A59421EB-5D64-4BB6-8507-C36541A3CC1F}" type="sibTrans" cxnId="{57C2C831-359F-418D-B59D-B09110BCC2EC}">
      <dgm:prSet/>
      <dgm:spPr/>
      <dgm:t>
        <a:bodyPr/>
        <a:lstStyle/>
        <a:p>
          <a:pPr>
            <a:lnSpc>
              <a:spcPct val="100000"/>
            </a:lnSpc>
          </a:pPr>
          <a:endParaRPr lang="en-US"/>
        </a:p>
      </dgm:t>
    </dgm:pt>
    <dgm:pt modelId="{7765DD4A-862A-4A83-8DAF-C11A49A643B1}">
      <dgm:prSet custT="1"/>
      <dgm:spPr/>
      <dgm:t>
        <a:bodyPr/>
        <a:lstStyle/>
        <a:p>
          <a:pPr algn="l">
            <a:lnSpc>
              <a:spcPct val="100000"/>
            </a:lnSpc>
          </a:pPr>
          <a:r>
            <a:rPr lang="en-US" altLang="en-US" sz="2400" cap="none" dirty="0">
              <a:latin typeface="+mn-lt"/>
            </a:rPr>
            <a:t>Loans</a:t>
          </a:r>
          <a:endParaRPr lang="en-US" altLang="en-US" sz="3200" cap="none" dirty="0">
            <a:latin typeface="+mn-lt"/>
          </a:endParaRPr>
        </a:p>
      </dgm:t>
    </dgm:pt>
    <dgm:pt modelId="{59575241-A9B4-4135-87B4-08040A271DF0}" type="parTrans" cxnId="{2D133CD5-D26C-40BA-94BA-B6F7FDDBEF35}">
      <dgm:prSet/>
      <dgm:spPr/>
      <dgm:t>
        <a:bodyPr/>
        <a:lstStyle/>
        <a:p>
          <a:endParaRPr lang="en-US"/>
        </a:p>
      </dgm:t>
    </dgm:pt>
    <dgm:pt modelId="{822E8510-75E5-4992-B843-A5668C5557D3}" type="sibTrans" cxnId="{2D133CD5-D26C-40BA-94BA-B6F7FDDBEF35}">
      <dgm:prSet/>
      <dgm:spPr/>
      <dgm:t>
        <a:bodyPr/>
        <a:lstStyle/>
        <a:p>
          <a:endParaRPr lang="en-US"/>
        </a:p>
      </dgm:t>
    </dgm:pt>
    <dgm:pt modelId="{C4BD7870-75F8-43D7-85D5-8DF8B01BA3BE}" type="pres">
      <dgm:prSet presAssocID="{57E33B26-8D9E-4E0D-B8EC-C4899F482F0A}" presName="root" presStyleCnt="0">
        <dgm:presLayoutVars>
          <dgm:dir/>
          <dgm:resizeHandles val="exact"/>
        </dgm:presLayoutVars>
      </dgm:prSet>
      <dgm:spPr/>
    </dgm:pt>
    <dgm:pt modelId="{B2E34A07-7032-4DB1-AE5A-C94924EBAA69}" type="pres">
      <dgm:prSet presAssocID="{57E33B26-8D9E-4E0D-B8EC-C4899F482F0A}" presName="container" presStyleCnt="0">
        <dgm:presLayoutVars>
          <dgm:dir/>
          <dgm:resizeHandles val="exact"/>
        </dgm:presLayoutVars>
      </dgm:prSet>
      <dgm:spPr/>
    </dgm:pt>
    <dgm:pt modelId="{D1D94E4E-4703-4254-B8CD-B150E084528C}" type="pres">
      <dgm:prSet presAssocID="{AF5E6A62-4091-45D1-8215-52879ED5C6CD}" presName="compNode" presStyleCnt="0"/>
      <dgm:spPr/>
    </dgm:pt>
    <dgm:pt modelId="{44DB4A1C-2ED1-4FD5-9E2B-73C00BE6C318}" type="pres">
      <dgm:prSet presAssocID="{AF5E6A62-4091-45D1-8215-52879ED5C6CD}" presName="iconBgRect" presStyleLbl="bgShp" presStyleIdx="0" presStyleCnt="4"/>
      <dgm:spPr/>
    </dgm:pt>
    <dgm:pt modelId="{1D88B407-3595-42C0-BF3F-C89C26DDE761}" type="pres">
      <dgm:prSet presAssocID="{AF5E6A62-4091-45D1-8215-52879ED5C6C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98E5EBED-132C-4A5A-8A91-9EEA761BCEA5}" type="pres">
      <dgm:prSet presAssocID="{AF5E6A62-4091-45D1-8215-52879ED5C6CD}" presName="spaceRect" presStyleCnt="0"/>
      <dgm:spPr/>
    </dgm:pt>
    <dgm:pt modelId="{332A2BE8-F9EE-4F8A-AB6D-DABBF5F5EF46}" type="pres">
      <dgm:prSet presAssocID="{AF5E6A62-4091-45D1-8215-52879ED5C6CD}" presName="textRect" presStyleLbl="revTx" presStyleIdx="0" presStyleCnt="4">
        <dgm:presLayoutVars>
          <dgm:chMax val="1"/>
          <dgm:chPref val="1"/>
        </dgm:presLayoutVars>
      </dgm:prSet>
      <dgm:spPr/>
    </dgm:pt>
    <dgm:pt modelId="{DB3BCA67-5D5C-4686-A649-F6132CE97855}" type="pres">
      <dgm:prSet presAssocID="{BA559C61-29F4-4DDB-B3C7-F980023D9B65}" presName="sibTrans" presStyleLbl="sibTrans2D1" presStyleIdx="0" presStyleCnt="0"/>
      <dgm:spPr/>
    </dgm:pt>
    <dgm:pt modelId="{E2F505AB-EAB7-4F8D-B46F-1767E143336B}" type="pres">
      <dgm:prSet presAssocID="{51B17293-EA46-40F3-9C31-E1795D779914}" presName="compNode" presStyleCnt="0"/>
      <dgm:spPr/>
    </dgm:pt>
    <dgm:pt modelId="{1235CF53-4F00-4E20-9EEE-C41AFE3A28FF}" type="pres">
      <dgm:prSet presAssocID="{51B17293-EA46-40F3-9C31-E1795D779914}" presName="iconBgRect" presStyleLbl="bgShp" presStyleIdx="1" presStyleCnt="4"/>
      <dgm:spPr/>
    </dgm:pt>
    <dgm:pt modelId="{594272AD-0678-4BD5-BEFF-3296E9713DC2}" type="pres">
      <dgm:prSet presAssocID="{51B17293-EA46-40F3-9C31-E1795D77991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69411DDD-6832-432D-9A37-B785580B2359}" type="pres">
      <dgm:prSet presAssocID="{51B17293-EA46-40F3-9C31-E1795D779914}" presName="spaceRect" presStyleCnt="0"/>
      <dgm:spPr/>
    </dgm:pt>
    <dgm:pt modelId="{44CA2A66-515C-4409-A233-3D5BB221B804}" type="pres">
      <dgm:prSet presAssocID="{51B17293-EA46-40F3-9C31-E1795D779914}" presName="textRect" presStyleLbl="revTx" presStyleIdx="1" presStyleCnt="4">
        <dgm:presLayoutVars>
          <dgm:chMax val="1"/>
          <dgm:chPref val="1"/>
        </dgm:presLayoutVars>
      </dgm:prSet>
      <dgm:spPr/>
    </dgm:pt>
    <dgm:pt modelId="{E10DEA19-8000-492B-B3DA-C38F20544EF4}" type="pres">
      <dgm:prSet presAssocID="{B9C53E61-6056-4DAF-ABE1-D6E8AF9F1630}" presName="sibTrans" presStyleLbl="sibTrans2D1" presStyleIdx="0" presStyleCnt="0"/>
      <dgm:spPr/>
    </dgm:pt>
    <dgm:pt modelId="{92CF5D66-130B-4F7A-8577-0364FBDE3658}" type="pres">
      <dgm:prSet presAssocID="{84305B21-90AD-405D-AA0E-3DFE4BB1A9C6}" presName="compNode" presStyleCnt="0"/>
      <dgm:spPr/>
    </dgm:pt>
    <dgm:pt modelId="{BA92BAF4-6099-489C-99F0-DA1734767711}" type="pres">
      <dgm:prSet presAssocID="{84305B21-90AD-405D-AA0E-3DFE4BB1A9C6}" presName="iconBgRect" presStyleLbl="bgShp" presStyleIdx="2" presStyleCnt="4"/>
      <dgm:spPr/>
    </dgm:pt>
    <dgm:pt modelId="{6611C51F-334E-4290-B296-ED6C8F47FF84}" type="pres">
      <dgm:prSet presAssocID="{84305B21-90AD-405D-AA0E-3DFE4BB1A9C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hoolhouse"/>
        </a:ext>
      </dgm:extLst>
    </dgm:pt>
    <dgm:pt modelId="{52C42865-049A-450C-84EE-7381BD45CB6A}" type="pres">
      <dgm:prSet presAssocID="{84305B21-90AD-405D-AA0E-3DFE4BB1A9C6}" presName="spaceRect" presStyleCnt="0"/>
      <dgm:spPr/>
    </dgm:pt>
    <dgm:pt modelId="{2BA3608A-E2A5-4F50-A651-99E74184897D}" type="pres">
      <dgm:prSet presAssocID="{84305B21-90AD-405D-AA0E-3DFE4BB1A9C6}" presName="textRect" presStyleLbl="revTx" presStyleIdx="2" presStyleCnt="4">
        <dgm:presLayoutVars>
          <dgm:chMax val="1"/>
          <dgm:chPref val="1"/>
        </dgm:presLayoutVars>
      </dgm:prSet>
      <dgm:spPr/>
    </dgm:pt>
    <dgm:pt modelId="{3CED5E62-33A3-4272-B79B-B864BAA9E3FF}" type="pres">
      <dgm:prSet presAssocID="{A59421EB-5D64-4BB6-8507-C36541A3CC1F}" presName="sibTrans" presStyleLbl="sibTrans2D1" presStyleIdx="0" presStyleCnt="0"/>
      <dgm:spPr/>
    </dgm:pt>
    <dgm:pt modelId="{C11618AF-EF56-4E34-9EC9-96CF7AB085A2}" type="pres">
      <dgm:prSet presAssocID="{7765DD4A-862A-4A83-8DAF-C11A49A643B1}" presName="compNode" presStyleCnt="0"/>
      <dgm:spPr/>
    </dgm:pt>
    <dgm:pt modelId="{B1D11B23-33FD-47FA-94EB-DAF46504AB58}" type="pres">
      <dgm:prSet presAssocID="{7765DD4A-862A-4A83-8DAF-C11A49A643B1}" presName="iconBgRect" presStyleLbl="bgShp" presStyleIdx="3" presStyleCnt="4"/>
      <dgm:spPr/>
    </dgm:pt>
    <dgm:pt modelId="{179A1ECC-0597-4C6F-8BF6-B8A4819582AA}" type="pres">
      <dgm:prSet presAssocID="{7765DD4A-862A-4A83-8DAF-C11A49A643B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ouse"/>
        </a:ext>
      </dgm:extLst>
    </dgm:pt>
    <dgm:pt modelId="{2926DB67-2CC8-4B78-B9AA-81B72947B298}" type="pres">
      <dgm:prSet presAssocID="{7765DD4A-862A-4A83-8DAF-C11A49A643B1}" presName="spaceRect" presStyleCnt="0"/>
      <dgm:spPr/>
    </dgm:pt>
    <dgm:pt modelId="{2FF21FE3-95D5-494A-AEC5-B808077A3E79}" type="pres">
      <dgm:prSet presAssocID="{7765DD4A-862A-4A83-8DAF-C11A49A643B1}" presName="textRect" presStyleLbl="revTx" presStyleIdx="3" presStyleCnt="4">
        <dgm:presLayoutVars>
          <dgm:chMax val="1"/>
          <dgm:chPref val="1"/>
        </dgm:presLayoutVars>
      </dgm:prSet>
      <dgm:spPr/>
    </dgm:pt>
  </dgm:ptLst>
  <dgm:cxnLst>
    <dgm:cxn modelId="{A695450E-267F-4E67-BE57-356FEF5524D7}" type="presOf" srcId="{51B17293-EA46-40F3-9C31-E1795D779914}" destId="{44CA2A66-515C-4409-A233-3D5BB221B804}" srcOrd="0" destOrd="0" presId="urn:microsoft.com/office/officeart/2018/2/layout/IconCircleList"/>
    <dgm:cxn modelId="{57C2C831-359F-418D-B59D-B09110BCC2EC}" srcId="{57E33B26-8D9E-4E0D-B8EC-C4899F482F0A}" destId="{84305B21-90AD-405D-AA0E-3DFE4BB1A9C6}" srcOrd="2" destOrd="0" parTransId="{2C68DC12-464A-459E-A147-88EA5B838EEF}" sibTransId="{A59421EB-5D64-4BB6-8507-C36541A3CC1F}"/>
    <dgm:cxn modelId="{1345A233-6908-4396-B4DA-D96EF37DED97}" type="presOf" srcId="{B9C53E61-6056-4DAF-ABE1-D6E8AF9F1630}" destId="{E10DEA19-8000-492B-B3DA-C38F20544EF4}" srcOrd="0" destOrd="0" presId="urn:microsoft.com/office/officeart/2018/2/layout/IconCircleList"/>
    <dgm:cxn modelId="{EBBA1F84-5057-4D1B-AAB8-EC87D237EABB}" type="presOf" srcId="{84305B21-90AD-405D-AA0E-3DFE4BB1A9C6}" destId="{2BA3608A-E2A5-4F50-A651-99E74184897D}" srcOrd="0" destOrd="0" presId="urn:microsoft.com/office/officeart/2018/2/layout/IconCircleList"/>
    <dgm:cxn modelId="{DBB46B8E-23DB-4F02-A160-6E9582F56EC2}" type="presOf" srcId="{AF5E6A62-4091-45D1-8215-52879ED5C6CD}" destId="{332A2BE8-F9EE-4F8A-AB6D-DABBF5F5EF46}" srcOrd="0" destOrd="0" presId="urn:microsoft.com/office/officeart/2018/2/layout/IconCircleList"/>
    <dgm:cxn modelId="{5833F18F-C0B0-4CF7-8D6B-4CF01924ECC0}" srcId="{57E33B26-8D9E-4E0D-B8EC-C4899F482F0A}" destId="{AF5E6A62-4091-45D1-8215-52879ED5C6CD}" srcOrd="0" destOrd="0" parTransId="{4F698A5C-4450-4C1C-B78B-D0BC9E5B27F2}" sibTransId="{BA559C61-29F4-4DDB-B3C7-F980023D9B65}"/>
    <dgm:cxn modelId="{86A268B8-4031-40CC-A1AA-D0E3D5D07CDC}" type="presOf" srcId="{57E33B26-8D9E-4E0D-B8EC-C4899F482F0A}" destId="{C4BD7870-75F8-43D7-85D5-8DF8B01BA3BE}" srcOrd="0" destOrd="0" presId="urn:microsoft.com/office/officeart/2018/2/layout/IconCircleList"/>
    <dgm:cxn modelId="{D8A343C6-CE6D-4A42-AEED-B9010D8490C7}" type="presOf" srcId="{BA559C61-29F4-4DDB-B3C7-F980023D9B65}" destId="{DB3BCA67-5D5C-4686-A649-F6132CE97855}" srcOrd="0" destOrd="0" presId="urn:microsoft.com/office/officeart/2018/2/layout/IconCircleList"/>
    <dgm:cxn modelId="{2D133CD5-D26C-40BA-94BA-B6F7FDDBEF35}" srcId="{57E33B26-8D9E-4E0D-B8EC-C4899F482F0A}" destId="{7765DD4A-862A-4A83-8DAF-C11A49A643B1}" srcOrd="3" destOrd="0" parTransId="{59575241-A9B4-4135-87B4-08040A271DF0}" sibTransId="{822E8510-75E5-4992-B843-A5668C5557D3}"/>
    <dgm:cxn modelId="{DEB98FED-3360-4F6B-927B-0F7381E51B4C}" srcId="{57E33B26-8D9E-4E0D-B8EC-C4899F482F0A}" destId="{51B17293-EA46-40F3-9C31-E1795D779914}" srcOrd="1" destOrd="0" parTransId="{AD5F7694-EEC2-4546-B5D7-A2A2FF7DB982}" sibTransId="{B9C53E61-6056-4DAF-ABE1-D6E8AF9F1630}"/>
    <dgm:cxn modelId="{F66BB7F3-416E-440B-BA5B-ED21FC7CF29F}" type="presOf" srcId="{7765DD4A-862A-4A83-8DAF-C11A49A643B1}" destId="{2FF21FE3-95D5-494A-AEC5-B808077A3E79}" srcOrd="0" destOrd="0" presId="urn:microsoft.com/office/officeart/2018/2/layout/IconCircleList"/>
    <dgm:cxn modelId="{5D487BF7-1A7D-42D2-87C8-41D0DC7E8761}" type="presOf" srcId="{A59421EB-5D64-4BB6-8507-C36541A3CC1F}" destId="{3CED5E62-33A3-4272-B79B-B864BAA9E3FF}" srcOrd="0" destOrd="0" presId="urn:microsoft.com/office/officeart/2018/2/layout/IconCircleList"/>
    <dgm:cxn modelId="{38A610E4-79C9-4E72-9C31-33A561EF8F52}" type="presParOf" srcId="{C4BD7870-75F8-43D7-85D5-8DF8B01BA3BE}" destId="{B2E34A07-7032-4DB1-AE5A-C94924EBAA69}" srcOrd="0" destOrd="0" presId="urn:microsoft.com/office/officeart/2018/2/layout/IconCircleList"/>
    <dgm:cxn modelId="{9212F777-3A9D-41D9-9042-0C29882A1792}" type="presParOf" srcId="{B2E34A07-7032-4DB1-AE5A-C94924EBAA69}" destId="{D1D94E4E-4703-4254-B8CD-B150E084528C}" srcOrd="0" destOrd="0" presId="urn:microsoft.com/office/officeart/2018/2/layout/IconCircleList"/>
    <dgm:cxn modelId="{F0D6F91F-0CCE-43B3-A70A-2D9932179DAC}" type="presParOf" srcId="{D1D94E4E-4703-4254-B8CD-B150E084528C}" destId="{44DB4A1C-2ED1-4FD5-9E2B-73C00BE6C318}" srcOrd="0" destOrd="0" presId="urn:microsoft.com/office/officeart/2018/2/layout/IconCircleList"/>
    <dgm:cxn modelId="{AF9CB15C-DD31-4905-8424-CC2B34A97563}" type="presParOf" srcId="{D1D94E4E-4703-4254-B8CD-B150E084528C}" destId="{1D88B407-3595-42C0-BF3F-C89C26DDE761}" srcOrd="1" destOrd="0" presId="urn:microsoft.com/office/officeart/2018/2/layout/IconCircleList"/>
    <dgm:cxn modelId="{1E83CC21-5EEC-4625-9E68-6137FCBF7D1F}" type="presParOf" srcId="{D1D94E4E-4703-4254-B8CD-B150E084528C}" destId="{98E5EBED-132C-4A5A-8A91-9EEA761BCEA5}" srcOrd="2" destOrd="0" presId="urn:microsoft.com/office/officeart/2018/2/layout/IconCircleList"/>
    <dgm:cxn modelId="{6D76DB71-5853-499A-B79D-1B1ABF04DE15}" type="presParOf" srcId="{D1D94E4E-4703-4254-B8CD-B150E084528C}" destId="{332A2BE8-F9EE-4F8A-AB6D-DABBF5F5EF46}" srcOrd="3" destOrd="0" presId="urn:microsoft.com/office/officeart/2018/2/layout/IconCircleList"/>
    <dgm:cxn modelId="{E7897808-7C54-4290-9782-8F0D2BA59A8A}" type="presParOf" srcId="{B2E34A07-7032-4DB1-AE5A-C94924EBAA69}" destId="{DB3BCA67-5D5C-4686-A649-F6132CE97855}" srcOrd="1" destOrd="0" presId="urn:microsoft.com/office/officeart/2018/2/layout/IconCircleList"/>
    <dgm:cxn modelId="{8FA8E3E8-EF37-49F6-B90F-C2C01A85FE0E}" type="presParOf" srcId="{B2E34A07-7032-4DB1-AE5A-C94924EBAA69}" destId="{E2F505AB-EAB7-4F8D-B46F-1767E143336B}" srcOrd="2" destOrd="0" presId="urn:microsoft.com/office/officeart/2018/2/layout/IconCircleList"/>
    <dgm:cxn modelId="{E41DB135-76F1-4D3A-9119-3D14C4031837}" type="presParOf" srcId="{E2F505AB-EAB7-4F8D-B46F-1767E143336B}" destId="{1235CF53-4F00-4E20-9EEE-C41AFE3A28FF}" srcOrd="0" destOrd="0" presId="urn:microsoft.com/office/officeart/2018/2/layout/IconCircleList"/>
    <dgm:cxn modelId="{9C5919C1-16F1-4B56-B721-F3B4CA5B61A4}" type="presParOf" srcId="{E2F505AB-EAB7-4F8D-B46F-1767E143336B}" destId="{594272AD-0678-4BD5-BEFF-3296E9713DC2}" srcOrd="1" destOrd="0" presId="urn:microsoft.com/office/officeart/2018/2/layout/IconCircleList"/>
    <dgm:cxn modelId="{6391435C-513C-46F1-A203-164CB320BE74}" type="presParOf" srcId="{E2F505AB-EAB7-4F8D-B46F-1767E143336B}" destId="{69411DDD-6832-432D-9A37-B785580B2359}" srcOrd="2" destOrd="0" presId="urn:microsoft.com/office/officeart/2018/2/layout/IconCircleList"/>
    <dgm:cxn modelId="{058CA188-80B3-4AE0-BBEE-C8BE681D1637}" type="presParOf" srcId="{E2F505AB-EAB7-4F8D-B46F-1767E143336B}" destId="{44CA2A66-515C-4409-A233-3D5BB221B804}" srcOrd="3" destOrd="0" presId="urn:microsoft.com/office/officeart/2018/2/layout/IconCircleList"/>
    <dgm:cxn modelId="{AB5B378A-BDCD-44E9-8672-F542E03C77AD}" type="presParOf" srcId="{B2E34A07-7032-4DB1-AE5A-C94924EBAA69}" destId="{E10DEA19-8000-492B-B3DA-C38F20544EF4}" srcOrd="3" destOrd="0" presId="urn:microsoft.com/office/officeart/2018/2/layout/IconCircleList"/>
    <dgm:cxn modelId="{4430B320-CE1A-464E-B959-411503823A18}" type="presParOf" srcId="{B2E34A07-7032-4DB1-AE5A-C94924EBAA69}" destId="{92CF5D66-130B-4F7A-8577-0364FBDE3658}" srcOrd="4" destOrd="0" presId="urn:microsoft.com/office/officeart/2018/2/layout/IconCircleList"/>
    <dgm:cxn modelId="{57D3FA5D-E0C2-4937-A9FD-280D27599641}" type="presParOf" srcId="{92CF5D66-130B-4F7A-8577-0364FBDE3658}" destId="{BA92BAF4-6099-489C-99F0-DA1734767711}" srcOrd="0" destOrd="0" presId="urn:microsoft.com/office/officeart/2018/2/layout/IconCircleList"/>
    <dgm:cxn modelId="{8F3CE409-D40E-4272-AA85-344614067C15}" type="presParOf" srcId="{92CF5D66-130B-4F7A-8577-0364FBDE3658}" destId="{6611C51F-334E-4290-B296-ED6C8F47FF84}" srcOrd="1" destOrd="0" presId="urn:microsoft.com/office/officeart/2018/2/layout/IconCircleList"/>
    <dgm:cxn modelId="{7C4E293D-9439-43DB-A8D8-2AC92519CCD3}" type="presParOf" srcId="{92CF5D66-130B-4F7A-8577-0364FBDE3658}" destId="{52C42865-049A-450C-84EE-7381BD45CB6A}" srcOrd="2" destOrd="0" presId="urn:microsoft.com/office/officeart/2018/2/layout/IconCircleList"/>
    <dgm:cxn modelId="{8858851F-6C09-4909-8E31-58FBAB954440}" type="presParOf" srcId="{92CF5D66-130B-4F7A-8577-0364FBDE3658}" destId="{2BA3608A-E2A5-4F50-A651-99E74184897D}" srcOrd="3" destOrd="0" presId="urn:microsoft.com/office/officeart/2018/2/layout/IconCircleList"/>
    <dgm:cxn modelId="{0BB7A6D1-7F0E-4316-8E18-C12C1799FDBE}" type="presParOf" srcId="{B2E34A07-7032-4DB1-AE5A-C94924EBAA69}" destId="{3CED5E62-33A3-4272-B79B-B864BAA9E3FF}" srcOrd="5" destOrd="0" presId="urn:microsoft.com/office/officeart/2018/2/layout/IconCircleList"/>
    <dgm:cxn modelId="{C8177E8B-8CC5-4E6F-A370-63A4CBF60B2D}" type="presParOf" srcId="{B2E34A07-7032-4DB1-AE5A-C94924EBAA69}" destId="{C11618AF-EF56-4E34-9EC9-96CF7AB085A2}" srcOrd="6" destOrd="0" presId="urn:microsoft.com/office/officeart/2018/2/layout/IconCircleList"/>
    <dgm:cxn modelId="{C51EC046-8046-48D5-B5F7-2D9030B671B3}" type="presParOf" srcId="{C11618AF-EF56-4E34-9EC9-96CF7AB085A2}" destId="{B1D11B23-33FD-47FA-94EB-DAF46504AB58}" srcOrd="0" destOrd="0" presId="urn:microsoft.com/office/officeart/2018/2/layout/IconCircleList"/>
    <dgm:cxn modelId="{A836762B-FFE6-448C-A47C-6817CF20FB3A}" type="presParOf" srcId="{C11618AF-EF56-4E34-9EC9-96CF7AB085A2}" destId="{179A1ECC-0597-4C6F-8BF6-B8A4819582AA}" srcOrd="1" destOrd="0" presId="urn:microsoft.com/office/officeart/2018/2/layout/IconCircleList"/>
    <dgm:cxn modelId="{93C9AEB1-CD7A-4EFB-B97E-0BEF7D517A41}" type="presParOf" srcId="{C11618AF-EF56-4E34-9EC9-96CF7AB085A2}" destId="{2926DB67-2CC8-4B78-B9AA-81B72947B298}" srcOrd="2" destOrd="0" presId="urn:microsoft.com/office/officeart/2018/2/layout/IconCircleList"/>
    <dgm:cxn modelId="{B6AB6784-E5C0-4CF9-8FD2-70531EA38EB5}" type="presParOf" srcId="{C11618AF-EF56-4E34-9EC9-96CF7AB085A2}" destId="{2FF21FE3-95D5-494A-AEC5-B808077A3E7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BA0275-BBD8-4E90-A8AD-689043B59EC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85DC01C-4D8E-414E-89C6-5F38BD17CEA2}">
      <dgm:prSet/>
      <dgm:spPr/>
      <dgm:t>
        <a:bodyPr/>
        <a:lstStyle/>
        <a:p>
          <a:r>
            <a:rPr lang="en-US" b="0" dirty="0">
              <a:latin typeface="+mj-lt"/>
            </a:rPr>
            <a:t>Student</a:t>
          </a:r>
        </a:p>
      </dgm:t>
    </dgm:pt>
    <dgm:pt modelId="{0A15ABB3-9FE0-4DE7-AE3D-B5CBBF1D5AB3}" type="parTrans" cxnId="{CF74F2E7-19D0-4B36-8F1D-40E1F8286D5B}">
      <dgm:prSet/>
      <dgm:spPr/>
      <dgm:t>
        <a:bodyPr/>
        <a:lstStyle/>
        <a:p>
          <a:endParaRPr lang="en-US"/>
        </a:p>
      </dgm:t>
    </dgm:pt>
    <dgm:pt modelId="{22C6AA94-D978-4F20-B737-CDE3D2796036}" type="sibTrans" cxnId="{CF74F2E7-19D0-4B36-8F1D-40E1F8286D5B}">
      <dgm:prSet/>
      <dgm:spPr/>
      <dgm:t>
        <a:bodyPr/>
        <a:lstStyle/>
        <a:p>
          <a:endParaRPr lang="en-US"/>
        </a:p>
      </dgm:t>
    </dgm:pt>
    <dgm:pt modelId="{8ED24C2C-4ACD-444E-AFDB-CC0198F34CC2}">
      <dgm:prSet custT="1"/>
      <dgm:spPr/>
      <dgm:t>
        <a:bodyPr/>
        <a:lstStyle/>
        <a:p>
          <a:pPr>
            <a:buFont typeface="Wingdings" panose="05000000000000000000" pitchFamily="2" charset="2"/>
            <a:buNone/>
          </a:pPr>
          <a:r>
            <a:rPr lang="en-US" sz="1800" dirty="0">
              <a:latin typeface="+mn-lt"/>
            </a:rPr>
            <a:t>Sign in to StudentAid.gov</a:t>
          </a:r>
        </a:p>
      </dgm:t>
    </dgm:pt>
    <dgm:pt modelId="{47FEF4CB-ED86-4C42-B157-764D4C08376F}" type="parTrans" cxnId="{9F29840E-F367-4EE6-916C-DBF62CC06ADE}">
      <dgm:prSet/>
      <dgm:spPr/>
      <dgm:t>
        <a:bodyPr/>
        <a:lstStyle/>
        <a:p>
          <a:endParaRPr lang="en-US"/>
        </a:p>
      </dgm:t>
    </dgm:pt>
    <dgm:pt modelId="{4AF28D3A-F308-409E-A4FD-C5F9432A7E94}" type="sibTrans" cxnId="{9F29840E-F367-4EE6-916C-DBF62CC06ADE}">
      <dgm:prSet/>
      <dgm:spPr/>
      <dgm:t>
        <a:bodyPr/>
        <a:lstStyle/>
        <a:p>
          <a:endParaRPr lang="en-US"/>
        </a:p>
      </dgm:t>
    </dgm:pt>
    <dgm:pt modelId="{EB408F51-0CC8-4920-ADFF-2016319230E2}">
      <dgm:prSet custT="1"/>
      <dgm:spPr/>
      <dgm:t>
        <a:bodyPr/>
        <a:lstStyle/>
        <a:p>
          <a:pPr>
            <a:buFont typeface="Arial" panose="020B0604020202020204" pitchFamily="34" charset="0"/>
            <a:buChar char="•"/>
          </a:pPr>
          <a:r>
            <a:rPr lang="en-US" sz="1800" dirty="0">
              <a:latin typeface="+mn-lt"/>
            </a:rPr>
            <a:t>To contribute to the FAFSA</a:t>
          </a:r>
        </a:p>
      </dgm:t>
    </dgm:pt>
    <dgm:pt modelId="{8965793F-7C43-475B-9E21-2C95DD8DE662}" type="parTrans" cxnId="{51AC3101-3ADB-4CE7-A8D2-AA1F8008BBE1}">
      <dgm:prSet/>
      <dgm:spPr/>
      <dgm:t>
        <a:bodyPr/>
        <a:lstStyle/>
        <a:p>
          <a:endParaRPr lang="en-US"/>
        </a:p>
      </dgm:t>
    </dgm:pt>
    <dgm:pt modelId="{DD151EDA-625A-4909-A9E2-A938D9BB8E9A}" type="sibTrans" cxnId="{51AC3101-3ADB-4CE7-A8D2-AA1F8008BBE1}">
      <dgm:prSet/>
      <dgm:spPr/>
      <dgm:t>
        <a:bodyPr/>
        <a:lstStyle/>
        <a:p>
          <a:endParaRPr lang="en-US"/>
        </a:p>
      </dgm:t>
    </dgm:pt>
    <dgm:pt modelId="{DD7A38BA-D569-4340-A064-18A6495E7DED}">
      <dgm:prSet custT="1"/>
      <dgm:spPr/>
      <dgm:t>
        <a:bodyPr/>
        <a:lstStyle/>
        <a:p>
          <a:pPr>
            <a:buFont typeface="Arial" panose="020B0604020202020204" pitchFamily="34" charset="0"/>
            <a:buChar char="•"/>
          </a:pPr>
          <a:r>
            <a:rPr lang="en-US" sz="1800" dirty="0">
              <a:latin typeface="+mn-lt"/>
            </a:rPr>
            <a:t>To access aid history</a:t>
          </a:r>
        </a:p>
      </dgm:t>
    </dgm:pt>
    <dgm:pt modelId="{CEF762C9-A33A-4935-A6F5-C3CFFD6E130E}" type="parTrans" cxnId="{7B795EE2-F5EE-4FF5-9C4E-7EC05E98B23B}">
      <dgm:prSet/>
      <dgm:spPr/>
      <dgm:t>
        <a:bodyPr/>
        <a:lstStyle/>
        <a:p>
          <a:endParaRPr lang="en-US"/>
        </a:p>
      </dgm:t>
    </dgm:pt>
    <dgm:pt modelId="{239FACF3-103B-4A40-9AD6-5D3F01FD4FD3}" type="sibTrans" cxnId="{7B795EE2-F5EE-4FF5-9C4E-7EC05E98B23B}">
      <dgm:prSet/>
      <dgm:spPr/>
      <dgm:t>
        <a:bodyPr/>
        <a:lstStyle/>
        <a:p>
          <a:endParaRPr lang="en-US"/>
        </a:p>
      </dgm:t>
    </dgm:pt>
    <dgm:pt modelId="{0D9DB342-5A28-434C-9602-41DA47F7C64A}">
      <dgm:prSet/>
      <dgm:spPr/>
      <dgm:t>
        <a:bodyPr/>
        <a:lstStyle/>
        <a:p>
          <a:r>
            <a:rPr lang="en-US" b="0" dirty="0">
              <a:latin typeface="+mj-lt"/>
            </a:rPr>
            <a:t>Parent</a:t>
          </a:r>
        </a:p>
      </dgm:t>
    </dgm:pt>
    <dgm:pt modelId="{309F615F-F301-4CA0-86D0-71575C73493E}" type="parTrans" cxnId="{E42EB30C-FA03-4715-B74B-11F8AE6066C9}">
      <dgm:prSet/>
      <dgm:spPr/>
      <dgm:t>
        <a:bodyPr/>
        <a:lstStyle/>
        <a:p>
          <a:endParaRPr lang="en-US"/>
        </a:p>
      </dgm:t>
    </dgm:pt>
    <dgm:pt modelId="{9E270982-2B3E-42FF-B025-E12C52F1AE49}" type="sibTrans" cxnId="{E42EB30C-FA03-4715-B74B-11F8AE6066C9}">
      <dgm:prSet/>
      <dgm:spPr/>
      <dgm:t>
        <a:bodyPr/>
        <a:lstStyle/>
        <a:p>
          <a:endParaRPr lang="en-US"/>
        </a:p>
      </dgm:t>
    </dgm:pt>
    <dgm:pt modelId="{6C14648B-C4D3-4CEA-9BBD-7C9E3B2D1048}">
      <dgm:prSet custT="1"/>
      <dgm:spPr/>
      <dgm:t>
        <a:bodyPr/>
        <a:lstStyle/>
        <a:p>
          <a:pPr>
            <a:buFont typeface="Arial" panose="020B0604020202020204" pitchFamily="34" charset="0"/>
            <a:buChar char="•"/>
          </a:pPr>
          <a:r>
            <a:rPr lang="en-US" sz="1800" dirty="0">
              <a:latin typeface="+mn-lt"/>
            </a:rPr>
            <a:t>To apply for a Direct PLUS (Parent) Loan</a:t>
          </a:r>
        </a:p>
      </dgm:t>
    </dgm:pt>
    <dgm:pt modelId="{0E33391C-B204-4FAF-B98F-912DA6637F2F}" type="parTrans" cxnId="{1343A3C7-E7BD-4138-AB54-756E845D3DA2}">
      <dgm:prSet/>
      <dgm:spPr/>
      <dgm:t>
        <a:bodyPr/>
        <a:lstStyle/>
        <a:p>
          <a:endParaRPr lang="en-US"/>
        </a:p>
      </dgm:t>
    </dgm:pt>
    <dgm:pt modelId="{359AE3A1-A7C5-4D7E-B9AF-86BA18507C0D}" type="sibTrans" cxnId="{1343A3C7-E7BD-4138-AB54-756E845D3DA2}">
      <dgm:prSet/>
      <dgm:spPr/>
      <dgm:t>
        <a:bodyPr/>
        <a:lstStyle/>
        <a:p>
          <a:endParaRPr lang="en-US"/>
        </a:p>
      </dgm:t>
    </dgm:pt>
    <dgm:pt modelId="{C2865E48-C67B-4E39-A256-01835848DB51}">
      <dgm:prSet custT="1"/>
      <dgm:spPr/>
      <dgm:t>
        <a:bodyPr/>
        <a:lstStyle/>
        <a:p>
          <a:pPr>
            <a:buFont typeface="Arial" panose="020B0604020202020204" pitchFamily="34" charset="0"/>
            <a:buChar char="•"/>
          </a:pPr>
          <a:r>
            <a:rPr lang="en-US" sz="1800" dirty="0">
              <a:latin typeface="+mn-lt"/>
            </a:rPr>
            <a:t>To complete loan counseling</a:t>
          </a:r>
        </a:p>
      </dgm:t>
    </dgm:pt>
    <dgm:pt modelId="{C71CA5EC-9BED-4B1A-BED0-D748FF5D1D72}" type="parTrans" cxnId="{C695F6B6-7E48-4E5D-8FC7-87BF64BBEAB1}">
      <dgm:prSet/>
      <dgm:spPr/>
      <dgm:t>
        <a:bodyPr/>
        <a:lstStyle/>
        <a:p>
          <a:endParaRPr lang="en-US"/>
        </a:p>
      </dgm:t>
    </dgm:pt>
    <dgm:pt modelId="{15843C34-1F17-4A95-B845-8EFD3090A776}" type="sibTrans" cxnId="{C695F6B6-7E48-4E5D-8FC7-87BF64BBEAB1}">
      <dgm:prSet/>
      <dgm:spPr/>
      <dgm:t>
        <a:bodyPr/>
        <a:lstStyle/>
        <a:p>
          <a:endParaRPr lang="en-US"/>
        </a:p>
      </dgm:t>
    </dgm:pt>
    <dgm:pt modelId="{67ECBCB8-ACAE-4088-9395-D0BC98B130B8}">
      <dgm:prSet custT="1"/>
      <dgm:spPr/>
      <dgm:t>
        <a:bodyPr/>
        <a:lstStyle/>
        <a:p>
          <a:pPr>
            <a:buFont typeface="Wingdings" panose="05000000000000000000" pitchFamily="2" charset="2"/>
            <a:buNone/>
          </a:pPr>
          <a:r>
            <a:rPr lang="en-US" sz="1800" dirty="0">
              <a:latin typeface="+mn-lt"/>
            </a:rPr>
            <a:t>Sign in to StudentAid.gov</a:t>
          </a:r>
        </a:p>
      </dgm:t>
    </dgm:pt>
    <dgm:pt modelId="{FF8095AB-8C99-45E7-BEAA-4C39D6D50DCE}" type="parTrans" cxnId="{54B37DB4-A2C8-4828-A24F-0FCF738CBDF2}">
      <dgm:prSet/>
      <dgm:spPr/>
      <dgm:t>
        <a:bodyPr/>
        <a:lstStyle/>
        <a:p>
          <a:endParaRPr lang="en-US"/>
        </a:p>
      </dgm:t>
    </dgm:pt>
    <dgm:pt modelId="{41244F94-A092-4B96-ADE1-3A7727483FD1}" type="sibTrans" cxnId="{54B37DB4-A2C8-4828-A24F-0FCF738CBDF2}">
      <dgm:prSet/>
      <dgm:spPr/>
      <dgm:t>
        <a:bodyPr/>
        <a:lstStyle/>
        <a:p>
          <a:endParaRPr lang="en-US"/>
        </a:p>
      </dgm:t>
    </dgm:pt>
    <dgm:pt modelId="{E0115FFB-58CE-4B7C-86E2-35A79487DCD2}">
      <dgm:prSet custT="1"/>
      <dgm:spPr/>
      <dgm:t>
        <a:bodyPr/>
        <a:lstStyle/>
        <a:p>
          <a:pPr>
            <a:buFont typeface="Arial" panose="020B0604020202020204" pitchFamily="34" charset="0"/>
            <a:buChar char="•"/>
          </a:pPr>
          <a:r>
            <a:rPr lang="en-US" sz="1800" dirty="0">
              <a:latin typeface="+mn-lt"/>
            </a:rPr>
            <a:t>To apply for repayment plans</a:t>
          </a:r>
        </a:p>
      </dgm:t>
    </dgm:pt>
    <dgm:pt modelId="{1EF7D058-6F3D-4F9B-BF48-8ECA7F7C96FE}" type="parTrans" cxnId="{A1EFA951-8FAE-42DD-AC56-4695B532D8FB}">
      <dgm:prSet/>
      <dgm:spPr/>
      <dgm:t>
        <a:bodyPr/>
        <a:lstStyle/>
        <a:p>
          <a:endParaRPr lang="en-US"/>
        </a:p>
      </dgm:t>
    </dgm:pt>
    <dgm:pt modelId="{1EB514B6-2354-4153-991F-081A9869DEDE}" type="sibTrans" cxnId="{A1EFA951-8FAE-42DD-AC56-4695B532D8FB}">
      <dgm:prSet/>
      <dgm:spPr/>
      <dgm:t>
        <a:bodyPr/>
        <a:lstStyle/>
        <a:p>
          <a:endParaRPr lang="en-US"/>
        </a:p>
      </dgm:t>
    </dgm:pt>
    <dgm:pt modelId="{66818AE4-8DD4-4CE7-A176-3744E22AAB72}">
      <dgm:prSet custT="1"/>
      <dgm:spPr/>
      <dgm:t>
        <a:bodyPr/>
        <a:lstStyle/>
        <a:p>
          <a:pPr>
            <a:buFont typeface="Arial" panose="020B0604020202020204" pitchFamily="34" charset="0"/>
            <a:buChar char="•"/>
          </a:pPr>
          <a:r>
            <a:rPr lang="en-US" sz="1800" dirty="0">
              <a:latin typeface="+mn-lt"/>
            </a:rPr>
            <a:t>To contribute to the FAFSA</a:t>
          </a:r>
        </a:p>
      </dgm:t>
    </dgm:pt>
    <dgm:pt modelId="{D1B0354F-31F9-4F52-AC04-466DD0F55CD6}" type="parTrans" cxnId="{B34E63B1-F5D0-4D75-A454-C9088C4388E6}">
      <dgm:prSet/>
      <dgm:spPr/>
      <dgm:t>
        <a:bodyPr/>
        <a:lstStyle/>
        <a:p>
          <a:endParaRPr lang="en-US"/>
        </a:p>
      </dgm:t>
    </dgm:pt>
    <dgm:pt modelId="{56E85EB7-0905-4C4C-A85F-69672C4E8F6C}" type="sibTrans" cxnId="{B34E63B1-F5D0-4D75-A454-C9088C4388E6}">
      <dgm:prSet/>
      <dgm:spPr/>
      <dgm:t>
        <a:bodyPr/>
        <a:lstStyle/>
        <a:p>
          <a:endParaRPr lang="en-US"/>
        </a:p>
      </dgm:t>
    </dgm:pt>
    <dgm:pt modelId="{956F1032-4AEB-4BC0-A352-622CF05B2194}">
      <dgm:prSet custT="1"/>
      <dgm:spPr/>
      <dgm:t>
        <a:bodyPr/>
        <a:lstStyle/>
        <a:p>
          <a:pPr>
            <a:buFont typeface="Arial" panose="020B0604020202020204" pitchFamily="34" charset="0"/>
            <a:buChar char="•"/>
          </a:pPr>
          <a:r>
            <a:rPr lang="en-US" sz="1800" dirty="0">
              <a:latin typeface="+mn-lt"/>
            </a:rPr>
            <a:t>To complete Direct Loan Master Promissory Note</a:t>
          </a:r>
        </a:p>
      </dgm:t>
    </dgm:pt>
    <dgm:pt modelId="{800649CF-336A-4F14-9DCE-31BF7592D59D}" type="parTrans" cxnId="{483EB1C9-592F-46D6-98A8-B529BF1189AF}">
      <dgm:prSet/>
      <dgm:spPr/>
      <dgm:t>
        <a:bodyPr/>
        <a:lstStyle/>
        <a:p>
          <a:endParaRPr lang="en-US"/>
        </a:p>
      </dgm:t>
    </dgm:pt>
    <dgm:pt modelId="{78E3CBEC-1FC1-4772-8038-F0142D015259}" type="sibTrans" cxnId="{483EB1C9-592F-46D6-98A8-B529BF1189AF}">
      <dgm:prSet/>
      <dgm:spPr/>
      <dgm:t>
        <a:bodyPr/>
        <a:lstStyle/>
        <a:p>
          <a:endParaRPr lang="en-US"/>
        </a:p>
      </dgm:t>
    </dgm:pt>
    <dgm:pt modelId="{C81C66E5-BAF9-439A-865F-6FCF51AC7C86}" type="pres">
      <dgm:prSet presAssocID="{BEBA0275-BBD8-4E90-A8AD-689043B59ECC}" presName="linear" presStyleCnt="0">
        <dgm:presLayoutVars>
          <dgm:dir/>
          <dgm:animLvl val="lvl"/>
          <dgm:resizeHandles val="exact"/>
        </dgm:presLayoutVars>
      </dgm:prSet>
      <dgm:spPr/>
    </dgm:pt>
    <dgm:pt modelId="{28BD53D5-8D2E-4B50-8D90-813DD98CB3F7}" type="pres">
      <dgm:prSet presAssocID="{285DC01C-4D8E-414E-89C6-5F38BD17CEA2}" presName="parentLin" presStyleCnt="0"/>
      <dgm:spPr/>
    </dgm:pt>
    <dgm:pt modelId="{DDCABE41-7281-4D87-816E-708FA3D5CC90}" type="pres">
      <dgm:prSet presAssocID="{285DC01C-4D8E-414E-89C6-5F38BD17CEA2}" presName="parentLeftMargin" presStyleLbl="node1" presStyleIdx="0" presStyleCnt="2"/>
      <dgm:spPr/>
    </dgm:pt>
    <dgm:pt modelId="{95822B4E-6696-44F2-9318-7954C7421B04}" type="pres">
      <dgm:prSet presAssocID="{285DC01C-4D8E-414E-89C6-5F38BD17CEA2}" presName="parentText" presStyleLbl="node1" presStyleIdx="0" presStyleCnt="2">
        <dgm:presLayoutVars>
          <dgm:chMax val="0"/>
          <dgm:bulletEnabled val="1"/>
        </dgm:presLayoutVars>
      </dgm:prSet>
      <dgm:spPr/>
    </dgm:pt>
    <dgm:pt modelId="{61B8536D-AF1B-4510-9101-BF8D41107DC2}" type="pres">
      <dgm:prSet presAssocID="{285DC01C-4D8E-414E-89C6-5F38BD17CEA2}" presName="negativeSpace" presStyleCnt="0"/>
      <dgm:spPr/>
    </dgm:pt>
    <dgm:pt modelId="{7F4428AC-8CCA-4050-B084-737391571365}" type="pres">
      <dgm:prSet presAssocID="{285DC01C-4D8E-414E-89C6-5F38BD17CEA2}" presName="childText" presStyleLbl="conFgAcc1" presStyleIdx="0" presStyleCnt="2">
        <dgm:presLayoutVars>
          <dgm:bulletEnabled val="1"/>
        </dgm:presLayoutVars>
      </dgm:prSet>
      <dgm:spPr/>
    </dgm:pt>
    <dgm:pt modelId="{F894E0BD-E871-4838-8C81-518A379B1BCC}" type="pres">
      <dgm:prSet presAssocID="{22C6AA94-D978-4F20-B737-CDE3D2796036}" presName="spaceBetweenRectangles" presStyleCnt="0"/>
      <dgm:spPr/>
    </dgm:pt>
    <dgm:pt modelId="{485CB8FD-B6EC-4856-BD92-D647552319DA}" type="pres">
      <dgm:prSet presAssocID="{0D9DB342-5A28-434C-9602-41DA47F7C64A}" presName="parentLin" presStyleCnt="0"/>
      <dgm:spPr/>
    </dgm:pt>
    <dgm:pt modelId="{0335B4BE-836C-48EC-ACFD-EE4F646A1B45}" type="pres">
      <dgm:prSet presAssocID="{0D9DB342-5A28-434C-9602-41DA47F7C64A}" presName="parentLeftMargin" presStyleLbl="node1" presStyleIdx="0" presStyleCnt="2"/>
      <dgm:spPr/>
    </dgm:pt>
    <dgm:pt modelId="{392FD096-D5D2-464B-9F04-98E23A591CE6}" type="pres">
      <dgm:prSet presAssocID="{0D9DB342-5A28-434C-9602-41DA47F7C64A}" presName="parentText" presStyleLbl="node1" presStyleIdx="1" presStyleCnt="2">
        <dgm:presLayoutVars>
          <dgm:chMax val="0"/>
          <dgm:bulletEnabled val="1"/>
        </dgm:presLayoutVars>
      </dgm:prSet>
      <dgm:spPr/>
    </dgm:pt>
    <dgm:pt modelId="{B9CCB272-5DF1-4DD8-B418-72196E105517}" type="pres">
      <dgm:prSet presAssocID="{0D9DB342-5A28-434C-9602-41DA47F7C64A}" presName="negativeSpace" presStyleCnt="0"/>
      <dgm:spPr/>
    </dgm:pt>
    <dgm:pt modelId="{7593388B-5799-448F-BC2C-75F506B96F24}" type="pres">
      <dgm:prSet presAssocID="{0D9DB342-5A28-434C-9602-41DA47F7C64A}" presName="childText" presStyleLbl="conFgAcc1" presStyleIdx="1" presStyleCnt="2">
        <dgm:presLayoutVars>
          <dgm:bulletEnabled val="1"/>
        </dgm:presLayoutVars>
      </dgm:prSet>
      <dgm:spPr/>
    </dgm:pt>
  </dgm:ptLst>
  <dgm:cxnLst>
    <dgm:cxn modelId="{51AC3101-3ADB-4CE7-A8D2-AA1F8008BBE1}" srcId="{8ED24C2C-4ACD-444E-AFDB-CC0198F34CC2}" destId="{EB408F51-0CC8-4920-ADFF-2016319230E2}" srcOrd="0" destOrd="0" parTransId="{8965793F-7C43-475B-9E21-2C95DD8DE662}" sibTransId="{DD151EDA-625A-4909-A9E2-A938D9BB8E9A}"/>
    <dgm:cxn modelId="{E42EB30C-FA03-4715-B74B-11F8AE6066C9}" srcId="{BEBA0275-BBD8-4E90-A8AD-689043B59ECC}" destId="{0D9DB342-5A28-434C-9602-41DA47F7C64A}" srcOrd="1" destOrd="0" parTransId="{309F615F-F301-4CA0-86D0-71575C73493E}" sibTransId="{9E270982-2B3E-42FF-B025-E12C52F1AE49}"/>
    <dgm:cxn modelId="{9F29840E-F367-4EE6-916C-DBF62CC06ADE}" srcId="{285DC01C-4D8E-414E-89C6-5F38BD17CEA2}" destId="{8ED24C2C-4ACD-444E-AFDB-CC0198F34CC2}" srcOrd="0" destOrd="0" parTransId="{47FEF4CB-ED86-4C42-B157-764D4C08376F}" sibTransId="{4AF28D3A-F308-409E-A4FD-C5F9432A7E94}"/>
    <dgm:cxn modelId="{5640C93C-772D-4166-A045-52A4C134FE11}" type="presOf" srcId="{956F1032-4AEB-4BC0-A352-622CF05B2194}" destId="{7F4428AC-8CCA-4050-B084-737391571365}" srcOrd="0" destOrd="2" presId="urn:microsoft.com/office/officeart/2005/8/layout/list1"/>
    <dgm:cxn modelId="{6DFD4163-FC57-412B-877E-977672316648}" type="presOf" srcId="{C2865E48-C67B-4E39-A256-01835848DB51}" destId="{7F4428AC-8CCA-4050-B084-737391571365}" srcOrd="0" destOrd="3" presId="urn:microsoft.com/office/officeart/2005/8/layout/list1"/>
    <dgm:cxn modelId="{CE39DB64-666E-448D-A6D0-F9F9F41349D8}" type="presOf" srcId="{DD7A38BA-D569-4340-A064-18A6495E7DED}" destId="{7F4428AC-8CCA-4050-B084-737391571365}" srcOrd="0" destOrd="4" presId="urn:microsoft.com/office/officeart/2005/8/layout/list1"/>
    <dgm:cxn modelId="{A1EFA951-8FAE-42DD-AC56-4695B532D8FB}" srcId="{8ED24C2C-4ACD-444E-AFDB-CC0198F34CC2}" destId="{E0115FFB-58CE-4B7C-86E2-35A79487DCD2}" srcOrd="4" destOrd="0" parTransId="{1EF7D058-6F3D-4F9B-BF48-8ECA7F7C96FE}" sibTransId="{1EB514B6-2354-4153-991F-081A9869DEDE}"/>
    <dgm:cxn modelId="{E9E73974-1531-40C8-A40D-D859217441C7}" type="presOf" srcId="{EB408F51-0CC8-4920-ADFF-2016319230E2}" destId="{7F4428AC-8CCA-4050-B084-737391571365}" srcOrd="0" destOrd="1" presId="urn:microsoft.com/office/officeart/2005/8/layout/list1"/>
    <dgm:cxn modelId="{0D9F8F8C-A88B-4E40-B9C4-913C835FB96C}" type="presOf" srcId="{66818AE4-8DD4-4CE7-A176-3744E22AAB72}" destId="{7593388B-5799-448F-BC2C-75F506B96F24}" srcOrd="0" destOrd="1" presId="urn:microsoft.com/office/officeart/2005/8/layout/list1"/>
    <dgm:cxn modelId="{66A46495-D4FF-4E49-9325-C951CC64F534}" type="presOf" srcId="{8ED24C2C-4ACD-444E-AFDB-CC0198F34CC2}" destId="{7F4428AC-8CCA-4050-B084-737391571365}" srcOrd="0" destOrd="0" presId="urn:microsoft.com/office/officeart/2005/8/layout/list1"/>
    <dgm:cxn modelId="{AE16D9AA-4E00-4A1A-B812-9A2DA5AA3845}" type="presOf" srcId="{285DC01C-4D8E-414E-89C6-5F38BD17CEA2}" destId="{DDCABE41-7281-4D87-816E-708FA3D5CC90}" srcOrd="0" destOrd="0" presId="urn:microsoft.com/office/officeart/2005/8/layout/list1"/>
    <dgm:cxn modelId="{B34E63B1-F5D0-4D75-A454-C9088C4388E6}" srcId="{67ECBCB8-ACAE-4088-9395-D0BC98B130B8}" destId="{66818AE4-8DD4-4CE7-A176-3744E22AAB72}" srcOrd="0" destOrd="0" parTransId="{D1B0354F-31F9-4F52-AC04-466DD0F55CD6}" sibTransId="{56E85EB7-0905-4C4C-A85F-69672C4E8F6C}"/>
    <dgm:cxn modelId="{54B37DB4-A2C8-4828-A24F-0FCF738CBDF2}" srcId="{0D9DB342-5A28-434C-9602-41DA47F7C64A}" destId="{67ECBCB8-ACAE-4088-9395-D0BC98B130B8}" srcOrd="0" destOrd="0" parTransId="{FF8095AB-8C99-45E7-BEAA-4C39D6D50DCE}" sibTransId="{41244F94-A092-4B96-ADE1-3A7727483FD1}"/>
    <dgm:cxn modelId="{C695F6B6-7E48-4E5D-8FC7-87BF64BBEAB1}" srcId="{8ED24C2C-4ACD-444E-AFDB-CC0198F34CC2}" destId="{C2865E48-C67B-4E39-A256-01835848DB51}" srcOrd="2" destOrd="0" parTransId="{C71CA5EC-9BED-4B1A-BED0-D748FF5D1D72}" sibTransId="{15843C34-1F17-4A95-B845-8EFD3090A776}"/>
    <dgm:cxn modelId="{EF2674B9-D693-489C-B1D3-516F0F88B160}" type="presOf" srcId="{285DC01C-4D8E-414E-89C6-5F38BD17CEA2}" destId="{95822B4E-6696-44F2-9318-7954C7421B04}" srcOrd="1" destOrd="0" presId="urn:microsoft.com/office/officeart/2005/8/layout/list1"/>
    <dgm:cxn modelId="{4491BAC2-45C6-4288-A64A-717F5ECB279C}" type="presOf" srcId="{67ECBCB8-ACAE-4088-9395-D0BC98B130B8}" destId="{7593388B-5799-448F-BC2C-75F506B96F24}" srcOrd="0" destOrd="0" presId="urn:microsoft.com/office/officeart/2005/8/layout/list1"/>
    <dgm:cxn modelId="{1343A3C7-E7BD-4138-AB54-756E845D3DA2}" srcId="{67ECBCB8-ACAE-4088-9395-D0BC98B130B8}" destId="{6C14648B-C4D3-4CEA-9BBD-7C9E3B2D1048}" srcOrd="1" destOrd="0" parTransId="{0E33391C-B204-4FAF-B98F-912DA6637F2F}" sibTransId="{359AE3A1-A7C5-4D7E-B9AF-86BA18507C0D}"/>
    <dgm:cxn modelId="{483EB1C9-592F-46D6-98A8-B529BF1189AF}" srcId="{8ED24C2C-4ACD-444E-AFDB-CC0198F34CC2}" destId="{956F1032-4AEB-4BC0-A352-622CF05B2194}" srcOrd="1" destOrd="0" parTransId="{800649CF-336A-4F14-9DCE-31BF7592D59D}" sibTransId="{78E3CBEC-1FC1-4772-8038-F0142D015259}"/>
    <dgm:cxn modelId="{EFE428CA-4B8E-450E-8841-C31659E17A09}" type="presOf" srcId="{0D9DB342-5A28-434C-9602-41DA47F7C64A}" destId="{392FD096-D5D2-464B-9F04-98E23A591CE6}" srcOrd="1" destOrd="0" presId="urn:microsoft.com/office/officeart/2005/8/layout/list1"/>
    <dgm:cxn modelId="{E7E701CD-19B1-4839-B2D0-148DCA2EF754}" type="presOf" srcId="{E0115FFB-58CE-4B7C-86E2-35A79487DCD2}" destId="{7F4428AC-8CCA-4050-B084-737391571365}" srcOrd="0" destOrd="5" presId="urn:microsoft.com/office/officeart/2005/8/layout/list1"/>
    <dgm:cxn modelId="{7B795EE2-F5EE-4FF5-9C4E-7EC05E98B23B}" srcId="{8ED24C2C-4ACD-444E-AFDB-CC0198F34CC2}" destId="{DD7A38BA-D569-4340-A064-18A6495E7DED}" srcOrd="3" destOrd="0" parTransId="{CEF762C9-A33A-4935-A6F5-C3CFFD6E130E}" sibTransId="{239FACF3-103B-4A40-9AD6-5D3F01FD4FD3}"/>
    <dgm:cxn modelId="{F12C4BE6-F5AB-4043-9450-A8AF178B90DC}" type="presOf" srcId="{BEBA0275-BBD8-4E90-A8AD-689043B59ECC}" destId="{C81C66E5-BAF9-439A-865F-6FCF51AC7C86}" srcOrd="0" destOrd="0" presId="urn:microsoft.com/office/officeart/2005/8/layout/list1"/>
    <dgm:cxn modelId="{CF74F2E7-19D0-4B36-8F1D-40E1F8286D5B}" srcId="{BEBA0275-BBD8-4E90-A8AD-689043B59ECC}" destId="{285DC01C-4D8E-414E-89C6-5F38BD17CEA2}" srcOrd="0" destOrd="0" parTransId="{0A15ABB3-9FE0-4DE7-AE3D-B5CBBF1D5AB3}" sibTransId="{22C6AA94-D978-4F20-B737-CDE3D2796036}"/>
    <dgm:cxn modelId="{FF408BFC-1C61-42E4-ADEC-09E1A31B20B7}" type="presOf" srcId="{0D9DB342-5A28-434C-9602-41DA47F7C64A}" destId="{0335B4BE-836C-48EC-ACFD-EE4F646A1B45}" srcOrd="0" destOrd="0" presId="urn:microsoft.com/office/officeart/2005/8/layout/list1"/>
    <dgm:cxn modelId="{DFD5EDFC-AD3B-40F6-9E91-B2207D82D8F4}" type="presOf" srcId="{6C14648B-C4D3-4CEA-9BBD-7C9E3B2D1048}" destId="{7593388B-5799-448F-BC2C-75F506B96F24}" srcOrd="0" destOrd="2" presId="urn:microsoft.com/office/officeart/2005/8/layout/list1"/>
    <dgm:cxn modelId="{41CD16E1-071D-4659-A9E9-2E53E72F834A}" type="presParOf" srcId="{C81C66E5-BAF9-439A-865F-6FCF51AC7C86}" destId="{28BD53D5-8D2E-4B50-8D90-813DD98CB3F7}" srcOrd="0" destOrd="0" presId="urn:microsoft.com/office/officeart/2005/8/layout/list1"/>
    <dgm:cxn modelId="{03791180-D205-4AEB-90B4-00933F2DDC62}" type="presParOf" srcId="{28BD53D5-8D2E-4B50-8D90-813DD98CB3F7}" destId="{DDCABE41-7281-4D87-816E-708FA3D5CC90}" srcOrd="0" destOrd="0" presId="urn:microsoft.com/office/officeart/2005/8/layout/list1"/>
    <dgm:cxn modelId="{4E006342-13E4-4E8F-89CF-98C4DDAD81B5}" type="presParOf" srcId="{28BD53D5-8D2E-4B50-8D90-813DD98CB3F7}" destId="{95822B4E-6696-44F2-9318-7954C7421B04}" srcOrd="1" destOrd="0" presId="urn:microsoft.com/office/officeart/2005/8/layout/list1"/>
    <dgm:cxn modelId="{203AB190-05A5-4BE4-898C-829D8EFD4FAE}" type="presParOf" srcId="{C81C66E5-BAF9-439A-865F-6FCF51AC7C86}" destId="{61B8536D-AF1B-4510-9101-BF8D41107DC2}" srcOrd="1" destOrd="0" presId="urn:microsoft.com/office/officeart/2005/8/layout/list1"/>
    <dgm:cxn modelId="{138EC4A6-21F1-49D1-A6E1-830376E209D4}" type="presParOf" srcId="{C81C66E5-BAF9-439A-865F-6FCF51AC7C86}" destId="{7F4428AC-8CCA-4050-B084-737391571365}" srcOrd="2" destOrd="0" presId="urn:microsoft.com/office/officeart/2005/8/layout/list1"/>
    <dgm:cxn modelId="{49871B1E-26BC-414A-9899-23F99CC85A44}" type="presParOf" srcId="{C81C66E5-BAF9-439A-865F-6FCF51AC7C86}" destId="{F894E0BD-E871-4838-8C81-518A379B1BCC}" srcOrd="3" destOrd="0" presId="urn:microsoft.com/office/officeart/2005/8/layout/list1"/>
    <dgm:cxn modelId="{DAB75A2E-D797-4D53-AB29-F809311C9A81}" type="presParOf" srcId="{C81C66E5-BAF9-439A-865F-6FCF51AC7C86}" destId="{485CB8FD-B6EC-4856-BD92-D647552319DA}" srcOrd="4" destOrd="0" presId="urn:microsoft.com/office/officeart/2005/8/layout/list1"/>
    <dgm:cxn modelId="{D72D6A90-F2A7-4E35-99A8-BCE94913BC92}" type="presParOf" srcId="{485CB8FD-B6EC-4856-BD92-D647552319DA}" destId="{0335B4BE-836C-48EC-ACFD-EE4F646A1B45}" srcOrd="0" destOrd="0" presId="urn:microsoft.com/office/officeart/2005/8/layout/list1"/>
    <dgm:cxn modelId="{06161BED-1552-4A3F-954C-D16BEFEFC2A9}" type="presParOf" srcId="{485CB8FD-B6EC-4856-BD92-D647552319DA}" destId="{392FD096-D5D2-464B-9F04-98E23A591CE6}" srcOrd="1" destOrd="0" presId="urn:microsoft.com/office/officeart/2005/8/layout/list1"/>
    <dgm:cxn modelId="{58EFAC3D-B6F2-4CB4-B79E-1300524146C0}" type="presParOf" srcId="{C81C66E5-BAF9-439A-865F-6FCF51AC7C86}" destId="{B9CCB272-5DF1-4DD8-B418-72196E105517}" srcOrd="5" destOrd="0" presId="urn:microsoft.com/office/officeart/2005/8/layout/list1"/>
    <dgm:cxn modelId="{89A57AF2-E366-4AF8-9D6E-D6350E7D46CB}" type="presParOf" srcId="{C81C66E5-BAF9-439A-865F-6FCF51AC7C86}" destId="{7593388B-5799-448F-BC2C-75F506B96F2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5130ABC-42C8-461F-B2FB-F7D5084A194E}"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pt>
    <dgm:pt modelId="{A6352005-1447-4A14-90E9-EAD1A10846B7}">
      <dgm:prSet phldrT="[Text]" custT="1"/>
      <dgm:spPr/>
      <dgm:t>
        <a:bodyPr/>
        <a:lstStyle/>
        <a:p>
          <a:pPr>
            <a:lnSpc>
              <a:spcPct val="100000"/>
            </a:lnSpc>
            <a:defRPr cap="all"/>
          </a:pPr>
          <a:r>
            <a:rPr lang="en-US" sz="3600" cap="none" dirty="0">
              <a:latin typeface="Palatino Linotype" panose="02040502050505030304" pitchFamily="18" charset="0"/>
            </a:rPr>
            <a:t>Market value</a:t>
          </a:r>
        </a:p>
      </dgm:t>
    </dgm:pt>
    <dgm:pt modelId="{D11F6E08-82A1-48F6-AA7F-BDEB3B64ADE8}" type="parTrans" cxnId="{1E0B6190-760E-4F2A-9764-F28CB2700BF9}">
      <dgm:prSet/>
      <dgm:spPr/>
      <dgm:t>
        <a:bodyPr/>
        <a:lstStyle/>
        <a:p>
          <a:endParaRPr lang="en-US"/>
        </a:p>
      </dgm:t>
    </dgm:pt>
    <dgm:pt modelId="{32E2D373-C606-470F-AEE1-E4F13813A8D0}" type="sibTrans" cxnId="{1E0B6190-760E-4F2A-9764-F28CB2700BF9}">
      <dgm:prSet/>
      <dgm:spPr/>
      <dgm:t>
        <a:bodyPr/>
        <a:lstStyle/>
        <a:p>
          <a:endParaRPr lang="en-US"/>
        </a:p>
      </dgm:t>
    </dgm:pt>
    <dgm:pt modelId="{8AB7CCEB-5001-4CC6-8008-181E0EBE37A7}">
      <dgm:prSet phldrT="[Text]" custT="1"/>
      <dgm:spPr/>
      <dgm:t>
        <a:bodyPr/>
        <a:lstStyle/>
        <a:p>
          <a:pPr>
            <a:lnSpc>
              <a:spcPct val="100000"/>
            </a:lnSpc>
            <a:defRPr cap="all"/>
          </a:pPr>
          <a:r>
            <a:rPr lang="en-US" sz="3600" cap="none" dirty="0">
              <a:latin typeface="Palatino Linotype" panose="02040502050505030304" pitchFamily="18" charset="0"/>
            </a:rPr>
            <a:t>Debt owed</a:t>
          </a:r>
        </a:p>
      </dgm:t>
    </dgm:pt>
    <dgm:pt modelId="{5D4A35B5-BA22-4DFD-A41D-BF7F7E08F54F}" type="parTrans" cxnId="{31BF8DFB-DAC3-4227-8AC8-A772DD5824BA}">
      <dgm:prSet/>
      <dgm:spPr/>
      <dgm:t>
        <a:bodyPr/>
        <a:lstStyle/>
        <a:p>
          <a:endParaRPr lang="en-US"/>
        </a:p>
      </dgm:t>
    </dgm:pt>
    <dgm:pt modelId="{BB645C0C-B04A-4C25-8FFA-2C24298B18AA}" type="sibTrans" cxnId="{31BF8DFB-DAC3-4227-8AC8-A772DD5824BA}">
      <dgm:prSet/>
      <dgm:spPr/>
      <dgm:t>
        <a:bodyPr/>
        <a:lstStyle/>
        <a:p>
          <a:endParaRPr lang="en-US"/>
        </a:p>
      </dgm:t>
    </dgm:pt>
    <dgm:pt modelId="{09A0599C-681E-4248-BE15-5190B3173BCC}">
      <dgm:prSet phldrT="[Text]" custT="1"/>
      <dgm:spPr/>
      <dgm:t>
        <a:bodyPr/>
        <a:lstStyle/>
        <a:p>
          <a:pPr>
            <a:lnSpc>
              <a:spcPct val="100000"/>
            </a:lnSpc>
            <a:defRPr cap="all"/>
          </a:pPr>
          <a:r>
            <a:rPr lang="en-US" sz="3600" cap="none" dirty="0">
              <a:latin typeface="Palatino Linotype" panose="02040502050505030304" pitchFamily="18" charset="0"/>
            </a:rPr>
            <a:t>Net value</a:t>
          </a:r>
        </a:p>
      </dgm:t>
    </dgm:pt>
    <dgm:pt modelId="{C3B6FFEA-3F19-453D-B319-29F98E3D5465}" type="parTrans" cxnId="{6FB13D20-FD9A-40F0-9E9E-5B4AF9CFDE35}">
      <dgm:prSet/>
      <dgm:spPr/>
      <dgm:t>
        <a:bodyPr/>
        <a:lstStyle/>
        <a:p>
          <a:endParaRPr lang="en-US"/>
        </a:p>
      </dgm:t>
    </dgm:pt>
    <dgm:pt modelId="{10275CBE-4170-4873-ADED-5AE08E244BF9}" type="sibTrans" cxnId="{6FB13D20-FD9A-40F0-9E9E-5B4AF9CFDE35}">
      <dgm:prSet/>
      <dgm:spPr/>
      <dgm:t>
        <a:bodyPr/>
        <a:lstStyle/>
        <a:p>
          <a:endParaRPr lang="en-US"/>
        </a:p>
      </dgm:t>
    </dgm:pt>
    <dgm:pt modelId="{7982BF67-7C6A-44A7-9FF5-7057B4B2704E}" type="pres">
      <dgm:prSet presAssocID="{35130ABC-42C8-461F-B2FB-F7D5084A194E}" presName="root" presStyleCnt="0">
        <dgm:presLayoutVars>
          <dgm:dir/>
          <dgm:resizeHandles val="exact"/>
        </dgm:presLayoutVars>
      </dgm:prSet>
      <dgm:spPr/>
    </dgm:pt>
    <dgm:pt modelId="{728DA5AC-2C2A-4868-B910-E7ABB1DD4E45}" type="pres">
      <dgm:prSet presAssocID="{A6352005-1447-4A14-90E9-EAD1A10846B7}" presName="compNode" presStyleCnt="0"/>
      <dgm:spPr/>
    </dgm:pt>
    <dgm:pt modelId="{018BB014-2A6F-47FF-8FB9-1D5AE9627832}" type="pres">
      <dgm:prSet presAssocID="{A6352005-1447-4A14-90E9-EAD1A10846B7}" presName="iconBgRect" presStyleLbl="bgShp" presStyleIdx="0" presStyleCnt="3"/>
      <dgm:spPr/>
    </dgm:pt>
    <dgm:pt modelId="{FCB9990F-EF07-4478-88FF-7305F79EEF26}" type="pres">
      <dgm:prSet presAssocID="{A6352005-1447-4A14-90E9-EAD1A10846B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F097EBB5-A1C9-48D8-8757-9FB9303AA78E}" type="pres">
      <dgm:prSet presAssocID="{A6352005-1447-4A14-90E9-EAD1A10846B7}" presName="spaceRect" presStyleCnt="0"/>
      <dgm:spPr/>
    </dgm:pt>
    <dgm:pt modelId="{F2D506EE-0635-40CD-95CC-C8EA52106744}" type="pres">
      <dgm:prSet presAssocID="{A6352005-1447-4A14-90E9-EAD1A10846B7}" presName="textRect" presStyleLbl="revTx" presStyleIdx="0" presStyleCnt="3">
        <dgm:presLayoutVars>
          <dgm:chMax val="1"/>
          <dgm:chPref val="1"/>
        </dgm:presLayoutVars>
      </dgm:prSet>
      <dgm:spPr/>
    </dgm:pt>
    <dgm:pt modelId="{A1ABE908-CAAC-4E93-9AD1-2DB57138EF3A}" type="pres">
      <dgm:prSet presAssocID="{32E2D373-C606-470F-AEE1-E4F13813A8D0}" presName="sibTrans" presStyleCnt="0"/>
      <dgm:spPr/>
    </dgm:pt>
    <dgm:pt modelId="{1A7C8AEF-5DC0-4084-951D-A5387C800306}" type="pres">
      <dgm:prSet presAssocID="{8AB7CCEB-5001-4CC6-8008-181E0EBE37A7}" presName="compNode" presStyleCnt="0"/>
      <dgm:spPr/>
    </dgm:pt>
    <dgm:pt modelId="{FEC51F7A-3429-43DF-9A30-98A04AE08C39}" type="pres">
      <dgm:prSet presAssocID="{8AB7CCEB-5001-4CC6-8008-181E0EBE37A7}" presName="iconBgRect" presStyleLbl="bgShp" presStyleIdx="1" presStyleCnt="3"/>
      <dgm:spPr/>
    </dgm:pt>
    <dgm:pt modelId="{13407703-F850-49C6-A983-C87284A948DA}" type="pres">
      <dgm:prSet presAssocID="{8AB7CCEB-5001-4CC6-8008-181E0EBE37A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4A794688-16A2-492C-8DED-BC6F618ED110}" type="pres">
      <dgm:prSet presAssocID="{8AB7CCEB-5001-4CC6-8008-181E0EBE37A7}" presName="spaceRect" presStyleCnt="0"/>
      <dgm:spPr/>
    </dgm:pt>
    <dgm:pt modelId="{C368DE54-E642-461D-A3DA-373D8658F087}" type="pres">
      <dgm:prSet presAssocID="{8AB7CCEB-5001-4CC6-8008-181E0EBE37A7}" presName="textRect" presStyleLbl="revTx" presStyleIdx="1" presStyleCnt="3">
        <dgm:presLayoutVars>
          <dgm:chMax val="1"/>
          <dgm:chPref val="1"/>
        </dgm:presLayoutVars>
      </dgm:prSet>
      <dgm:spPr/>
    </dgm:pt>
    <dgm:pt modelId="{AF460732-9BB3-4A55-A768-FBF845FA5138}" type="pres">
      <dgm:prSet presAssocID="{BB645C0C-B04A-4C25-8FFA-2C24298B18AA}" presName="sibTrans" presStyleCnt="0"/>
      <dgm:spPr/>
    </dgm:pt>
    <dgm:pt modelId="{99888F6E-DB82-4AC4-A707-3B1B6844157D}" type="pres">
      <dgm:prSet presAssocID="{09A0599C-681E-4248-BE15-5190B3173BCC}" presName="compNode" presStyleCnt="0"/>
      <dgm:spPr/>
    </dgm:pt>
    <dgm:pt modelId="{1DA6B35B-52B7-459E-A9D5-70D730A96FFE}" type="pres">
      <dgm:prSet presAssocID="{09A0599C-681E-4248-BE15-5190B3173BCC}" presName="iconBgRect" presStyleLbl="bgShp" presStyleIdx="2" presStyleCnt="3"/>
      <dgm:spPr/>
    </dgm:pt>
    <dgm:pt modelId="{5C11C64F-E4FF-4FFD-951D-08A389FFC7F4}" type="pres">
      <dgm:prSet presAssocID="{09A0599C-681E-4248-BE15-5190B3173BC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ins"/>
        </a:ext>
      </dgm:extLst>
    </dgm:pt>
    <dgm:pt modelId="{CE140E65-11E6-4B51-976A-ED7A8192FAFB}" type="pres">
      <dgm:prSet presAssocID="{09A0599C-681E-4248-BE15-5190B3173BCC}" presName="spaceRect" presStyleCnt="0"/>
      <dgm:spPr/>
    </dgm:pt>
    <dgm:pt modelId="{71F5C6B5-B147-451C-A448-C9DA0B3DA9F5}" type="pres">
      <dgm:prSet presAssocID="{09A0599C-681E-4248-BE15-5190B3173BCC}" presName="textRect" presStyleLbl="revTx" presStyleIdx="2" presStyleCnt="3">
        <dgm:presLayoutVars>
          <dgm:chMax val="1"/>
          <dgm:chPref val="1"/>
        </dgm:presLayoutVars>
      </dgm:prSet>
      <dgm:spPr/>
    </dgm:pt>
  </dgm:ptLst>
  <dgm:cxnLst>
    <dgm:cxn modelId="{6FB13D20-FD9A-40F0-9E9E-5B4AF9CFDE35}" srcId="{35130ABC-42C8-461F-B2FB-F7D5084A194E}" destId="{09A0599C-681E-4248-BE15-5190B3173BCC}" srcOrd="2" destOrd="0" parTransId="{C3B6FFEA-3F19-453D-B319-29F98E3D5465}" sibTransId="{10275CBE-4170-4873-ADED-5AE08E244BF9}"/>
    <dgm:cxn modelId="{3BA0986B-4301-423B-B6A7-07F266E07770}" type="presOf" srcId="{A6352005-1447-4A14-90E9-EAD1A10846B7}" destId="{F2D506EE-0635-40CD-95CC-C8EA52106744}" srcOrd="0" destOrd="0" presId="urn:microsoft.com/office/officeart/2018/5/layout/IconCircleLabelList"/>
    <dgm:cxn modelId="{4FA6A052-07A5-4248-B28A-D7EE7625854D}" type="presOf" srcId="{8AB7CCEB-5001-4CC6-8008-181E0EBE37A7}" destId="{C368DE54-E642-461D-A3DA-373D8658F087}" srcOrd="0" destOrd="0" presId="urn:microsoft.com/office/officeart/2018/5/layout/IconCircleLabelList"/>
    <dgm:cxn modelId="{E5D29586-52EA-4486-8BB8-1856CD88E6CE}" type="presOf" srcId="{35130ABC-42C8-461F-B2FB-F7D5084A194E}" destId="{7982BF67-7C6A-44A7-9FF5-7057B4B2704E}" srcOrd="0" destOrd="0" presId="urn:microsoft.com/office/officeart/2018/5/layout/IconCircleLabelList"/>
    <dgm:cxn modelId="{1E0B6190-760E-4F2A-9764-F28CB2700BF9}" srcId="{35130ABC-42C8-461F-B2FB-F7D5084A194E}" destId="{A6352005-1447-4A14-90E9-EAD1A10846B7}" srcOrd="0" destOrd="0" parTransId="{D11F6E08-82A1-48F6-AA7F-BDEB3B64ADE8}" sibTransId="{32E2D373-C606-470F-AEE1-E4F13813A8D0}"/>
    <dgm:cxn modelId="{AD2E9894-1CBC-4F07-AA02-C76EFC34F75C}" type="presOf" srcId="{09A0599C-681E-4248-BE15-5190B3173BCC}" destId="{71F5C6B5-B147-451C-A448-C9DA0B3DA9F5}" srcOrd="0" destOrd="0" presId="urn:microsoft.com/office/officeart/2018/5/layout/IconCircleLabelList"/>
    <dgm:cxn modelId="{31BF8DFB-DAC3-4227-8AC8-A772DD5824BA}" srcId="{35130ABC-42C8-461F-B2FB-F7D5084A194E}" destId="{8AB7CCEB-5001-4CC6-8008-181E0EBE37A7}" srcOrd="1" destOrd="0" parTransId="{5D4A35B5-BA22-4DFD-A41D-BF7F7E08F54F}" sibTransId="{BB645C0C-B04A-4C25-8FFA-2C24298B18AA}"/>
    <dgm:cxn modelId="{FB404C7E-F78B-439E-ACD6-711B6785B152}" type="presParOf" srcId="{7982BF67-7C6A-44A7-9FF5-7057B4B2704E}" destId="{728DA5AC-2C2A-4868-B910-E7ABB1DD4E45}" srcOrd="0" destOrd="0" presId="urn:microsoft.com/office/officeart/2018/5/layout/IconCircleLabelList"/>
    <dgm:cxn modelId="{93850277-BA93-4D54-B0BA-F0FD3A9572DC}" type="presParOf" srcId="{728DA5AC-2C2A-4868-B910-E7ABB1DD4E45}" destId="{018BB014-2A6F-47FF-8FB9-1D5AE9627832}" srcOrd="0" destOrd="0" presId="urn:microsoft.com/office/officeart/2018/5/layout/IconCircleLabelList"/>
    <dgm:cxn modelId="{36DE2138-147A-4C10-BE08-056753AFD475}" type="presParOf" srcId="{728DA5AC-2C2A-4868-B910-E7ABB1DD4E45}" destId="{FCB9990F-EF07-4478-88FF-7305F79EEF26}" srcOrd="1" destOrd="0" presId="urn:microsoft.com/office/officeart/2018/5/layout/IconCircleLabelList"/>
    <dgm:cxn modelId="{87B9D720-93CE-4868-8F1F-4769D4AFE165}" type="presParOf" srcId="{728DA5AC-2C2A-4868-B910-E7ABB1DD4E45}" destId="{F097EBB5-A1C9-48D8-8757-9FB9303AA78E}" srcOrd="2" destOrd="0" presId="urn:microsoft.com/office/officeart/2018/5/layout/IconCircleLabelList"/>
    <dgm:cxn modelId="{5E1C6737-3F3F-4A8F-84A1-76EB6F63B015}" type="presParOf" srcId="{728DA5AC-2C2A-4868-B910-E7ABB1DD4E45}" destId="{F2D506EE-0635-40CD-95CC-C8EA52106744}" srcOrd="3" destOrd="0" presId="urn:microsoft.com/office/officeart/2018/5/layout/IconCircleLabelList"/>
    <dgm:cxn modelId="{32AF8624-A9ED-4B13-8C02-087DAFC0E10A}" type="presParOf" srcId="{7982BF67-7C6A-44A7-9FF5-7057B4B2704E}" destId="{A1ABE908-CAAC-4E93-9AD1-2DB57138EF3A}" srcOrd="1" destOrd="0" presId="urn:microsoft.com/office/officeart/2018/5/layout/IconCircleLabelList"/>
    <dgm:cxn modelId="{826AC4A1-F25B-4ED9-A2CE-BAEA4B9BA6A8}" type="presParOf" srcId="{7982BF67-7C6A-44A7-9FF5-7057B4B2704E}" destId="{1A7C8AEF-5DC0-4084-951D-A5387C800306}" srcOrd="2" destOrd="0" presId="urn:microsoft.com/office/officeart/2018/5/layout/IconCircleLabelList"/>
    <dgm:cxn modelId="{DFFA5F24-4A13-4E12-B00C-AC76C2F95D97}" type="presParOf" srcId="{1A7C8AEF-5DC0-4084-951D-A5387C800306}" destId="{FEC51F7A-3429-43DF-9A30-98A04AE08C39}" srcOrd="0" destOrd="0" presId="urn:microsoft.com/office/officeart/2018/5/layout/IconCircleLabelList"/>
    <dgm:cxn modelId="{19F25BBF-87CB-428E-85D6-BE6F733CC3C0}" type="presParOf" srcId="{1A7C8AEF-5DC0-4084-951D-A5387C800306}" destId="{13407703-F850-49C6-A983-C87284A948DA}" srcOrd="1" destOrd="0" presId="urn:microsoft.com/office/officeart/2018/5/layout/IconCircleLabelList"/>
    <dgm:cxn modelId="{2D38A824-FD29-4AC0-8CF7-2EB2CC40B2AF}" type="presParOf" srcId="{1A7C8AEF-5DC0-4084-951D-A5387C800306}" destId="{4A794688-16A2-492C-8DED-BC6F618ED110}" srcOrd="2" destOrd="0" presId="urn:microsoft.com/office/officeart/2018/5/layout/IconCircleLabelList"/>
    <dgm:cxn modelId="{10302AAA-0515-4253-BA08-C0DA95A3CF81}" type="presParOf" srcId="{1A7C8AEF-5DC0-4084-951D-A5387C800306}" destId="{C368DE54-E642-461D-A3DA-373D8658F087}" srcOrd="3" destOrd="0" presId="urn:microsoft.com/office/officeart/2018/5/layout/IconCircleLabelList"/>
    <dgm:cxn modelId="{7928CD9C-9F7E-471F-A54D-8142414F9939}" type="presParOf" srcId="{7982BF67-7C6A-44A7-9FF5-7057B4B2704E}" destId="{AF460732-9BB3-4A55-A768-FBF845FA5138}" srcOrd="3" destOrd="0" presId="urn:microsoft.com/office/officeart/2018/5/layout/IconCircleLabelList"/>
    <dgm:cxn modelId="{D2AF6627-7DF3-40B8-94AE-BB020511587A}" type="presParOf" srcId="{7982BF67-7C6A-44A7-9FF5-7057B4B2704E}" destId="{99888F6E-DB82-4AC4-A707-3B1B6844157D}" srcOrd="4" destOrd="0" presId="urn:microsoft.com/office/officeart/2018/5/layout/IconCircleLabelList"/>
    <dgm:cxn modelId="{7211CC4A-C503-49FC-A0B3-BB7C19CEE8F6}" type="presParOf" srcId="{99888F6E-DB82-4AC4-A707-3B1B6844157D}" destId="{1DA6B35B-52B7-459E-A9D5-70D730A96FFE}" srcOrd="0" destOrd="0" presId="urn:microsoft.com/office/officeart/2018/5/layout/IconCircleLabelList"/>
    <dgm:cxn modelId="{40D720AF-3B00-4B2F-92AD-82AA7F474C8B}" type="presParOf" srcId="{99888F6E-DB82-4AC4-A707-3B1B6844157D}" destId="{5C11C64F-E4FF-4FFD-951D-08A389FFC7F4}" srcOrd="1" destOrd="0" presId="urn:microsoft.com/office/officeart/2018/5/layout/IconCircleLabelList"/>
    <dgm:cxn modelId="{AF28F6EA-96C0-4AE7-AFE9-BE2634CE184E}" type="presParOf" srcId="{99888F6E-DB82-4AC4-A707-3B1B6844157D}" destId="{CE140E65-11E6-4B51-976A-ED7A8192FAFB}" srcOrd="2" destOrd="0" presId="urn:microsoft.com/office/officeart/2018/5/layout/IconCircleLabelList"/>
    <dgm:cxn modelId="{B57A6BBE-22B5-4500-A697-CF3A5FE8C12F}" type="presParOf" srcId="{99888F6E-DB82-4AC4-A707-3B1B6844157D}" destId="{71F5C6B5-B147-451C-A448-C9DA0B3DA9F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9E007F7-050E-44F4-AD49-2B715E35C937}"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8B92C7D-7416-4047-B806-C63B2B64337B}">
      <dgm:prSet/>
      <dgm:spPr/>
      <dgm:t>
        <a:bodyPr/>
        <a:lstStyle/>
        <a:p>
          <a:pPr>
            <a:defRPr b="1"/>
          </a:pPr>
          <a:r>
            <a:rPr lang="en-US" dirty="0">
              <a:latin typeface="Palatino Linotype" panose="02040502050505030304" pitchFamily="18" charset="0"/>
            </a:rPr>
            <a:t>Develop a plan</a:t>
          </a:r>
        </a:p>
      </dgm:t>
    </dgm:pt>
    <dgm:pt modelId="{9E941938-8492-490C-976E-FFAB59497F71}" type="parTrans" cxnId="{1523448D-C746-462C-8460-97C9A91F3E29}">
      <dgm:prSet/>
      <dgm:spPr/>
      <dgm:t>
        <a:bodyPr/>
        <a:lstStyle/>
        <a:p>
          <a:endParaRPr lang="en-US"/>
        </a:p>
      </dgm:t>
    </dgm:pt>
    <dgm:pt modelId="{7521AC4C-D0C0-4449-9758-2279465FC170}" type="sibTrans" cxnId="{1523448D-C746-462C-8460-97C9A91F3E29}">
      <dgm:prSet/>
      <dgm:spPr/>
      <dgm:t>
        <a:bodyPr/>
        <a:lstStyle/>
        <a:p>
          <a:endParaRPr lang="en-US"/>
        </a:p>
      </dgm:t>
    </dgm:pt>
    <dgm:pt modelId="{CE720B5E-6269-429B-8067-85DBB3C4DAAA}">
      <dgm:prSet custT="1"/>
      <dgm:spPr/>
      <dgm:t>
        <a:bodyPr/>
        <a:lstStyle/>
        <a:p>
          <a:r>
            <a:rPr lang="en-US" sz="1800" b="0" dirty="0">
              <a:latin typeface="+mn-lt"/>
            </a:rPr>
            <a:t>Understanding the cost</a:t>
          </a:r>
          <a:endParaRPr lang="en-US" sz="1800" dirty="0">
            <a:latin typeface="+mn-lt"/>
          </a:endParaRPr>
        </a:p>
      </dgm:t>
    </dgm:pt>
    <dgm:pt modelId="{DE355EF1-FABB-422C-9712-48C25A240F62}" type="parTrans" cxnId="{F30F0FD9-04DC-47F8-97A9-AF1F46583C06}">
      <dgm:prSet/>
      <dgm:spPr/>
      <dgm:t>
        <a:bodyPr/>
        <a:lstStyle/>
        <a:p>
          <a:endParaRPr lang="en-US"/>
        </a:p>
      </dgm:t>
    </dgm:pt>
    <dgm:pt modelId="{8BA8ABEE-A628-4BC8-8254-8BEFC2B18B38}" type="sibTrans" cxnId="{F30F0FD9-04DC-47F8-97A9-AF1F46583C06}">
      <dgm:prSet/>
      <dgm:spPr/>
      <dgm:t>
        <a:bodyPr/>
        <a:lstStyle/>
        <a:p>
          <a:endParaRPr lang="en-US"/>
        </a:p>
      </dgm:t>
    </dgm:pt>
    <dgm:pt modelId="{649131C6-F9CD-4E36-BD23-1C8C88B77BA0}">
      <dgm:prSet custT="1"/>
      <dgm:spPr/>
      <dgm:t>
        <a:bodyPr/>
        <a:lstStyle/>
        <a:p>
          <a:r>
            <a:rPr lang="en-US" sz="1800" dirty="0">
              <a:latin typeface="+mn-lt"/>
            </a:rPr>
            <a:t>Establish a scholarship goal</a:t>
          </a:r>
        </a:p>
      </dgm:t>
    </dgm:pt>
    <dgm:pt modelId="{022099C1-E86F-4C49-A68B-B90D40B0046A}" type="parTrans" cxnId="{23BF96E6-2190-42B6-A6ED-2FBE6906CC89}">
      <dgm:prSet/>
      <dgm:spPr/>
      <dgm:t>
        <a:bodyPr/>
        <a:lstStyle/>
        <a:p>
          <a:endParaRPr lang="en-US"/>
        </a:p>
      </dgm:t>
    </dgm:pt>
    <dgm:pt modelId="{2CA3E620-78DC-4EE6-9CE2-EE1BE755310E}" type="sibTrans" cxnId="{23BF96E6-2190-42B6-A6ED-2FBE6906CC89}">
      <dgm:prSet/>
      <dgm:spPr/>
      <dgm:t>
        <a:bodyPr/>
        <a:lstStyle/>
        <a:p>
          <a:endParaRPr lang="en-US"/>
        </a:p>
      </dgm:t>
    </dgm:pt>
    <dgm:pt modelId="{8EC91374-0397-4493-8641-5E7A30E1BC9D}">
      <dgm:prSet custT="1"/>
      <dgm:spPr/>
      <dgm:t>
        <a:bodyPr/>
        <a:lstStyle/>
        <a:p>
          <a:pPr marL="0" lvl="0" indent="0" algn="l" defTabSz="933450">
            <a:lnSpc>
              <a:spcPct val="90000"/>
            </a:lnSpc>
            <a:spcBef>
              <a:spcPct val="0"/>
            </a:spcBef>
            <a:spcAft>
              <a:spcPct val="35000"/>
            </a:spcAft>
            <a:buNone/>
            <a:defRPr b="1"/>
          </a:pPr>
          <a:r>
            <a:rPr lang="en-US" sz="2100" b="1" kern="1200" dirty="0">
              <a:solidFill>
                <a:prstClr val="black">
                  <a:hueOff val="0"/>
                  <a:satOff val="0"/>
                  <a:lumOff val="0"/>
                  <a:alphaOff val="0"/>
                </a:prstClr>
              </a:solidFill>
              <a:latin typeface="Palatino Linotype" panose="02040502050505030304" pitchFamily="18" charset="0"/>
              <a:ea typeface="+mn-ea"/>
              <a:cs typeface="+mn-cs"/>
            </a:rPr>
            <a:t>Conduct research</a:t>
          </a:r>
        </a:p>
      </dgm:t>
    </dgm:pt>
    <dgm:pt modelId="{B5F7514C-DAAD-47A7-BBC8-AAA419AC437B}" type="parTrans" cxnId="{2B80F8DC-9F70-42B3-A830-A1BCAEDB4D33}">
      <dgm:prSet/>
      <dgm:spPr/>
      <dgm:t>
        <a:bodyPr/>
        <a:lstStyle/>
        <a:p>
          <a:endParaRPr lang="en-US"/>
        </a:p>
      </dgm:t>
    </dgm:pt>
    <dgm:pt modelId="{D12986F0-F681-4132-905E-C27D79EDA181}" type="sibTrans" cxnId="{2B80F8DC-9F70-42B3-A830-A1BCAEDB4D33}">
      <dgm:prSet/>
      <dgm:spPr/>
      <dgm:t>
        <a:bodyPr/>
        <a:lstStyle/>
        <a:p>
          <a:endParaRPr lang="en-US"/>
        </a:p>
      </dgm:t>
    </dgm:pt>
    <dgm:pt modelId="{E5574A0D-9869-486B-9986-8CA93130BA80}">
      <dgm:prSet custT="1"/>
      <dgm:spPr/>
      <dgm:t>
        <a:bodyPr/>
        <a:lstStyle/>
        <a:p>
          <a:r>
            <a:rPr lang="en-US" sz="1800" b="0" kern="1200" dirty="0">
              <a:solidFill>
                <a:prstClr val="black">
                  <a:hueOff val="0"/>
                  <a:satOff val="0"/>
                  <a:lumOff val="0"/>
                  <a:alphaOff val="0"/>
                </a:prstClr>
              </a:solidFill>
              <a:latin typeface="+mn-lt"/>
              <a:ea typeface="+mn-ea"/>
              <a:cs typeface="+mn-cs"/>
            </a:rPr>
            <a:t>Research local, college, state, employer programs</a:t>
          </a:r>
        </a:p>
      </dgm:t>
    </dgm:pt>
    <dgm:pt modelId="{36947BD5-8F5F-4BBA-8CC0-A0E5FA100650}" type="parTrans" cxnId="{7220649C-539C-42BF-B665-24AD92099DA9}">
      <dgm:prSet/>
      <dgm:spPr/>
      <dgm:t>
        <a:bodyPr/>
        <a:lstStyle/>
        <a:p>
          <a:endParaRPr lang="en-US"/>
        </a:p>
      </dgm:t>
    </dgm:pt>
    <dgm:pt modelId="{15CDF6D9-20C9-49A8-AC14-A1453F6E4013}" type="sibTrans" cxnId="{7220649C-539C-42BF-B665-24AD92099DA9}">
      <dgm:prSet/>
      <dgm:spPr/>
      <dgm:t>
        <a:bodyPr/>
        <a:lstStyle/>
        <a:p>
          <a:endParaRPr lang="en-US"/>
        </a:p>
      </dgm:t>
    </dgm:pt>
    <dgm:pt modelId="{E8EBA1E0-4D3B-4004-A3A3-AC8EF2A9545B}">
      <dgm:prSet custT="1"/>
      <dgm:spPr/>
      <dgm:t>
        <a:bodyPr/>
        <a:lstStyle/>
        <a:p>
          <a:r>
            <a:rPr lang="en-US" sz="1800" b="0" kern="1200" dirty="0">
              <a:solidFill>
                <a:prstClr val="black">
                  <a:hueOff val="0"/>
                  <a:satOff val="0"/>
                  <a:lumOff val="0"/>
                  <a:alphaOff val="0"/>
                </a:prstClr>
              </a:solidFill>
              <a:latin typeface="+mn-lt"/>
              <a:ea typeface="+mn-ea"/>
              <a:cs typeface="+mn-cs"/>
            </a:rPr>
            <a:t>Organizations/</a:t>
          </a:r>
          <a:br>
            <a:rPr lang="en-US" sz="1800" b="0" kern="1200" dirty="0">
              <a:solidFill>
                <a:prstClr val="black">
                  <a:hueOff val="0"/>
                  <a:satOff val="0"/>
                  <a:lumOff val="0"/>
                  <a:alphaOff val="0"/>
                </a:prstClr>
              </a:solidFill>
              <a:latin typeface="+mn-lt"/>
              <a:ea typeface="+mn-ea"/>
              <a:cs typeface="+mn-cs"/>
            </a:rPr>
          </a:br>
          <a:r>
            <a:rPr lang="en-US" sz="1800" b="0" kern="1200" dirty="0">
              <a:solidFill>
                <a:prstClr val="black">
                  <a:hueOff val="0"/>
                  <a:satOff val="0"/>
                  <a:lumOff val="0"/>
                  <a:alphaOff val="0"/>
                </a:prstClr>
              </a:solidFill>
              <a:latin typeface="+mn-lt"/>
              <a:ea typeface="+mn-ea"/>
              <a:cs typeface="+mn-cs"/>
            </a:rPr>
            <a:t>employers that align with your career choice</a:t>
          </a:r>
        </a:p>
      </dgm:t>
    </dgm:pt>
    <dgm:pt modelId="{1D5AB2B4-A768-4C48-A901-9FB8F7BBE4CD}" type="parTrans" cxnId="{81A3FFC1-3E05-4ACF-BFE7-14EA5D02BE5F}">
      <dgm:prSet/>
      <dgm:spPr/>
      <dgm:t>
        <a:bodyPr/>
        <a:lstStyle/>
        <a:p>
          <a:endParaRPr lang="en-US"/>
        </a:p>
      </dgm:t>
    </dgm:pt>
    <dgm:pt modelId="{506B884A-2CD5-44AA-A8D4-6C06E7C1F45D}" type="sibTrans" cxnId="{81A3FFC1-3E05-4ACF-BFE7-14EA5D02BE5F}">
      <dgm:prSet/>
      <dgm:spPr/>
      <dgm:t>
        <a:bodyPr/>
        <a:lstStyle/>
        <a:p>
          <a:endParaRPr lang="en-US"/>
        </a:p>
      </dgm:t>
    </dgm:pt>
    <dgm:pt modelId="{4AD36AB5-6DC7-4CDD-A679-DC271E3A30CB}">
      <dgm:prSet custT="1"/>
      <dgm:spPr/>
      <dgm:t>
        <a:bodyPr/>
        <a:lstStyle/>
        <a:p>
          <a:r>
            <a:rPr lang="en-US" sz="1800" b="0" kern="1200" dirty="0">
              <a:solidFill>
                <a:prstClr val="black">
                  <a:hueOff val="0"/>
                  <a:satOff val="0"/>
                  <a:lumOff val="0"/>
                  <a:alphaOff val="0"/>
                </a:prstClr>
              </a:solidFill>
              <a:latin typeface="+mn-lt"/>
              <a:ea typeface="+mn-ea"/>
              <a:cs typeface="+mn-cs"/>
            </a:rPr>
            <a:t>Scholarship search</a:t>
          </a:r>
        </a:p>
      </dgm:t>
    </dgm:pt>
    <dgm:pt modelId="{EFBE13B4-2AF4-4A09-9277-43CD4F5F7ACF}" type="parTrans" cxnId="{48909741-0A3C-4197-BAE0-0057CA81F381}">
      <dgm:prSet/>
      <dgm:spPr/>
      <dgm:t>
        <a:bodyPr/>
        <a:lstStyle/>
        <a:p>
          <a:endParaRPr lang="en-US"/>
        </a:p>
      </dgm:t>
    </dgm:pt>
    <dgm:pt modelId="{62B66526-88C4-4601-9F7D-B36B229A595E}" type="sibTrans" cxnId="{48909741-0A3C-4197-BAE0-0057CA81F381}">
      <dgm:prSet/>
      <dgm:spPr/>
      <dgm:t>
        <a:bodyPr/>
        <a:lstStyle/>
        <a:p>
          <a:endParaRPr lang="en-US"/>
        </a:p>
      </dgm:t>
    </dgm:pt>
    <dgm:pt modelId="{B391A09F-F28B-44BF-9E9D-49739D5556E3}">
      <dgm:prSet custT="1"/>
      <dgm:spPr/>
      <dgm:t>
        <a:bodyPr/>
        <a:lstStyle/>
        <a:p>
          <a:pPr marL="0" lvl="0" indent="0" algn="l" defTabSz="933450">
            <a:lnSpc>
              <a:spcPct val="90000"/>
            </a:lnSpc>
            <a:spcBef>
              <a:spcPct val="0"/>
            </a:spcBef>
            <a:spcAft>
              <a:spcPct val="35000"/>
            </a:spcAft>
            <a:buNone/>
            <a:defRPr b="1"/>
          </a:pPr>
          <a:r>
            <a:rPr lang="en-US" sz="2100" b="1" kern="1200" dirty="0">
              <a:solidFill>
                <a:prstClr val="black">
                  <a:hueOff val="0"/>
                  <a:satOff val="0"/>
                  <a:lumOff val="0"/>
                  <a:alphaOff val="0"/>
                </a:prstClr>
              </a:solidFill>
              <a:latin typeface="Palatino Linotype" panose="02040502050505030304" pitchFamily="18" charset="0"/>
              <a:ea typeface="+mn-ea"/>
              <a:cs typeface="+mn-cs"/>
            </a:rPr>
            <a:t>Prepare applications</a:t>
          </a:r>
        </a:p>
      </dgm:t>
    </dgm:pt>
    <dgm:pt modelId="{71E4A861-3B5B-4DD2-85E4-6A4E82D12DB3}" type="parTrans" cxnId="{6A223B93-482F-429F-A22E-5CBDB7015F05}">
      <dgm:prSet/>
      <dgm:spPr/>
      <dgm:t>
        <a:bodyPr/>
        <a:lstStyle/>
        <a:p>
          <a:endParaRPr lang="en-US"/>
        </a:p>
      </dgm:t>
    </dgm:pt>
    <dgm:pt modelId="{6FAA2412-4580-44AC-925D-39114D7AE286}" type="sibTrans" cxnId="{6A223B93-482F-429F-A22E-5CBDB7015F05}">
      <dgm:prSet/>
      <dgm:spPr/>
      <dgm:t>
        <a:bodyPr/>
        <a:lstStyle/>
        <a:p>
          <a:endParaRPr lang="en-US"/>
        </a:p>
      </dgm:t>
    </dgm:pt>
    <dgm:pt modelId="{C196F247-4F8B-47A3-974C-E7A93E9399ED}">
      <dgm:prSet custT="1"/>
      <dgm:spPr/>
      <dgm:t>
        <a:bodyPr/>
        <a:lstStyle/>
        <a:p>
          <a:pPr marL="0" lvl="0" indent="0" algn="l" defTabSz="800100">
            <a:lnSpc>
              <a:spcPct val="90000"/>
            </a:lnSpc>
            <a:spcBef>
              <a:spcPct val="0"/>
            </a:spcBef>
            <a:spcAft>
              <a:spcPct val="35000"/>
            </a:spcAft>
            <a:buNone/>
          </a:pPr>
          <a:r>
            <a:rPr lang="en-US" sz="1800" b="0" kern="1200" dirty="0">
              <a:solidFill>
                <a:prstClr val="black">
                  <a:hueOff val="0"/>
                  <a:satOff val="0"/>
                  <a:lumOff val="0"/>
                  <a:alphaOff val="0"/>
                </a:prstClr>
              </a:solidFill>
              <a:latin typeface="+mn-lt"/>
              <a:ea typeface="+mn-ea"/>
              <a:cs typeface="+mn-cs"/>
            </a:rPr>
            <a:t>Write the essay</a:t>
          </a:r>
        </a:p>
      </dgm:t>
    </dgm:pt>
    <dgm:pt modelId="{7F1D6FF9-BBDC-467F-B0FE-349ECC2B2FC1}" type="parTrans" cxnId="{6C4A6BB8-DBAB-4E01-994C-908296D4EDBB}">
      <dgm:prSet/>
      <dgm:spPr/>
      <dgm:t>
        <a:bodyPr/>
        <a:lstStyle/>
        <a:p>
          <a:endParaRPr lang="en-US"/>
        </a:p>
      </dgm:t>
    </dgm:pt>
    <dgm:pt modelId="{E5C42454-808A-4F46-8578-948F2FC8D22B}" type="sibTrans" cxnId="{6C4A6BB8-DBAB-4E01-994C-908296D4EDBB}">
      <dgm:prSet/>
      <dgm:spPr/>
      <dgm:t>
        <a:bodyPr/>
        <a:lstStyle/>
        <a:p>
          <a:endParaRPr lang="en-US"/>
        </a:p>
      </dgm:t>
    </dgm:pt>
    <dgm:pt modelId="{CA21C8D5-88A5-41FB-8463-C4ED5140722E}">
      <dgm:prSet custT="1"/>
      <dgm:spPr/>
      <dgm:t>
        <a:bodyPr/>
        <a:lstStyle/>
        <a:p>
          <a:pPr marL="0" lvl="0" indent="0" algn="l" defTabSz="800100">
            <a:lnSpc>
              <a:spcPct val="90000"/>
            </a:lnSpc>
            <a:spcBef>
              <a:spcPct val="0"/>
            </a:spcBef>
            <a:spcAft>
              <a:spcPct val="35000"/>
            </a:spcAft>
            <a:buNone/>
          </a:pPr>
          <a:r>
            <a:rPr lang="en-US" sz="1800" b="0" kern="1200" dirty="0">
              <a:solidFill>
                <a:prstClr val="black">
                  <a:hueOff val="0"/>
                  <a:satOff val="0"/>
                  <a:lumOff val="0"/>
                  <a:alphaOff val="0"/>
                </a:prstClr>
              </a:solidFill>
              <a:latin typeface="+mn-lt"/>
              <a:ea typeface="+mn-ea"/>
              <a:cs typeface="+mn-cs"/>
            </a:rPr>
            <a:t>Proof and edit, neatness counts</a:t>
          </a:r>
        </a:p>
      </dgm:t>
    </dgm:pt>
    <dgm:pt modelId="{8177AD8C-1EDB-49FA-955F-532FA191AAA9}" type="parTrans" cxnId="{9E58136D-D235-4148-8240-70C5667B7769}">
      <dgm:prSet/>
      <dgm:spPr/>
      <dgm:t>
        <a:bodyPr/>
        <a:lstStyle/>
        <a:p>
          <a:endParaRPr lang="en-US"/>
        </a:p>
      </dgm:t>
    </dgm:pt>
    <dgm:pt modelId="{F80AC761-D393-4EC7-B503-3DFAB9825AA9}" type="sibTrans" cxnId="{9E58136D-D235-4148-8240-70C5667B7769}">
      <dgm:prSet/>
      <dgm:spPr/>
      <dgm:t>
        <a:bodyPr/>
        <a:lstStyle/>
        <a:p>
          <a:endParaRPr lang="en-US"/>
        </a:p>
      </dgm:t>
    </dgm:pt>
    <dgm:pt modelId="{734EA235-0107-4A3B-80C1-8276DCFADF68}">
      <dgm:prSet custT="1"/>
      <dgm:spPr/>
      <dgm:t>
        <a:bodyPr/>
        <a:lstStyle/>
        <a:p>
          <a:pPr marL="0" lvl="0" indent="0" algn="l" defTabSz="933450">
            <a:lnSpc>
              <a:spcPct val="90000"/>
            </a:lnSpc>
            <a:spcBef>
              <a:spcPct val="0"/>
            </a:spcBef>
            <a:spcAft>
              <a:spcPct val="35000"/>
            </a:spcAft>
            <a:buNone/>
            <a:defRPr b="1"/>
          </a:pPr>
          <a:r>
            <a:rPr lang="en-US" sz="2100" b="1" kern="1200" dirty="0">
              <a:solidFill>
                <a:prstClr val="black">
                  <a:hueOff val="0"/>
                  <a:satOff val="0"/>
                  <a:lumOff val="0"/>
                  <a:alphaOff val="0"/>
                </a:prstClr>
              </a:solidFill>
              <a:latin typeface="Palatino Linotype" panose="02040502050505030304" pitchFamily="18" charset="0"/>
              <a:ea typeface="+mn-ea"/>
              <a:cs typeface="+mn-cs"/>
            </a:rPr>
            <a:t>Stay organized</a:t>
          </a:r>
        </a:p>
      </dgm:t>
    </dgm:pt>
    <dgm:pt modelId="{9CD70939-1893-4B56-9DBA-A946E20475F0}" type="parTrans" cxnId="{A479E330-E736-46FE-999A-F61F254EA0F4}">
      <dgm:prSet/>
      <dgm:spPr/>
      <dgm:t>
        <a:bodyPr/>
        <a:lstStyle/>
        <a:p>
          <a:endParaRPr lang="en-US"/>
        </a:p>
      </dgm:t>
    </dgm:pt>
    <dgm:pt modelId="{ADAABA99-42A6-40CA-A9A5-14260CDAB011}" type="sibTrans" cxnId="{A479E330-E736-46FE-999A-F61F254EA0F4}">
      <dgm:prSet/>
      <dgm:spPr/>
      <dgm:t>
        <a:bodyPr/>
        <a:lstStyle/>
        <a:p>
          <a:endParaRPr lang="en-US"/>
        </a:p>
      </dgm:t>
    </dgm:pt>
    <dgm:pt modelId="{C82C7E67-0D89-48D3-B7A0-8A1ACB44C524}">
      <dgm:prSet custT="1"/>
      <dgm:spPr/>
      <dgm:t>
        <a:bodyPr/>
        <a:lstStyle/>
        <a:p>
          <a:r>
            <a:rPr lang="en-US" sz="1800" b="0" kern="1200" dirty="0">
              <a:solidFill>
                <a:prstClr val="black">
                  <a:hueOff val="0"/>
                  <a:satOff val="0"/>
                  <a:lumOff val="0"/>
                  <a:alphaOff val="0"/>
                </a:prstClr>
              </a:solidFill>
              <a:latin typeface="+mn-lt"/>
              <a:ea typeface="+mn-ea"/>
              <a:cs typeface="+mn-cs"/>
            </a:rPr>
            <a:t>Use the scholarship tracking sheet</a:t>
          </a:r>
        </a:p>
      </dgm:t>
    </dgm:pt>
    <dgm:pt modelId="{F9BDD52B-80B7-4D6B-95F6-3246EB6B10B4}" type="parTrans" cxnId="{B1F642AC-2090-498D-AECB-3236E7777DD4}">
      <dgm:prSet/>
      <dgm:spPr/>
      <dgm:t>
        <a:bodyPr/>
        <a:lstStyle/>
        <a:p>
          <a:endParaRPr lang="en-US"/>
        </a:p>
      </dgm:t>
    </dgm:pt>
    <dgm:pt modelId="{F2685DAE-F694-459C-8246-5729FF252C08}" type="sibTrans" cxnId="{B1F642AC-2090-498D-AECB-3236E7777DD4}">
      <dgm:prSet/>
      <dgm:spPr/>
      <dgm:t>
        <a:bodyPr/>
        <a:lstStyle/>
        <a:p>
          <a:endParaRPr lang="en-US"/>
        </a:p>
      </dgm:t>
    </dgm:pt>
    <dgm:pt modelId="{58831F43-50CA-407D-8FE5-7B40641E7406}">
      <dgm:prSet custT="1"/>
      <dgm:spPr/>
      <dgm:t>
        <a:bodyPr/>
        <a:lstStyle/>
        <a:p>
          <a:r>
            <a:rPr lang="en-US" sz="1800" b="0" kern="1200" dirty="0">
              <a:solidFill>
                <a:prstClr val="black">
                  <a:hueOff val="0"/>
                  <a:satOff val="0"/>
                  <a:lumOff val="0"/>
                  <a:alphaOff val="0"/>
                </a:prstClr>
              </a:solidFill>
              <a:latin typeface="+mn-lt"/>
              <a:ea typeface="+mn-ea"/>
              <a:cs typeface="+mn-cs"/>
            </a:rPr>
            <a:t>Follow deadlines, requirements</a:t>
          </a:r>
        </a:p>
      </dgm:t>
    </dgm:pt>
    <dgm:pt modelId="{D43DDCF0-B714-4C9D-939C-25C891881F74}" type="parTrans" cxnId="{09B2C5E0-7F30-4394-A30E-53589A9B3E50}">
      <dgm:prSet/>
      <dgm:spPr/>
      <dgm:t>
        <a:bodyPr/>
        <a:lstStyle/>
        <a:p>
          <a:endParaRPr lang="en-US"/>
        </a:p>
      </dgm:t>
    </dgm:pt>
    <dgm:pt modelId="{84C7CFD8-40AD-44C7-BB2B-AEB73B25DA91}" type="sibTrans" cxnId="{09B2C5E0-7F30-4394-A30E-53589A9B3E50}">
      <dgm:prSet/>
      <dgm:spPr/>
      <dgm:t>
        <a:bodyPr/>
        <a:lstStyle/>
        <a:p>
          <a:endParaRPr lang="en-US"/>
        </a:p>
      </dgm:t>
    </dgm:pt>
    <dgm:pt modelId="{20BB6C83-5DB3-42FF-8280-D3B63A6C69CD}">
      <dgm:prSet custT="1"/>
      <dgm:spPr/>
      <dgm:t>
        <a:bodyPr/>
        <a:lstStyle/>
        <a:p>
          <a:r>
            <a:rPr lang="en-US" sz="1800" b="0" kern="1200" dirty="0">
              <a:solidFill>
                <a:prstClr val="black">
                  <a:hueOff val="0"/>
                  <a:satOff val="0"/>
                  <a:lumOff val="0"/>
                  <a:alphaOff val="0"/>
                </a:prstClr>
              </a:solidFill>
              <a:latin typeface="+mn-lt"/>
              <a:ea typeface="+mn-ea"/>
              <a:cs typeface="+mn-cs"/>
            </a:rPr>
            <a:t>Have a dedicated </a:t>
          </a:r>
          <a:br>
            <a:rPr lang="en-US" sz="1800" b="0" kern="1200" dirty="0">
              <a:solidFill>
                <a:prstClr val="black">
                  <a:hueOff val="0"/>
                  <a:satOff val="0"/>
                  <a:lumOff val="0"/>
                  <a:alphaOff val="0"/>
                </a:prstClr>
              </a:solidFill>
              <a:latin typeface="+mn-lt"/>
              <a:ea typeface="+mn-ea"/>
              <a:cs typeface="+mn-cs"/>
            </a:rPr>
          </a:br>
          <a:r>
            <a:rPr lang="en-US" sz="1800" b="0" kern="1200" dirty="0">
              <a:solidFill>
                <a:prstClr val="black">
                  <a:hueOff val="0"/>
                  <a:satOff val="0"/>
                  <a:lumOff val="0"/>
                  <a:alphaOff val="0"/>
                </a:prstClr>
              </a:solidFill>
              <a:latin typeface="+mn-lt"/>
              <a:ea typeface="+mn-ea"/>
              <a:cs typeface="+mn-cs"/>
            </a:rPr>
            <a:t>e-mail address</a:t>
          </a:r>
        </a:p>
      </dgm:t>
    </dgm:pt>
    <dgm:pt modelId="{F326503E-1ABA-4D62-BC78-EB0F665652D3}" type="parTrans" cxnId="{A0900BC2-1377-4D2A-8B04-F5D484D14C1B}">
      <dgm:prSet/>
      <dgm:spPr/>
      <dgm:t>
        <a:bodyPr/>
        <a:lstStyle/>
        <a:p>
          <a:endParaRPr lang="en-US"/>
        </a:p>
      </dgm:t>
    </dgm:pt>
    <dgm:pt modelId="{BA7EA402-E2C9-4632-A6BB-247CC2FA8D80}" type="sibTrans" cxnId="{A0900BC2-1377-4D2A-8B04-F5D484D14C1B}">
      <dgm:prSet/>
      <dgm:spPr/>
      <dgm:t>
        <a:bodyPr/>
        <a:lstStyle/>
        <a:p>
          <a:endParaRPr lang="en-US"/>
        </a:p>
      </dgm:t>
    </dgm:pt>
    <dgm:pt modelId="{1CAECD3F-AA7B-4C82-825F-13D7BBE52D11}" type="pres">
      <dgm:prSet presAssocID="{09E007F7-050E-44F4-AD49-2B715E35C937}" presName="root" presStyleCnt="0">
        <dgm:presLayoutVars>
          <dgm:dir/>
          <dgm:resizeHandles val="exact"/>
        </dgm:presLayoutVars>
      </dgm:prSet>
      <dgm:spPr/>
    </dgm:pt>
    <dgm:pt modelId="{ED42508D-E087-4FBC-BAB9-9DB28272EB66}" type="pres">
      <dgm:prSet presAssocID="{68B92C7D-7416-4047-B806-C63B2B64337B}" presName="compNode" presStyleCnt="0"/>
      <dgm:spPr/>
    </dgm:pt>
    <dgm:pt modelId="{ED961C7E-D262-4905-AF00-09EA2EA10701}" type="pres">
      <dgm:prSet presAssocID="{68B92C7D-7416-4047-B806-C63B2B64337B}" presName="iconRect" presStyleLbl="node1" presStyleIdx="0" presStyleCnt="4" custLinFactNeighborX="54557" custLinFactNeighborY="4060"/>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C318AF29-67B6-44DD-8B3E-46C5A8AD64C6}" type="pres">
      <dgm:prSet presAssocID="{68B92C7D-7416-4047-B806-C63B2B64337B}" presName="iconSpace" presStyleCnt="0"/>
      <dgm:spPr/>
    </dgm:pt>
    <dgm:pt modelId="{4235707A-C07D-4227-B1AE-3B05B9C8232C}" type="pres">
      <dgm:prSet presAssocID="{68B92C7D-7416-4047-B806-C63B2B64337B}" presName="parTx" presStyleLbl="revTx" presStyleIdx="0" presStyleCnt="8">
        <dgm:presLayoutVars>
          <dgm:chMax val="0"/>
          <dgm:chPref val="0"/>
        </dgm:presLayoutVars>
      </dgm:prSet>
      <dgm:spPr/>
    </dgm:pt>
    <dgm:pt modelId="{9C811E4D-C53D-442F-BC75-11E2EB3DEB64}" type="pres">
      <dgm:prSet presAssocID="{68B92C7D-7416-4047-B806-C63B2B64337B}" presName="txSpace" presStyleCnt="0"/>
      <dgm:spPr/>
    </dgm:pt>
    <dgm:pt modelId="{4181231E-A027-4EEC-BAF3-85653082EBE0}" type="pres">
      <dgm:prSet presAssocID="{68B92C7D-7416-4047-B806-C63B2B64337B}" presName="desTx" presStyleLbl="revTx" presStyleIdx="1" presStyleCnt="8">
        <dgm:presLayoutVars/>
      </dgm:prSet>
      <dgm:spPr/>
    </dgm:pt>
    <dgm:pt modelId="{E2087E21-49F5-4441-9D5B-DD247B720F5D}" type="pres">
      <dgm:prSet presAssocID="{7521AC4C-D0C0-4449-9758-2279465FC170}" presName="sibTrans" presStyleCnt="0"/>
      <dgm:spPr/>
    </dgm:pt>
    <dgm:pt modelId="{EF774789-59BB-4D26-BEB0-4BF82D1F496F}" type="pres">
      <dgm:prSet presAssocID="{8EC91374-0397-4493-8641-5E7A30E1BC9D}" presName="compNode" presStyleCnt="0"/>
      <dgm:spPr/>
    </dgm:pt>
    <dgm:pt modelId="{09DAB4FC-B437-4334-8A37-C4422714BC8C}" type="pres">
      <dgm:prSet presAssocID="{8EC91374-0397-4493-8641-5E7A30E1BC9D}" presName="iconRect" presStyleLbl="node1" presStyleIdx="1" presStyleCnt="4" custLinFactNeighborX="66164" custLinFactNeighborY="11431"/>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3431AD50-2F0B-4B36-89F7-531061697F40}" type="pres">
      <dgm:prSet presAssocID="{8EC91374-0397-4493-8641-5E7A30E1BC9D}" presName="iconSpace" presStyleCnt="0"/>
      <dgm:spPr/>
    </dgm:pt>
    <dgm:pt modelId="{6FC860E4-DDCB-4D51-A8E5-AA0FCB4E6B83}" type="pres">
      <dgm:prSet presAssocID="{8EC91374-0397-4493-8641-5E7A30E1BC9D}" presName="parTx" presStyleLbl="revTx" presStyleIdx="2" presStyleCnt="8">
        <dgm:presLayoutVars>
          <dgm:chMax val="0"/>
          <dgm:chPref val="0"/>
        </dgm:presLayoutVars>
      </dgm:prSet>
      <dgm:spPr/>
    </dgm:pt>
    <dgm:pt modelId="{30264B43-3FB8-4551-9D7B-F25E15D9F1AA}" type="pres">
      <dgm:prSet presAssocID="{8EC91374-0397-4493-8641-5E7A30E1BC9D}" presName="txSpace" presStyleCnt="0"/>
      <dgm:spPr/>
    </dgm:pt>
    <dgm:pt modelId="{541D9F67-4F79-4829-B2F0-800053E063F5}" type="pres">
      <dgm:prSet presAssocID="{8EC91374-0397-4493-8641-5E7A30E1BC9D}" presName="desTx" presStyleLbl="revTx" presStyleIdx="3" presStyleCnt="8">
        <dgm:presLayoutVars/>
      </dgm:prSet>
      <dgm:spPr/>
    </dgm:pt>
    <dgm:pt modelId="{74899072-99B8-4B79-9513-ABFB03D68370}" type="pres">
      <dgm:prSet presAssocID="{D12986F0-F681-4132-905E-C27D79EDA181}" presName="sibTrans" presStyleCnt="0"/>
      <dgm:spPr/>
    </dgm:pt>
    <dgm:pt modelId="{69D65D2D-6F4C-478F-954E-36B92ED1AA7E}" type="pres">
      <dgm:prSet presAssocID="{B391A09F-F28B-44BF-9E9D-49739D5556E3}" presName="compNode" presStyleCnt="0"/>
      <dgm:spPr/>
    </dgm:pt>
    <dgm:pt modelId="{39F45E9F-35A5-4B2D-9B13-90AED55DA349}" type="pres">
      <dgm:prSet presAssocID="{B391A09F-F28B-44BF-9E9D-49739D5556E3}" presName="iconRect" presStyleLbl="node1" presStyleIdx="2" presStyleCnt="4" custLinFactNeighborX="74290" custLinFactNeighborY="4060"/>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0BEE949D-2D0B-47A5-A088-13FF0C5EFDAB}" type="pres">
      <dgm:prSet presAssocID="{B391A09F-F28B-44BF-9E9D-49739D5556E3}" presName="iconSpace" presStyleCnt="0"/>
      <dgm:spPr/>
    </dgm:pt>
    <dgm:pt modelId="{38173540-0FB2-4754-93D1-D50CF0B7F32B}" type="pres">
      <dgm:prSet presAssocID="{B391A09F-F28B-44BF-9E9D-49739D5556E3}" presName="parTx" presStyleLbl="revTx" presStyleIdx="4" presStyleCnt="8" custScaleX="130530">
        <dgm:presLayoutVars>
          <dgm:chMax val="0"/>
          <dgm:chPref val="0"/>
        </dgm:presLayoutVars>
      </dgm:prSet>
      <dgm:spPr/>
    </dgm:pt>
    <dgm:pt modelId="{510A583C-FFDC-4C15-A22C-675783915F11}" type="pres">
      <dgm:prSet presAssocID="{B391A09F-F28B-44BF-9E9D-49739D5556E3}" presName="txSpace" presStyleCnt="0"/>
      <dgm:spPr/>
    </dgm:pt>
    <dgm:pt modelId="{E23966A2-B57F-4901-91F2-3B6BF1916F19}" type="pres">
      <dgm:prSet presAssocID="{B391A09F-F28B-44BF-9E9D-49739D5556E3}" presName="desTx" presStyleLbl="revTx" presStyleIdx="5" presStyleCnt="8">
        <dgm:presLayoutVars/>
      </dgm:prSet>
      <dgm:spPr/>
    </dgm:pt>
    <dgm:pt modelId="{4124E103-3E4F-4250-8A83-0CF052CFB80B}" type="pres">
      <dgm:prSet presAssocID="{6FAA2412-4580-44AC-925D-39114D7AE286}" presName="sibTrans" presStyleCnt="0"/>
      <dgm:spPr/>
    </dgm:pt>
    <dgm:pt modelId="{396DA1D4-8204-4E6A-B77C-183699231131}" type="pres">
      <dgm:prSet presAssocID="{734EA235-0107-4A3B-80C1-8276DCFADF68}" presName="compNode" presStyleCnt="0"/>
      <dgm:spPr/>
    </dgm:pt>
    <dgm:pt modelId="{A1520278-7B75-4525-9583-A22580EE7571}" type="pres">
      <dgm:prSet presAssocID="{734EA235-0107-4A3B-80C1-8276DCFADF68}" presName="iconRect" presStyleLbl="node1" presStyleIdx="3" presStyleCnt="4" custLinFactNeighborX="51074" custLinFactNeighborY="11431"/>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CD306A27-4091-4ECA-B9B1-5C4724C48F30}" type="pres">
      <dgm:prSet presAssocID="{734EA235-0107-4A3B-80C1-8276DCFADF68}" presName="iconSpace" presStyleCnt="0"/>
      <dgm:spPr/>
    </dgm:pt>
    <dgm:pt modelId="{5CFE06FC-76A4-457E-A75A-A4DB86E3116B}" type="pres">
      <dgm:prSet presAssocID="{734EA235-0107-4A3B-80C1-8276DCFADF68}" presName="parTx" presStyleLbl="revTx" presStyleIdx="6" presStyleCnt="8">
        <dgm:presLayoutVars>
          <dgm:chMax val="0"/>
          <dgm:chPref val="0"/>
        </dgm:presLayoutVars>
      </dgm:prSet>
      <dgm:spPr/>
    </dgm:pt>
    <dgm:pt modelId="{13A9D06B-9760-4443-9E12-91285CD588E9}" type="pres">
      <dgm:prSet presAssocID="{734EA235-0107-4A3B-80C1-8276DCFADF68}" presName="txSpace" presStyleCnt="0"/>
      <dgm:spPr/>
    </dgm:pt>
    <dgm:pt modelId="{25053480-0A64-4700-9612-C524B0E1DC2D}" type="pres">
      <dgm:prSet presAssocID="{734EA235-0107-4A3B-80C1-8276DCFADF68}" presName="desTx" presStyleLbl="revTx" presStyleIdx="7" presStyleCnt="8">
        <dgm:presLayoutVars/>
      </dgm:prSet>
      <dgm:spPr/>
    </dgm:pt>
  </dgm:ptLst>
  <dgm:cxnLst>
    <dgm:cxn modelId="{5E5CDB10-BD26-419D-A8F7-78FE81E1A5CC}" type="presOf" srcId="{E5574A0D-9869-486B-9986-8CA93130BA80}" destId="{541D9F67-4F79-4829-B2F0-800053E063F5}" srcOrd="0" destOrd="0" presId="urn:microsoft.com/office/officeart/2018/2/layout/IconLabelDescriptionList"/>
    <dgm:cxn modelId="{0CBC5B1C-A2C2-485F-B054-373A393B4136}" type="presOf" srcId="{09E007F7-050E-44F4-AD49-2B715E35C937}" destId="{1CAECD3F-AA7B-4C82-825F-13D7BBE52D11}" srcOrd="0" destOrd="0" presId="urn:microsoft.com/office/officeart/2018/2/layout/IconLabelDescriptionList"/>
    <dgm:cxn modelId="{51975E1C-8611-4262-AD51-FB44244563D4}" type="presOf" srcId="{4AD36AB5-6DC7-4CDD-A679-DC271E3A30CB}" destId="{541D9F67-4F79-4829-B2F0-800053E063F5}" srcOrd="0" destOrd="2" presId="urn:microsoft.com/office/officeart/2018/2/layout/IconLabelDescriptionList"/>
    <dgm:cxn modelId="{1CDCD51D-6985-4A38-819A-FCBFF7B9F157}" type="presOf" srcId="{CA21C8D5-88A5-41FB-8463-C4ED5140722E}" destId="{E23966A2-B57F-4901-91F2-3B6BF1916F19}" srcOrd="0" destOrd="1" presId="urn:microsoft.com/office/officeart/2018/2/layout/IconLabelDescriptionList"/>
    <dgm:cxn modelId="{A479E330-E736-46FE-999A-F61F254EA0F4}" srcId="{09E007F7-050E-44F4-AD49-2B715E35C937}" destId="{734EA235-0107-4A3B-80C1-8276DCFADF68}" srcOrd="3" destOrd="0" parTransId="{9CD70939-1893-4B56-9DBA-A946E20475F0}" sibTransId="{ADAABA99-42A6-40CA-A9A5-14260CDAB011}"/>
    <dgm:cxn modelId="{9B820333-5412-42D0-8EDF-3463C038A46E}" type="presOf" srcId="{CE720B5E-6269-429B-8067-85DBB3C4DAAA}" destId="{4181231E-A027-4EEC-BAF3-85653082EBE0}" srcOrd="0" destOrd="0" presId="urn:microsoft.com/office/officeart/2018/2/layout/IconLabelDescriptionList"/>
    <dgm:cxn modelId="{48909741-0A3C-4197-BAE0-0057CA81F381}" srcId="{8EC91374-0397-4493-8641-5E7A30E1BC9D}" destId="{4AD36AB5-6DC7-4CDD-A679-DC271E3A30CB}" srcOrd="2" destOrd="0" parTransId="{EFBE13B4-2AF4-4A09-9277-43CD4F5F7ACF}" sibTransId="{62B66526-88C4-4601-9F7D-B36B229A595E}"/>
    <dgm:cxn modelId="{A6585D48-26D7-42DA-9C7D-C1F0BB213A38}" type="presOf" srcId="{E8EBA1E0-4D3B-4004-A3A3-AC8EF2A9545B}" destId="{541D9F67-4F79-4829-B2F0-800053E063F5}" srcOrd="0" destOrd="1" presId="urn:microsoft.com/office/officeart/2018/2/layout/IconLabelDescriptionList"/>
    <dgm:cxn modelId="{40AC9D6A-13B1-43D8-8223-7F6270C36D5A}" type="presOf" srcId="{C82C7E67-0D89-48D3-B7A0-8A1ACB44C524}" destId="{25053480-0A64-4700-9612-C524B0E1DC2D}" srcOrd="0" destOrd="0" presId="urn:microsoft.com/office/officeart/2018/2/layout/IconLabelDescriptionList"/>
    <dgm:cxn modelId="{9E58136D-D235-4148-8240-70C5667B7769}" srcId="{B391A09F-F28B-44BF-9E9D-49739D5556E3}" destId="{CA21C8D5-88A5-41FB-8463-C4ED5140722E}" srcOrd="1" destOrd="0" parTransId="{8177AD8C-1EDB-49FA-955F-532FA191AAA9}" sibTransId="{F80AC761-D393-4EC7-B503-3DFAB9825AA9}"/>
    <dgm:cxn modelId="{FCA3D056-D505-49C2-9520-8C1427479CE2}" type="presOf" srcId="{C196F247-4F8B-47A3-974C-E7A93E9399ED}" destId="{E23966A2-B57F-4901-91F2-3B6BF1916F19}" srcOrd="0" destOrd="0" presId="urn:microsoft.com/office/officeart/2018/2/layout/IconLabelDescriptionList"/>
    <dgm:cxn modelId="{C8B52280-E0A9-4CBF-81FC-63C42648E2E0}" type="presOf" srcId="{8EC91374-0397-4493-8641-5E7A30E1BC9D}" destId="{6FC860E4-DDCB-4D51-A8E5-AA0FCB4E6B83}" srcOrd="0" destOrd="0" presId="urn:microsoft.com/office/officeart/2018/2/layout/IconLabelDescriptionList"/>
    <dgm:cxn modelId="{F041A280-A5AB-4E5A-A4AB-A07C1CE4262D}" type="presOf" srcId="{734EA235-0107-4A3B-80C1-8276DCFADF68}" destId="{5CFE06FC-76A4-457E-A75A-A4DB86E3116B}" srcOrd="0" destOrd="0" presId="urn:microsoft.com/office/officeart/2018/2/layout/IconLabelDescriptionList"/>
    <dgm:cxn modelId="{18645C8C-11BC-4E9A-A846-F220DDDB7D7A}" type="presOf" srcId="{58831F43-50CA-407D-8FE5-7B40641E7406}" destId="{25053480-0A64-4700-9612-C524B0E1DC2D}" srcOrd="0" destOrd="1" presId="urn:microsoft.com/office/officeart/2018/2/layout/IconLabelDescriptionList"/>
    <dgm:cxn modelId="{D518358D-A4C8-4646-8CB7-4E7A246FA2C8}" type="presOf" srcId="{20BB6C83-5DB3-42FF-8280-D3B63A6C69CD}" destId="{25053480-0A64-4700-9612-C524B0E1DC2D}" srcOrd="0" destOrd="2" presId="urn:microsoft.com/office/officeart/2018/2/layout/IconLabelDescriptionList"/>
    <dgm:cxn modelId="{1523448D-C746-462C-8460-97C9A91F3E29}" srcId="{09E007F7-050E-44F4-AD49-2B715E35C937}" destId="{68B92C7D-7416-4047-B806-C63B2B64337B}" srcOrd="0" destOrd="0" parTransId="{9E941938-8492-490C-976E-FFAB59497F71}" sibTransId="{7521AC4C-D0C0-4449-9758-2279465FC170}"/>
    <dgm:cxn modelId="{F44E678E-A19B-4D1C-A9AA-9BD430FAE9DC}" type="presOf" srcId="{B391A09F-F28B-44BF-9E9D-49739D5556E3}" destId="{38173540-0FB2-4754-93D1-D50CF0B7F32B}" srcOrd="0" destOrd="0" presId="urn:microsoft.com/office/officeart/2018/2/layout/IconLabelDescriptionList"/>
    <dgm:cxn modelId="{6A223B93-482F-429F-A22E-5CBDB7015F05}" srcId="{09E007F7-050E-44F4-AD49-2B715E35C937}" destId="{B391A09F-F28B-44BF-9E9D-49739D5556E3}" srcOrd="2" destOrd="0" parTransId="{71E4A861-3B5B-4DD2-85E4-6A4E82D12DB3}" sibTransId="{6FAA2412-4580-44AC-925D-39114D7AE286}"/>
    <dgm:cxn modelId="{7220649C-539C-42BF-B665-24AD92099DA9}" srcId="{8EC91374-0397-4493-8641-5E7A30E1BC9D}" destId="{E5574A0D-9869-486B-9986-8CA93130BA80}" srcOrd="0" destOrd="0" parTransId="{36947BD5-8F5F-4BBA-8CC0-A0E5FA100650}" sibTransId="{15CDF6D9-20C9-49A8-AC14-A1453F6E4013}"/>
    <dgm:cxn modelId="{B1F642AC-2090-498D-AECB-3236E7777DD4}" srcId="{734EA235-0107-4A3B-80C1-8276DCFADF68}" destId="{C82C7E67-0D89-48D3-B7A0-8A1ACB44C524}" srcOrd="0" destOrd="0" parTransId="{F9BDD52B-80B7-4D6B-95F6-3246EB6B10B4}" sibTransId="{F2685DAE-F694-459C-8246-5729FF252C08}"/>
    <dgm:cxn modelId="{6C4A6BB8-DBAB-4E01-994C-908296D4EDBB}" srcId="{B391A09F-F28B-44BF-9E9D-49739D5556E3}" destId="{C196F247-4F8B-47A3-974C-E7A93E9399ED}" srcOrd="0" destOrd="0" parTransId="{7F1D6FF9-BBDC-467F-B0FE-349ECC2B2FC1}" sibTransId="{E5C42454-808A-4F46-8578-948F2FC8D22B}"/>
    <dgm:cxn modelId="{81A3FFC1-3E05-4ACF-BFE7-14EA5D02BE5F}" srcId="{8EC91374-0397-4493-8641-5E7A30E1BC9D}" destId="{E8EBA1E0-4D3B-4004-A3A3-AC8EF2A9545B}" srcOrd="1" destOrd="0" parTransId="{1D5AB2B4-A768-4C48-A901-9FB8F7BBE4CD}" sibTransId="{506B884A-2CD5-44AA-A8D4-6C06E7C1F45D}"/>
    <dgm:cxn modelId="{A0900BC2-1377-4D2A-8B04-F5D484D14C1B}" srcId="{734EA235-0107-4A3B-80C1-8276DCFADF68}" destId="{20BB6C83-5DB3-42FF-8280-D3B63A6C69CD}" srcOrd="2" destOrd="0" parTransId="{F326503E-1ABA-4D62-BC78-EB0F665652D3}" sibTransId="{BA7EA402-E2C9-4632-A6BB-247CC2FA8D80}"/>
    <dgm:cxn modelId="{F30F0FD9-04DC-47F8-97A9-AF1F46583C06}" srcId="{68B92C7D-7416-4047-B806-C63B2B64337B}" destId="{CE720B5E-6269-429B-8067-85DBB3C4DAAA}" srcOrd="0" destOrd="0" parTransId="{DE355EF1-FABB-422C-9712-48C25A240F62}" sibTransId="{8BA8ABEE-A628-4BC8-8254-8BEFC2B18B38}"/>
    <dgm:cxn modelId="{2B80F8DC-9F70-42B3-A830-A1BCAEDB4D33}" srcId="{09E007F7-050E-44F4-AD49-2B715E35C937}" destId="{8EC91374-0397-4493-8641-5E7A30E1BC9D}" srcOrd="1" destOrd="0" parTransId="{B5F7514C-DAAD-47A7-BBC8-AAA419AC437B}" sibTransId="{D12986F0-F681-4132-905E-C27D79EDA181}"/>
    <dgm:cxn modelId="{73B049DD-550B-43FA-84D6-FB4EFF5EE697}" type="presOf" srcId="{68B92C7D-7416-4047-B806-C63B2B64337B}" destId="{4235707A-C07D-4227-B1AE-3B05B9C8232C}" srcOrd="0" destOrd="0" presId="urn:microsoft.com/office/officeart/2018/2/layout/IconLabelDescriptionList"/>
    <dgm:cxn modelId="{09B2C5E0-7F30-4394-A30E-53589A9B3E50}" srcId="{734EA235-0107-4A3B-80C1-8276DCFADF68}" destId="{58831F43-50CA-407D-8FE5-7B40641E7406}" srcOrd="1" destOrd="0" parTransId="{D43DDCF0-B714-4C9D-939C-25C891881F74}" sibTransId="{84C7CFD8-40AD-44C7-BB2B-AEB73B25DA91}"/>
    <dgm:cxn modelId="{D7D95AE6-893E-4896-B153-4C9F5E655D1A}" type="presOf" srcId="{649131C6-F9CD-4E36-BD23-1C8C88B77BA0}" destId="{4181231E-A027-4EEC-BAF3-85653082EBE0}" srcOrd="0" destOrd="1" presId="urn:microsoft.com/office/officeart/2018/2/layout/IconLabelDescriptionList"/>
    <dgm:cxn modelId="{23BF96E6-2190-42B6-A6ED-2FBE6906CC89}" srcId="{68B92C7D-7416-4047-B806-C63B2B64337B}" destId="{649131C6-F9CD-4E36-BD23-1C8C88B77BA0}" srcOrd="1" destOrd="0" parTransId="{022099C1-E86F-4C49-A68B-B90D40B0046A}" sibTransId="{2CA3E620-78DC-4EE6-9CE2-EE1BE755310E}"/>
    <dgm:cxn modelId="{C6605BEF-9395-42E6-89B9-6F751786F566}" type="presParOf" srcId="{1CAECD3F-AA7B-4C82-825F-13D7BBE52D11}" destId="{ED42508D-E087-4FBC-BAB9-9DB28272EB66}" srcOrd="0" destOrd="0" presId="urn:microsoft.com/office/officeart/2018/2/layout/IconLabelDescriptionList"/>
    <dgm:cxn modelId="{54F90FA7-0E0F-4520-A296-C5A2E6ADB8CE}" type="presParOf" srcId="{ED42508D-E087-4FBC-BAB9-9DB28272EB66}" destId="{ED961C7E-D262-4905-AF00-09EA2EA10701}" srcOrd="0" destOrd="0" presId="urn:microsoft.com/office/officeart/2018/2/layout/IconLabelDescriptionList"/>
    <dgm:cxn modelId="{C9A1C7BB-5247-489F-BDD3-7F62A5FB91D6}" type="presParOf" srcId="{ED42508D-E087-4FBC-BAB9-9DB28272EB66}" destId="{C318AF29-67B6-44DD-8B3E-46C5A8AD64C6}" srcOrd="1" destOrd="0" presId="urn:microsoft.com/office/officeart/2018/2/layout/IconLabelDescriptionList"/>
    <dgm:cxn modelId="{74EB6C53-79FC-4175-8992-2024A8421245}" type="presParOf" srcId="{ED42508D-E087-4FBC-BAB9-9DB28272EB66}" destId="{4235707A-C07D-4227-B1AE-3B05B9C8232C}" srcOrd="2" destOrd="0" presId="urn:microsoft.com/office/officeart/2018/2/layout/IconLabelDescriptionList"/>
    <dgm:cxn modelId="{C2A159B0-EB60-4D52-8E99-09A49B033271}" type="presParOf" srcId="{ED42508D-E087-4FBC-BAB9-9DB28272EB66}" destId="{9C811E4D-C53D-442F-BC75-11E2EB3DEB64}" srcOrd="3" destOrd="0" presId="urn:microsoft.com/office/officeart/2018/2/layout/IconLabelDescriptionList"/>
    <dgm:cxn modelId="{3702F129-D58B-4BCF-B3EF-79894A7F4B4C}" type="presParOf" srcId="{ED42508D-E087-4FBC-BAB9-9DB28272EB66}" destId="{4181231E-A027-4EEC-BAF3-85653082EBE0}" srcOrd="4" destOrd="0" presId="urn:microsoft.com/office/officeart/2018/2/layout/IconLabelDescriptionList"/>
    <dgm:cxn modelId="{29A4D1EB-3179-4032-85C8-FDE8C3CC31F0}" type="presParOf" srcId="{1CAECD3F-AA7B-4C82-825F-13D7BBE52D11}" destId="{E2087E21-49F5-4441-9D5B-DD247B720F5D}" srcOrd="1" destOrd="0" presId="urn:microsoft.com/office/officeart/2018/2/layout/IconLabelDescriptionList"/>
    <dgm:cxn modelId="{39820C07-43D8-4924-9BF9-6E78DE9AA868}" type="presParOf" srcId="{1CAECD3F-AA7B-4C82-825F-13D7BBE52D11}" destId="{EF774789-59BB-4D26-BEB0-4BF82D1F496F}" srcOrd="2" destOrd="0" presId="urn:microsoft.com/office/officeart/2018/2/layout/IconLabelDescriptionList"/>
    <dgm:cxn modelId="{B3AF6BB8-29B1-489F-B2EA-B26CEE2B1A1B}" type="presParOf" srcId="{EF774789-59BB-4D26-BEB0-4BF82D1F496F}" destId="{09DAB4FC-B437-4334-8A37-C4422714BC8C}" srcOrd="0" destOrd="0" presId="urn:microsoft.com/office/officeart/2018/2/layout/IconLabelDescriptionList"/>
    <dgm:cxn modelId="{D2029D4B-44F4-4567-ACFF-F11E92B9166C}" type="presParOf" srcId="{EF774789-59BB-4D26-BEB0-4BF82D1F496F}" destId="{3431AD50-2F0B-4B36-89F7-531061697F40}" srcOrd="1" destOrd="0" presId="urn:microsoft.com/office/officeart/2018/2/layout/IconLabelDescriptionList"/>
    <dgm:cxn modelId="{54C83BE8-69D7-45CB-B0B0-0A835FE557D3}" type="presParOf" srcId="{EF774789-59BB-4D26-BEB0-4BF82D1F496F}" destId="{6FC860E4-DDCB-4D51-A8E5-AA0FCB4E6B83}" srcOrd="2" destOrd="0" presId="urn:microsoft.com/office/officeart/2018/2/layout/IconLabelDescriptionList"/>
    <dgm:cxn modelId="{950E1DC9-DD08-4474-AAA9-CE62C5A8F150}" type="presParOf" srcId="{EF774789-59BB-4D26-BEB0-4BF82D1F496F}" destId="{30264B43-3FB8-4551-9D7B-F25E15D9F1AA}" srcOrd="3" destOrd="0" presId="urn:microsoft.com/office/officeart/2018/2/layout/IconLabelDescriptionList"/>
    <dgm:cxn modelId="{BC2F27A4-EB0D-41F7-A382-8A5947ACB6A0}" type="presParOf" srcId="{EF774789-59BB-4D26-BEB0-4BF82D1F496F}" destId="{541D9F67-4F79-4829-B2F0-800053E063F5}" srcOrd="4" destOrd="0" presId="urn:microsoft.com/office/officeart/2018/2/layout/IconLabelDescriptionList"/>
    <dgm:cxn modelId="{66F85C89-21F0-42C9-AA23-7425A24F4EB8}" type="presParOf" srcId="{1CAECD3F-AA7B-4C82-825F-13D7BBE52D11}" destId="{74899072-99B8-4B79-9513-ABFB03D68370}" srcOrd="3" destOrd="0" presId="urn:microsoft.com/office/officeart/2018/2/layout/IconLabelDescriptionList"/>
    <dgm:cxn modelId="{0699BF01-783D-481E-8CF0-B918A35F056E}" type="presParOf" srcId="{1CAECD3F-AA7B-4C82-825F-13D7BBE52D11}" destId="{69D65D2D-6F4C-478F-954E-36B92ED1AA7E}" srcOrd="4" destOrd="0" presId="urn:microsoft.com/office/officeart/2018/2/layout/IconLabelDescriptionList"/>
    <dgm:cxn modelId="{9B494672-599B-42CC-9D96-36B39599AB01}" type="presParOf" srcId="{69D65D2D-6F4C-478F-954E-36B92ED1AA7E}" destId="{39F45E9F-35A5-4B2D-9B13-90AED55DA349}" srcOrd="0" destOrd="0" presId="urn:microsoft.com/office/officeart/2018/2/layout/IconLabelDescriptionList"/>
    <dgm:cxn modelId="{A700E6AD-655C-4949-B1C2-0F4871917403}" type="presParOf" srcId="{69D65D2D-6F4C-478F-954E-36B92ED1AA7E}" destId="{0BEE949D-2D0B-47A5-A088-13FF0C5EFDAB}" srcOrd="1" destOrd="0" presId="urn:microsoft.com/office/officeart/2018/2/layout/IconLabelDescriptionList"/>
    <dgm:cxn modelId="{075BCD5C-8194-42C4-927C-D43171482CB5}" type="presParOf" srcId="{69D65D2D-6F4C-478F-954E-36B92ED1AA7E}" destId="{38173540-0FB2-4754-93D1-D50CF0B7F32B}" srcOrd="2" destOrd="0" presId="urn:microsoft.com/office/officeart/2018/2/layout/IconLabelDescriptionList"/>
    <dgm:cxn modelId="{116FCA99-E118-4D32-946A-6B19DBAF155C}" type="presParOf" srcId="{69D65D2D-6F4C-478F-954E-36B92ED1AA7E}" destId="{510A583C-FFDC-4C15-A22C-675783915F11}" srcOrd="3" destOrd="0" presId="urn:microsoft.com/office/officeart/2018/2/layout/IconLabelDescriptionList"/>
    <dgm:cxn modelId="{38118641-F867-4646-A141-7CDD57C31B8C}" type="presParOf" srcId="{69D65D2D-6F4C-478F-954E-36B92ED1AA7E}" destId="{E23966A2-B57F-4901-91F2-3B6BF1916F19}" srcOrd="4" destOrd="0" presId="urn:microsoft.com/office/officeart/2018/2/layout/IconLabelDescriptionList"/>
    <dgm:cxn modelId="{26F0687E-3F05-486E-9BA9-32FF7C863B94}" type="presParOf" srcId="{1CAECD3F-AA7B-4C82-825F-13D7BBE52D11}" destId="{4124E103-3E4F-4250-8A83-0CF052CFB80B}" srcOrd="5" destOrd="0" presId="urn:microsoft.com/office/officeart/2018/2/layout/IconLabelDescriptionList"/>
    <dgm:cxn modelId="{0A10E653-8EBC-4A9C-9BCE-723D40D91F46}" type="presParOf" srcId="{1CAECD3F-AA7B-4C82-825F-13D7BBE52D11}" destId="{396DA1D4-8204-4E6A-B77C-183699231131}" srcOrd="6" destOrd="0" presId="urn:microsoft.com/office/officeart/2018/2/layout/IconLabelDescriptionList"/>
    <dgm:cxn modelId="{475E38BA-21AC-4B42-B2BC-8DC5D18AC518}" type="presParOf" srcId="{396DA1D4-8204-4E6A-B77C-183699231131}" destId="{A1520278-7B75-4525-9583-A22580EE7571}" srcOrd="0" destOrd="0" presId="urn:microsoft.com/office/officeart/2018/2/layout/IconLabelDescriptionList"/>
    <dgm:cxn modelId="{D6280421-E8EC-4D40-BEA0-2F2BBDD0FB11}" type="presParOf" srcId="{396DA1D4-8204-4E6A-B77C-183699231131}" destId="{CD306A27-4091-4ECA-B9B1-5C4724C48F30}" srcOrd="1" destOrd="0" presId="urn:microsoft.com/office/officeart/2018/2/layout/IconLabelDescriptionList"/>
    <dgm:cxn modelId="{67EFAE19-AC97-4E74-B340-305EA0A95E74}" type="presParOf" srcId="{396DA1D4-8204-4E6A-B77C-183699231131}" destId="{5CFE06FC-76A4-457E-A75A-A4DB86E3116B}" srcOrd="2" destOrd="0" presId="urn:microsoft.com/office/officeart/2018/2/layout/IconLabelDescriptionList"/>
    <dgm:cxn modelId="{0826DF2E-4B8E-491A-87D3-9D509BFE7330}" type="presParOf" srcId="{396DA1D4-8204-4E6A-B77C-183699231131}" destId="{13A9D06B-9760-4443-9E12-91285CD588E9}" srcOrd="3" destOrd="0" presId="urn:microsoft.com/office/officeart/2018/2/layout/IconLabelDescriptionList"/>
    <dgm:cxn modelId="{14763ED2-D16D-4BB0-B37A-A56CC847A7BB}" type="presParOf" srcId="{396DA1D4-8204-4E6A-B77C-183699231131}" destId="{25053480-0A64-4700-9612-C524B0E1DC2D}"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11B3B-2F59-48AE-8DDC-D903075F8527}">
      <dsp:nvSpPr>
        <dsp:cNvPr id="0" name=""/>
        <dsp:cNvSpPr/>
      </dsp:nvSpPr>
      <dsp:spPr>
        <a:xfrm>
          <a:off x="0" y="570298"/>
          <a:ext cx="5037531" cy="2154600"/>
        </a:xfrm>
        <a:prstGeom prst="rect">
          <a:avLst/>
        </a:prstGeom>
        <a:solidFill>
          <a:schemeClr val="lt1">
            <a:alpha val="90000"/>
            <a:hueOff val="0"/>
            <a:satOff val="0"/>
            <a:lumOff val="0"/>
            <a:alphaOff val="0"/>
          </a:schemeClr>
        </a:solidFill>
        <a:ln w="635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0968" tIns="791464" rIns="39096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Palatino Linotype" panose="02040502050505030304" pitchFamily="18" charset="0"/>
            </a:rPr>
            <a:t>Free Application for Federal Student Aid (FAFSA)</a:t>
          </a:r>
        </a:p>
        <a:p>
          <a:pPr marL="228600" lvl="1" indent="-228600" algn="l" defTabSz="1066800">
            <a:lnSpc>
              <a:spcPct val="90000"/>
            </a:lnSpc>
            <a:spcBef>
              <a:spcPct val="0"/>
            </a:spcBef>
            <a:spcAft>
              <a:spcPct val="15000"/>
            </a:spcAft>
            <a:buChar char="•"/>
          </a:pPr>
          <a:r>
            <a:rPr lang="en-US" sz="2400" kern="1200" dirty="0">
              <a:latin typeface="Palatino Linotype" panose="02040502050505030304" pitchFamily="18" charset="0"/>
            </a:rPr>
            <a:t>South Dakota programs</a:t>
          </a:r>
        </a:p>
      </dsp:txBody>
      <dsp:txXfrm>
        <a:off x="0" y="570298"/>
        <a:ext cx="5037531" cy="2154600"/>
      </dsp:txXfrm>
    </dsp:sp>
    <dsp:sp modelId="{B0BA168A-18FD-4F8D-A6A0-0328BFFA2854}">
      <dsp:nvSpPr>
        <dsp:cNvPr id="0" name=""/>
        <dsp:cNvSpPr/>
      </dsp:nvSpPr>
      <dsp:spPr>
        <a:xfrm>
          <a:off x="251876" y="9418"/>
          <a:ext cx="3526271" cy="1121760"/>
        </a:xfrm>
        <a:prstGeom prst="roundRect">
          <a:avLst/>
        </a:prstGeom>
        <a:gradFill rotWithShape="0">
          <a:gsLst>
            <a:gs pos="0">
              <a:schemeClr val="accent1">
                <a:hueOff val="0"/>
                <a:satOff val="0"/>
                <a:lumOff val="0"/>
                <a:alphaOff val="0"/>
                <a:shade val="100000"/>
                <a:satMod val="137000"/>
              </a:schemeClr>
            </a:gs>
            <a:gs pos="71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285" tIns="0" rIns="133285"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Palatino Linotype" panose="02040502050505030304" pitchFamily="18" charset="0"/>
            </a:rPr>
            <a:t>Paying for college</a:t>
          </a:r>
        </a:p>
      </dsp:txBody>
      <dsp:txXfrm>
        <a:off x="306636" y="64178"/>
        <a:ext cx="3416751" cy="1012240"/>
      </dsp:txXfrm>
    </dsp:sp>
    <dsp:sp modelId="{183E662A-720E-409E-AFD1-CCCF923C8D05}">
      <dsp:nvSpPr>
        <dsp:cNvPr id="0" name=""/>
        <dsp:cNvSpPr/>
      </dsp:nvSpPr>
      <dsp:spPr>
        <a:xfrm>
          <a:off x="0" y="3490979"/>
          <a:ext cx="5037531" cy="957600"/>
        </a:xfrm>
        <a:prstGeom prst="rect">
          <a:avLst/>
        </a:prstGeom>
        <a:solidFill>
          <a:schemeClr val="lt1">
            <a:alpha val="90000"/>
            <a:hueOff val="0"/>
            <a:satOff val="0"/>
            <a:lumOff val="0"/>
            <a:alphaOff val="0"/>
          </a:schemeClr>
        </a:solidFill>
        <a:ln w="635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6C34B6D-DF89-4080-9B67-5F680B19A088}">
      <dsp:nvSpPr>
        <dsp:cNvPr id="0" name=""/>
        <dsp:cNvSpPr/>
      </dsp:nvSpPr>
      <dsp:spPr>
        <a:xfrm>
          <a:off x="251876" y="2930099"/>
          <a:ext cx="3526271" cy="1121760"/>
        </a:xfrm>
        <a:prstGeom prst="roundRect">
          <a:avLst/>
        </a:prstGeom>
        <a:gradFill rotWithShape="0">
          <a:gsLst>
            <a:gs pos="0">
              <a:schemeClr val="accent1">
                <a:hueOff val="0"/>
                <a:satOff val="0"/>
                <a:lumOff val="0"/>
                <a:alphaOff val="0"/>
                <a:shade val="100000"/>
                <a:satMod val="137000"/>
              </a:schemeClr>
            </a:gs>
            <a:gs pos="71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285" tIns="0" rIns="133285"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Palatino Linotype" panose="02040502050505030304" pitchFamily="18" charset="0"/>
            </a:rPr>
            <a:t>Resources</a:t>
          </a:r>
        </a:p>
      </dsp:txBody>
      <dsp:txXfrm>
        <a:off x="306636" y="2984859"/>
        <a:ext cx="3416751" cy="1012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DFC92F-DA5B-4921-B6CE-CABE063D4458}">
      <dsp:nvSpPr>
        <dsp:cNvPr id="0" name=""/>
        <dsp:cNvSpPr/>
      </dsp:nvSpPr>
      <dsp:spPr>
        <a:xfrm>
          <a:off x="123723" y="410087"/>
          <a:ext cx="1121015" cy="1121015"/>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B1537C-7292-4177-83D2-F29875C6B961}">
      <dsp:nvSpPr>
        <dsp:cNvPr id="0" name=""/>
        <dsp:cNvSpPr/>
      </dsp:nvSpPr>
      <dsp:spPr>
        <a:xfrm>
          <a:off x="359136" y="645500"/>
          <a:ext cx="650188" cy="650188"/>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48000" cap="flat" cmpd="thickThin"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9EED0D-6A5C-47EB-9650-896904332F98}">
      <dsp:nvSpPr>
        <dsp:cNvPr id="0" name=""/>
        <dsp:cNvSpPr/>
      </dsp:nvSpPr>
      <dsp:spPr>
        <a:xfrm>
          <a:off x="1484956" y="410087"/>
          <a:ext cx="2642393" cy="1121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cap="none" dirty="0">
              <a:latin typeface="Palatino Linotype" panose="02040502050505030304" pitchFamily="18" charset="0"/>
            </a:rPr>
            <a:t>Savings</a:t>
          </a:r>
        </a:p>
      </dsp:txBody>
      <dsp:txXfrm>
        <a:off x="1484956" y="410087"/>
        <a:ext cx="2642393" cy="1121015"/>
      </dsp:txXfrm>
    </dsp:sp>
    <dsp:sp modelId="{D19DCEA3-4580-472B-BE1F-AD82F5189BD0}">
      <dsp:nvSpPr>
        <dsp:cNvPr id="0" name=""/>
        <dsp:cNvSpPr/>
      </dsp:nvSpPr>
      <dsp:spPr>
        <a:xfrm>
          <a:off x="4587766" y="410087"/>
          <a:ext cx="1121015" cy="1121015"/>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A4C2EF-8B93-45AB-954D-AE1064F71288}">
      <dsp:nvSpPr>
        <dsp:cNvPr id="0" name=""/>
        <dsp:cNvSpPr/>
      </dsp:nvSpPr>
      <dsp:spPr>
        <a:xfrm>
          <a:off x="4823179" y="645500"/>
          <a:ext cx="650188" cy="650188"/>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48000" cap="flat" cmpd="thickThin"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7F73B1-B59A-47DA-92DC-FBFBA3AB7C12}">
      <dsp:nvSpPr>
        <dsp:cNvPr id="0" name=""/>
        <dsp:cNvSpPr/>
      </dsp:nvSpPr>
      <dsp:spPr>
        <a:xfrm>
          <a:off x="5948999" y="410087"/>
          <a:ext cx="2642393" cy="1121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cap="none" dirty="0">
              <a:latin typeface="Palatino Linotype" panose="02040502050505030304" pitchFamily="18" charset="0"/>
              <a:ea typeface="+mn-ea"/>
              <a:cs typeface="+mn-cs"/>
            </a:rPr>
            <a:t>Earnings</a:t>
          </a:r>
        </a:p>
      </dsp:txBody>
      <dsp:txXfrm>
        <a:off x="5948999" y="410087"/>
        <a:ext cx="2642393" cy="1121015"/>
      </dsp:txXfrm>
    </dsp:sp>
    <dsp:sp modelId="{E3336DD8-B836-4C49-AD99-E708248AC7F0}">
      <dsp:nvSpPr>
        <dsp:cNvPr id="0" name=""/>
        <dsp:cNvSpPr/>
      </dsp:nvSpPr>
      <dsp:spPr>
        <a:xfrm>
          <a:off x="123723" y="2158301"/>
          <a:ext cx="1121015" cy="1121015"/>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004BB1-1E3F-499B-B25B-967155E5DAD3}">
      <dsp:nvSpPr>
        <dsp:cNvPr id="0" name=""/>
        <dsp:cNvSpPr/>
      </dsp:nvSpPr>
      <dsp:spPr>
        <a:xfrm>
          <a:off x="359136" y="2393715"/>
          <a:ext cx="650188" cy="650188"/>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48000" cap="flat" cmpd="thickThin"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6C985A-E4E5-4676-AFB7-2D46FA81D385}">
      <dsp:nvSpPr>
        <dsp:cNvPr id="0" name=""/>
        <dsp:cNvSpPr/>
      </dsp:nvSpPr>
      <dsp:spPr>
        <a:xfrm>
          <a:off x="1484956" y="2158301"/>
          <a:ext cx="2642393" cy="1121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cap="none" dirty="0">
              <a:latin typeface="Palatino Linotype" panose="02040502050505030304" pitchFamily="18" charset="0"/>
              <a:ea typeface="+mn-ea"/>
              <a:cs typeface="+mn-cs"/>
            </a:rPr>
            <a:t>Financial aid</a:t>
          </a:r>
        </a:p>
      </dsp:txBody>
      <dsp:txXfrm>
        <a:off x="1484956" y="2158301"/>
        <a:ext cx="2642393" cy="1121015"/>
      </dsp:txXfrm>
    </dsp:sp>
    <dsp:sp modelId="{0D88B63B-0546-482E-8287-C9074D7BEE17}">
      <dsp:nvSpPr>
        <dsp:cNvPr id="0" name=""/>
        <dsp:cNvSpPr/>
      </dsp:nvSpPr>
      <dsp:spPr>
        <a:xfrm>
          <a:off x="4587766" y="2158301"/>
          <a:ext cx="1121015" cy="1121015"/>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D45407-0AFD-458A-8B32-9373F65D2007}">
      <dsp:nvSpPr>
        <dsp:cNvPr id="0" name=""/>
        <dsp:cNvSpPr/>
      </dsp:nvSpPr>
      <dsp:spPr>
        <a:xfrm>
          <a:off x="4823179" y="2393715"/>
          <a:ext cx="650188" cy="650188"/>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48000" cap="flat" cmpd="thickThin"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6AC4BD-2E77-4F25-9503-1C6CF4B942D9}">
      <dsp:nvSpPr>
        <dsp:cNvPr id="0" name=""/>
        <dsp:cNvSpPr/>
      </dsp:nvSpPr>
      <dsp:spPr>
        <a:xfrm>
          <a:off x="5978145" y="2158301"/>
          <a:ext cx="2584102" cy="1121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cap="none" dirty="0">
              <a:latin typeface="Palatino Linotype" panose="02040502050505030304" pitchFamily="18" charset="0"/>
              <a:ea typeface="+mn-ea"/>
              <a:cs typeface="+mn-cs"/>
            </a:rPr>
            <a:t>Tax credits &amp; deductions</a:t>
          </a:r>
        </a:p>
      </dsp:txBody>
      <dsp:txXfrm>
        <a:off x="5978145" y="2158301"/>
        <a:ext cx="2584102" cy="11210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26A60-44F5-4094-8AB9-CCE3163A2A14}">
      <dsp:nvSpPr>
        <dsp:cNvPr id="0" name=""/>
        <dsp:cNvSpPr/>
      </dsp:nvSpPr>
      <dsp:spPr>
        <a:xfrm>
          <a:off x="3735" y="680800"/>
          <a:ext cx="2022288" cy="2831204"/>
        </a:xfrm>
        <a:prstGeom prst="rect">
          <a:avLst/>
        </a:prstGeom>
        <a:solidFill>
          <a:schemeClr val="accent1">
            <a:alpha val="90000"/>
            <a:tint val="40000"/>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7665" tIns="330200" rIns="157665" bIns="33020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Palatino Linotype" panose="02040502050505030304" pitchFamily="18" charset="0"/>
            </a:rPr>
            <a:t>Create</a:t>
          </a:r>
        </a:p>
        <a:p>
          <a:pPr marL="114300" lvl="1" indent="-114300" algn="ctr" defTabSz="622300">
            <a:lnSpc>
              <a:spcPct val="90000"/>
            </a:lnSpc>
            <a:spcBef>
              <a:spcPct val="0"/>
            </a:spcBef>
            <a:spcAft>
              <a:spcPct val="15000"/>
            </a:spcAft>
            <a:buNone/>
          </a:pPr>
          <a:r>
            <a:rPr lang="en-US" sz="1400" kern="1200" dirty="0">
              <a:latin typeface="Palatino Linotype" panose="02040502050505030304" pitchFamily="18" charset="0"/>
            </a:rPr>
            <a:t>FSA ID on StudentAid.gov</a:t>
          </a:r>
        </a:p>
      </dsp:txBody>
      <dsp:txXfrm>
        <a:off x="3735" y="1756658"/>
        <a:ext cx="2022288" cy="1698722"/>
      </dsp:txXfrm>
    </dsp:sp>
    <dsp:sp modelId="{E4DBC537-605D-4E14-B5CD-D1A818520833}">
      <dsp:nvSpPr>
        <dsp:cNvPr id="0" name=""/>
        <dsp:cNvSpPr/>
      </dsp:nvSpPr>
      <dsp:spPr>
        <a:xfrm>
          <a:off x="590198" y="963920"/>
          <a:ext cx="849361" cy="849361"/>
        </a:xfrm>
        <a:prstGeom prst="ellipse">
          <a:avLst/>
        </a:prstGeom>
        <a:solidFill>
          <a:schemeClr val="accent1">
            <a:shade val="80000"/>
            <a:hueOff val="0"/>
            <a:satOff val="0"/>
            <a:lumOff val="0"/>
            <a:alphaOff val="0"/>
          </a:schemeClr>
        </a:solidFill>
        <a:ln w="48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220" tIns="12700" rIns="66220" bIns="12700" numCol="1" spcCol="1270" anchor="ctr" anchorCtr="0">
          <a:noAutofit/>
        </a:bodyPr>
        <a:lstStyle/>
        <a:p>
          <a:pPr marL="0" lvl="0" indent="0" algn="ctr" defTabSz="1689100">
            <a:lnSpc>
              <a:spcPct val="90000"/>
            </a:lnSpc>
            <a:spcBef>
              <a:spcPct val="0"/>
            </a:spcBef>
            <a:spcAft>
              <a:spcPct val="35000"/>
            </a:spcAft>
            <a:buNone/>
          </a:pPr>
          <a:r>
            <a:rPr lang="en-US" sz="3800" kern="1200" dirty="0"/>
            <a:t>1</a:t>
          </a:r>
        </a:p>
      </dsp:txBody>
      <dsp:txXfrm>
        <a:off x="714584" y="1088306"/>
        <a:ext cx="600589" cy="600589"/>
      </dsp:txXfrm>
    </dsp:sp>
    <dsp:sp modelId="{9AECC9DC-D656-42CA-86D0-51D87F7F96C4}">
      <dsp:nvSpPr>
        <dsp:cNvPr id="0" name=""/>
        <dsp:cNvSpPr/>
      </dsp:nvSpPr>
      <dsp:spPr>
        <a:xfrm>
          <a:off x="3735" y="3511932"/>
          <a:ext cx="2022288" cy="72"/>
        </a:xfrm>
        <a:prstGeom prst="rect">
          <a:avLst/>
        </a:prstGeom>
        <a:solidFill>
          <a:schemeClr val="accent1">
            <a:shade val="80000"/>
            <a:hueOff val="7384"/>
            <a:satOff val="198"/>
            <a:lumOff val="2161"/>
            <a:alphaOff val="0"/>
          </a:schemeClr>
        </a:solidFill>
        <a:ln w="48000" cap="flat" cmpd="thickThin" algn="ctr">
          <a:solidFill>
            <a:schemeClr val="accent1">
              <a:shade val="80000"/>
              <a:hueOff val="7384"/>
              <a:satOff val="198"/>
              <a:lumOff val="21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6F85D1-7613-4A55-AE23-B3872F779600}">
      <dsp:nvSpPr>
        <dsp:cNvPr id="0" name=""/>
        <dsp:cNvSpPr/>
      </dsp:nvSpPr>
      <dsp:spPr>
        <a:xfrm>
          <a:off x="2228252" y="680800"/>
          <a:ext cx="2022288" cy="2831204"/>
        </a:xfrm>
        <a:prstGeom prst="rect">
          <a:avLst/>
        </a:prstGeom>
        <a:solidFill>
          <a:schemeClr val="accent1">
            <a:alpha val="90000"/>
            <a:tint val="40000"/>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7665" tIns="330200" rIns="157665" bIns="33020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Palatino Linotype" panose="02040502050505030304" pitchFamily="18" charset="0"/>
            </a:rPr>
            <a:t>Complete</a:t>
          </a:r>
        </a:p>
        <a:p>
          <a:pPr marL="114300" lvl="1" indent="-114300" algn="ctr" defTabSz="622300">
            <a:lnSpc>
              <a:spcPct val="90000"/>
            </a:lnSpc>
            <a:spcBef>
              <a:spcPct val="0"/>
            </a:spcBef>
            <a:spcAft>
              <a:spcPct val="15000"/>
            </a:spcAft>
            <a:buNone/>
          </a:pPr>
          <a:r>
            <a:rPr lang="en-US" sz="1400" kern="1200" dirty="0">
              <a:latin typeface="Palatino Linotype" panose="02040502050505030304" pitchFamily="18" charset="0"/>
            </a:rPr>
            <a:t>the Free Application for Federal Student Aid (FAFSA)</a:t>
          </a:r>
        </a:p>
      </dsp:txBody>
      <dsp:txXfrm>
        <a:off x="2228252" y="1756658"/>
        <a:ext cx="2022288" cy="1698722"/>
      </dsp:txXfrm>
    </dsp:sp>
    <dsp:sp modelId="{2413A60F-C528-4450-A4CE-B8B6B9C3712D}">
      <dsp:nvSpPr>
        <dsp:cNvPr id="0" name=""/>
        <dsp:cNvSpPr/>
      </dsp:nvSpPr>
      <dsp:spPr>
        <a:xfrm>
          <a:off x="2814716" y="963920"/>
          <a:ext cx="849361" cy="849361"/>
        </a:xfrm>
        <a:prstGeom prst="ellipse">
          <a:avLst/>
        </a:prstGeom>
        <a:solidFill>
          <a:schemeClr val="accent1">
            <a:shade val="80000"/>
            <a:hueOff val="14768"/>
            <a:satOff val="396"/>
            <a:lumOff val="4321"/>
            <a:alphaOff val="0"/>
          </a:schemeClr>
        </a:solidFill>
        <a:ln w="48000" cap="flat" cmpd="thickThin" algn="ctr">
          <a:solidFill>
            <a:schemeClr val="accent1">
              <a:shade val="80000"/>
              <a:hueOff val="14768"/>
              <a:satOff val="396"/>
              <a:lumOff val="432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220" tIns="12700" rIns="66220" bIns="12700" numCol="1" spcCol="1270" anchor="ctr" anchorCtr="0">
          <a:noAutofit/>
        </a:bodyPr>
        <a:lstStyle/>
        <a:p>
          <a:pPr marL="0" lvl="0" indent="0" algn="ctr" defTabSz="1689100">
            <a:lnSpc>
              <a:spcPct val="90000"/>
            </a:lnSpc>
            <a:spcBef>
              <a:spcPct val="0"/>
            </a:spcBef>
            <a:spcAft>
              <a:spcPct val="35000"/>
            </a:spcAft>
            <a:buNone/>
          </a:pPr>
          <a:r>
            <a:rPr lang="en-US" sz="3800" kern="1200" dirty="0"/>
            <a:t>2</a:t>
          </a:r>
        </a:p>
      </dsp:txBody>
      <dsp:txXfrm>
        <a:off x="2939102" y="1088306"/>
        <a:ext cx="600589" cy="600589"/>
      </dsp:txXfrm>
    </dsp:sp>
    <dsp:sp modelId="{BEB7760F-CC42-4E54-84B4-62E3629B96F6}">
      <dsp:nvSpPr>
        <dsp:cNvPr id="0" name=""/>
        <dsp:cNvSpPr/>
      </dsp:nvSpPr>
      <dsp:spPr>
        <a:xfrm>
          <a:off x="2228252" y="3511932"/>
          <a:ext cx="2022288" cy="72"/>
        </a:xfrm>
        <a:prstGeom prst="rect">
          <a:avLst/>
        </a:prstGeom>
        <a:solidFill>
          <a:schemeClr val="accent1">
            <a:shade val="80000"/>
            <a:hueOff val="22151"/>
            <a:satOff val="594"/>
            <a:lumOff val="6482"/>
            <a:alphaOff val="0"/>
          </a:schemeClr>
        </a:solidFill>
        <a:ln w="48000" cap="flat" cmpd="thickThin" algn="ctr">
          <a:solidFill>
            <a:schemeClr val="accent1">
              <a:shade val="80000"/>
              <a:hueOff val="22151"/>
              <a:satOff val="594"/>
              <a:lumOff val="64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3A6659-CD03-40FE-9E15-5D40CA066B62}">
      <dsp:nvSpPr>
        <dsp:cNvPr id="0" name=""/>
        <dsp:cNvSpPr/>
      </dsp:nvSpPr>
      <dsp:spPr>
        <a:xfrm>
          <a:off x="4452770" y="680800"/>
          <a:ext cx="2022288" cy="2831204"/>
        </a:xfrm>
        <a:prstGeom prst="rect">
          <a:avLst/>
        </a:prstGeom>
        <a:solidFill>
          <a:schemeClr val="accent1">
            <a:alpha val="90000"/>
            <a:tint val="40000"/>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7665" tIns="330200" rIns="157665" bIns="33020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Palatino Linotype" panose="02040502050505030304" pitchFamily="18" charset="0"/>
            </a:rPr>
            <a:t>Receive</a:t>
          </a:r>
        </a:p>
        <a:p>
          <a:pPr marL="114300" lvl="1" indent="-114300" algn="ctr" defTabSz="622300">
            <a:lnSpc>
              <a:spcPct val="90000"/>
            </a:lnSpc>
            <a:spcBef>
              <a:spcPct val="0"/>
            </a:spcBef>
            <a:spcAft>
              <a:spcPct val="15000"/>
            </a:spcAft>
            <a:buNone/>
          </a:pPr>
          <a:r>
            <a:rPr lang="en-US" sz="1400" kern="1200" dirty="0">
              <a:latin typeface="Palatino Linotype" panose="02040502050505030304" pitchFamily="18" charset="0"/>
            </a:rPr>
            <a:t>FAFSA Submission Summary</a:t>
          </a:r>
        </a:p>
      </dsp:txBody>
      <dsp:txXfrm>
        <a:off x="4452770" y="1756658"/>
        <a:ext cx="2022288" cy="1698722"/>
      </dsp:txXfrm>
    </dsp:sp>
    <dsp:sp modelId="{287783E9-4F01-4149-8F6D-E0254ACB10DE}">
      <dsp:nvSpPr>
        <dsp:cNvPr id="0" name=""/>
        <dsp:cNvSpPr/>
      </dsp:nvSpPr>
      <dsp:spPr>
        <a:xfrm>
          <a:off x="5039233" y="963920"/>
          <a:ext cx="849361" cy="849361"/>
        </a:xfrm>
        <a:prstGeom prst="ellipse">
          <a:avLst/>
        </a:prstGeom>
        <a:solidFill>
          <a:schemeClr val="accent1">
            <a:shade val="80000"/>
            <a:hueOff val="29535"/>
            <a:satOff val="792"/>
            <a:lumOff val="8642"/>
            <a:alphaOff val="0"/>
          </a:schemeClr>
        </a:solidFill>
        <a:ln w="48000" cap="flat" cmpd="thickThin" algn="ctr">
          <a:solidFill>
            <a:schemeClr val="accent1">
              <a:shade val="80000"/>
              <a:hueOff val="29535"/>
              <a:satOff val="792"/>
              <a:lumOff val="86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220" tIns="12700" rIns="66220" bIns="12700" numCol="1" spcCol="1270" anchor="ctr" anchorCtr="0">
          <a:noAutofit/>
        </a:bodyPr>
        <a:lstStyle/>
        <a:p>
          <a:pPr marL="0" lvl="0" indent="0" algn="ctr" defTabSz="1689100">
            <a:lnSpc>
              <a:spcPct val="90000"/>
            </a:lnSpc>
            <a:spcBef>
              <a:spcPct val="0"/>
            </a:spcBef>
            <a:spcAft>
              <a:spcPct val="35000"/>
            </a:spcAft>
            <a:buNone/>
          </a:pPr>
          <a:r>
            <a:rPr lang="en-US" sz="3800" kern="1200" dirty="0"/>
            <a:t>3</a:t>
          </a:r>
        </a:p>
      </dsp:txBody>
      <dsp:txXfrm>
        <a:off x="5163619" y="1088306"/>
        <a:ext cx="600589" cy="600589"/>
      </dsp:txXfrm>
    </dsp:sp>
    <dsp:sp modelId="{660CA16C-990A-4289-8CF0-F69D1EE7C309}">
      <dsp:nvSpPr>
        <dsp:cNvPr id="0" name=""/>
        <dsp:cNvSpPr/>
      </dsp:nvSpPr>
      <dsp:spPr>
        <a:xfrm>
          <a:off x="4452770" y="3511932"/>
          <a:ext cx="2022288" cy="72"/>
        </a:xfrm>
        <a:prstGeom prst="rect">
          <a:avLst/>
        </a:prstGeom>
        <a:solidFill>
          <a:schemeClr val="accent1">
            <a:shade val="80000"/>
            <a:hueOff val="36919"/>
            <a:satOff val="991"/>
            <a:lumOff val="10803"/>
            <a:alphaOff val="0"/>
          </a:schemeClr>
        </a:solidFill>
        <a:ln w="48000" cap="flat" cmpd="thickThin" algn="ctr">
          <a:solidFill>
            <a:schemeClr val="accent1">
              <a:shade val="80000"/>
              <a:hueOff val="36919"/>
              <a:satOff val="991"/>
              <a:lumOff val="1080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01834A-2387-4852-B6E8-4D75FB023438}">
      <dsp:nvSpPr>
        <dsp:cNvPr id="0" name=""/>
        <dsp:cNvSpPr/>
      </dsp:nvSpPr>
      <dsp:spPr>
        <a:xfrm>
          <a:off x="6677287" y="680800"/>
          <a:ext cx="2022288" cy="2831204"/>
        </a:xfrm>
        <a:prstGeom prst="rect">
          <a:avLst/>
        </a:prstGeom>
        <a:solidFill>
          <a:schemeClr val="accent1">
            <a:alpha val="90000"/>
            <a:tint val="40000"/>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7665" tIns="330200" rIns="157665" bIns="33020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Palatino Linotype" panose="02040502050505030304" pitchFamily="18" charset="0"/>
            </a:rPr>
            <a:t>Receive</a:t>
          </a:r>
        </a:p>
        <a:p>
          <a:pPr marL="114300" lvl="1" indent="-114300" algn="ctr" defTabSz="622300">
            <a:lnSpc>
              <a:spcPct val="90000"/>
            </a:lnSpc>
            <a:spcBef>
              <a:spcPct val="0"/>
            </a:spcBef>
            <a:spcAft>
              <a:spcPct val="15000"/>
            </a:spcAft>
            <a:buNone/>
          </a:pPr>
          <a:r>
            <a:rPr lang="en-US" sz="1400" kern="1200" dirty="0">
              <a:latin typeface="Palatino Linotype" panose="02040502050505030304" pitchFamily="18" charset="0"/>
            </a:rPr>
            <a:t>a financial aid offer from the school </a:t>
          </a:r>
        </a:p>
      </dsp:txBody>
      <dsp:txXfrm>
        <a:off x="6677287" y="1756658"/>
        <a:ext cx="2022288" cy="1698722"/>
      </dsp:txXfrm>
    </dsp:sp>
    <dsp:sp modelId="{33EF7BDD-8C90-425F-B6FE-3A7D12D3252E}">
      <dsp:nvSpPr>
        <dsp:cNvPr id="0" name=""/>
        <dsp:cNvSpPr/>
      </dsp:nvSpPr>
      <dsp:spPr>
        <a:xfrm>
          <a:off x="7263751" y="963920"/>
          <a:ext cx="849361" cy="849361"/>
        </a:xfrm>
        <a:prstGeom prst="ellipse">
          <a:avLst/>
        </a:prstGeom>
        <a:solidFill>
          <a:schemeClr val="accent1">
            <a:shade val="80000"/>
            <a:hueOff val="44303"/>
            <a:satOff val="1189"/>
            <a:lumOff val="12963"/>
            <a:alphaOff val="0"/>
          </a:schemeClr>
        </a:solidFill>
        <a:ln w="48000" cap="flat" cmpd="thickThin" algn="ctr">
          <a:solidFill>
            <a:schemeClr val="accent1">
              <a:shade val="80000"/>
              <a:hueOff val="44303"/>
              <a:satOff val="1189"/>
              <a:lumOff val="1296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220" tIns="12700" rIns="66220" bIns="12700" numCol="1" spcCol="1270" anchor="ctr" anchorCtr="0">
          <a:noAutofit/>
        </a:bodyPr>
        <a:lstStyle/>
        <a:p>
          <a:pPr marL="0" lvl="0" indent="0" algn="ctr" defTabSz="1689100">
            <a:lnSpc>
              <a:spcPct val="90000"/>
            </a:lnSpc>
            <a:spcBef>
              <a:spcPct val="0"/>
            </a:spcBef>
            <a:spcAft>
              <a:spcPct val="35000"/>
            </a:spcAft>
            <a:buNone/>
          </a:pPr>
          <a:r>
            <a:rPr lang="en-US" sz="3800" kern="1200" dirty="0"/>
            <a:t>4</a:t>
          </a:r>
        </a:p>
      </dsp:txBody>
      <dsp:txXfrm>
        <a:off x="7388137" y="1088306"/>
        <a:ext cx="600589" cy="600589"/>
      </dsp:txXfrm>
    </dsp:sp>
    <dsp:sp modelId="{9F7F1304-0470-4428-AA1B-5CD59477EEB3}">
      <dsp:nvSpPr>
        <dsp:cNvPr id="0" name=""/>
        <dsp:cNvSpPr/>
      </dsp:nvSpPr>
      <dsp:spPr>
        <a:xfrm>
          <a:off x="6677287" y="3511932"/>
          <a:ext cx="2022288" cy="72"/>
        </a:xfrm>
        <a:prstGeom prst="rect">
          <a:avLst/>
        </a:prstGeom>
        <a:solidFill>
          <a:schemeClr val="accent1">
            <a:shade val="80000"/>
            <a:hueOff val="51686"/>
            <a:satOff val="1387"/>
            <a:lumOff val="15124"/>
            <a:alphaOff val="0"/>
          </a:schemeClr>
        </a:solidFill>
        <a:ln w="48000" cap="flat" cmpd="thickThin" algn="ctr">
          <a:solidFill>
            <a:schemeClr val="accent1">
              <a:shade val="80000"/>
              <a:hueOff val="51686"/>
              <a:satOff val="1387"/>
              <a:lumOff val="151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F3D86A-E2D5-4114-9D0C-1652CD9E8EF8}">
      <dsp:nvSpPr>
        <dsp:cNvPr id="0" name=""/>
        <dsp:cNvSpPr/>
      </dsp:nvSpPr>
      <dsp:spPr>
        <a:xfrm>
          <a:off x="8901805" y="680800"/>
          <a:ext cx="2022288" cy="2831204"/>
        </a:xfrm>
        <a:prstGeom prst="rect">
          <a:avLst/>
        </a:prstGeom>
        <a:solidFill>
          <a:schemeClr val="accent1">
            <a:alpha val="90000"/>
            <a:tint val="40000"/>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7665" tIns="330200" rIns="157665" bIns="33020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Palatino Linotype" panose="02040502050505030304" pitchFamily="18" charset="0"/>
            </a:rPr>
            <a:t>Decide</a:t>
          </a:r>
        </a:p>
        <a:p>
          <a:pPr marL="114300" lvl="1" indent="-114300" algn="ctr" defTabSz="622300">
            <a:lnSpc>
              <a:spcPct val="90000"/>
            </a:lnSpc>
            <a:spcBef>
              <a:spcPct val="0"/>
            </a:spcBef>
            <a:spcAft>
              <a:spcPct val="15000"/>
            </a:spcAft>
            <a:buNone/>
          </a:pPr>
          <a:r>
            <a:rPr lang="en-US" sz="1400" kern="1200" dirty="0">
              <a:latin typeface="Palatino Linotype" panose="02040502050505030304" pitchFamily="18" charset="0"/>
            </a:rPr>
            <a:t>which aid to accept and return the financial aid offer</a:t>
          </a:r>
        </a:p>
      </dsp:txBody>
      <dsp:txXfrm>
        <a:off x="8901805" y="1756658"/>
        <a:ext cx="2022288" cy="1698722"/>
      </dsp:txXfrm>
    </dsp:sp>
    <dsp:sp modelId="{A6A2AFDD-5DD4-4B60-921D-ADE3DC1E05F8}">
      <dsp:nvSpPr>
        <dsp:cNvPr id="0" name=""/>
        <dsp:cNvSpPr/>
      </dsp:nvSpPr>
      <dsp:spPr>
        <a:xfrm>
          <a:off x="9488268" y="963920"/>
          <a:ext cx="849361" cy="849361"/>
        </a:xfrm>
        <a:prstGeom prst="ellipse">
          <a:avLst/>
        </a:prstGeom>
        <a:solidFill>
          <a:schemeClr val="accent1">
            <a:shade val="80000"/>
            <a:hueOff val="59070"/>
            <a:satOff val="1585"/>
            <a:lumOff val="17284"/>
            <a:alphaOff val="0"/>
          </a:schemeClr>
        </a:solidFill>
        <a:ln w="48000" cap="flat" cmpd="thickThin" algn="ctr">
          <a:solidFill>
            <a:schemeClr val="accent1">
              <a:shade val="80000"/>
              <a:hueOff val="59070"/>
              <a:satOff val="1585"/>
              <a:lumOff val="172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220" tIns="12700" rIns="66220" bIns="12700" numCol="1" spcCol="1270" anchor="ctr" anchorCtr="0">
          <a:noAutofit/>
        </a:bodyPr>
        <a:lstStyle/>
        <a:p>
          <a:pPr marL="0" lvl="0" indent="0" algn="ctr" defTabSz="1689100">
            <a:lnSpc>
              <a:spcPct val="90000"/>
            </a:lnSpc>
            <a:spcBef>
              <a:spcPct val="0"/>
            </a:spcBef>
            <a:spcAft>
              <a:spcPct val="35000"/>
            </a:spcAft>
            <a:buNone/>
          </a:pPr>
          <a:r>
            <a:rPr lang="en-US" sz="3800" kern="1200" dirty="0"/>
            <a:t>5</a:t>
          </a:r>
        </a:p>
      </dsp:txBody>
      <dsp:txXfrm>
        <a:off x="9612654" y="1088306"/>
        <a:ext cx="600589" cy="600589"/>
      </dsp:txXfrm>
    </dsp:sp>
    <dsp:sp modelId="{4F164C2F-56E1-4FAD-B97F-105696A30296}">
      <dsp:nvSpPr>
        <dsp:cNvPr id="0" name=""/>
        <dsp:cNvSpPr/>
      </dsp:nvSpPr>
      <dsp:spPr>
        <a:xfrm>
          <a:off x="8901805" y="3511932"/>
          <a:ext cx="2022288" cy="72"/>
        </a:xfrm>
        <a:prstGeom prst="rect">
          <a:avLst/>
        </a:prstGeom>
        <a:solidFill>
          <a:schemeClr val="accent1">
            <a:shade val="80000"/>
            <a:hueOff val="66454"/>
            <a:satOff val="1783"/>
            <a:lumOff val="19445"/>
            <a:alphaOff val="0"/>
          </a:schemeClr>
        </a:solidFill>
        <a:ln w="48000" cap="flat" cmpd="thickThin" algn="ctr">
          <a:solidFill>
            <a:schemeClr val="accent1">
              <a:shade val="80000"/>
              <a:hueOff val="66454"/>
              <a:satOff val="1783"/>
              <a:lumOff val="1944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49A7C-1259-4803-9FA0-B427E2E40854}">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w="6350" cap="rnd"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2276325E-624B-4AEC-841D-57198C6A8800}">
      <dsp:nvSpPr>
        <dsp:cNvPr id="0" name=""/>
        <dsp:cNvSpPr/>
      </dsp:nvSpPr>
      <dsp:spPr>
        <a:xfrm>
          <a:off x="237249" y="1625600"/>
          <a:ext cx="1561703" cy="2167466"/>
        </a:xfrm>
        <a:prstGeom prst="roundRect">
          <a:avLst/>
        </a:prstGeom>
        <a:solidFill>
          <a:schemeClr val="accent1">
            <a:hueOff val="0"/>
            <a:satOff val="0"/>
            <a:lumOff val="0"/>
            <a:alphaOff val="0"/>
          </a:schemeClr>
        </a:solidFill>
        <a:ln>
          <a:noFill/>
        </a:ln>
        <a:effectLst>
          <a:outerShdw blurRad="390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mj-lt"/>
            <a:buNone/>
          </a:pPr>
          <a:r>
            <a:rPr lang="en-US" sz="2000" kern="1200" dirty="0"/>
            <a:t>Student starts the FAFSA</a:t>
          </a:r>
        </a:p>
      </dsp:txBody>
      <dsp:txXfrm>
        <a:off x="313485" y="1701836"/>
        <a:ext cx="1409231" cy="2014994"/>
      </dsp:txXfrm>
    </dsp:sp>
    <dsp:sp modelId="{4DA3E7B4-1791-4861-B5C7-903450136ADB}">
      <dsp:nvSpPr>
        <dsp:cNvPr id="0" name=""/>
        <dsp:cNvSpPr/>
      </dsp:nvSpPr>
      <dsp:spPr>
        <a:xfrm>
          <a:off x="1958324" y="1625600"/>
          <a:ext cx="1561703" cy="2167466"/>
        </a:xfrm>
        <a:prstGeom prst="roundRect">
          <a:avLst/>
        </a:prstGeom>
        <a:solidFill>
          <a:schemeClr val="accent1">
            <a:hueOff val="0"/>
            <a:satOff val="0"/>
            <a:lumOff val="0"/>
            <a:alphaOff val="0"/>
          </a:schemeClr>
        </a:solidFill>
        <a:ln>
          <a:noFill/>
        </a:ln>
        <a:effectLst>
          <a:outerShdw blurRad="390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Student invites the parent to do their part in the FAFSA</a:t>
          </a:r>
        </a:p>
      </dsp:txBody>
      <dsp:txXfrm>
        <a:off x="2034560" y="1701836"/>
        <a:ext cx="1409231" cy="2014994"/>
      </dsp:txXfrm>
    </dsp:sp>
    <dsp:sp modelId="{D397FB2D-F134-4672-A41D-4473E43BC4D0}">
      <dsp:nvSpPr>
        <dsp:cNvPr id="0" name=""/>
        <dsp:cNvSpPr/>
      </dsp:nvSpPr>
      <dsp:spPr>
        <a:xfrm>
          <a:off x="3720034" y="453499"/>
          <a:ext cx="1561703" cy="2167466"/>
        </a:xfrm>
        <a:prstGeom prst="roundRect">
          <a:avLst/>
        </a:prstGeom>
        <a:solidFill>
          <a:schemeClr val="accent1">
            <a:hueOff val="0"/>
            <a:satOff val="0"/>
            <a:lumOff val="0"/>
            <a:alphaOff val="0"/>
          </a:schemeClr>
        </a:solidFill>
        <a:ln>
          <a:noFill/>
        </a:ln>
        <a:effectLst>
          <a:outerShdw blurRad="390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Student completes their part of the FAFSA</a:t>
          </a:r>
        </a:p>
      </dsp:txBody>
      <dsp:txXfrm>
        <a:off x="3796270" y="529735"/>
        <a:ext cx="1409231" cy="2014994"/>
      </dsp:txXfrm>
    </dsp:sp>
    <dsp:sp modelId="{4F41299B-E904-42F5-B395-694764A13574}">
      <dsp:nvSpPr>
        <dsp:cNvPr id="0" name=""/>
        <dsp:cNvSpPr/>
      </dsp:nvSpPr>
      <dsp:spPr>
        <a:xfrm>
          <a:off x="3703730" y="2709333"/>
          <a:ext cx="1561703" cy="2167466"/>
        </a:xfrm>
        <a:prstGeom prst="roundRect">
          <a:avLst/>
        </a:prstGeom>
        <a:solidFill>
          <a:schemeClr val="accent1">
            <a:hueOff val="0"/>
            <a:satOff val="0"/>
            <a:lumOff val="0"/>
            <a:alphaOff val="0"/>
          </a:schemeClr>
        </a:solidFill>
        <a:ln>
          <a:noFill/>
        </a:ln>
        <a:effectLst>
          <a:outerShdw blurRad="390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Parent completes their part of the FAFSA</a:t>
          </a:r>
        </a:p>
      </dsp:txBody>
      <dsp:txXfrm>
        <a:off x="3779966" y="2785569"/>
        <a:ext cx="1409231" cy="2014994"/>
      </dsp:txXfrm>
    </dsp:sp>
    <dsp:sp modelId="{5C323671-8A93-4871-BB7F-879C827D1E67}">
      <dsp:nvSpPr>
        <dsp:cNvPr id="0" name=""/>
        <dsp:cNvSpPr/>
      </dsp:nvSpPr>
      <dsp:spPr>
        <a:xfrm>
          <a:off x="5404487" y="1625600"/>
          <a:ext cx="1561703" cy="2167466"/>
        </a:xfrm>
        <a:prstGeom prst="roundRect">
          <a:avLst/>
        </a:prstGeom>
        <a:solidFill>
          <a:schemeClr val="accent1">
            <a:hueOff val="0"/>
            <a:satOff val="0"/>
            <a:lumOff val="0"/>
            <a:alphaOff val="0"/>
          </a:schemeClr>
        </a:solidFill>
        <a:ln>
          <a:noFill/>
        </a:ln>
        <a:effectLst>
          <a:outerShdw blurRad="390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Submit the FAFSA when complete</a:t>
          </a:r>
        </a:p>
      </dsp:txBody>
      <dsp:txXfrm>
        <a:off x="5480723" y="1701836"/>
        <a:ext cx="1409231" cy="20149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B4A1C-2ED1-4FD5-9E2B-73C00BE6C318}">
      <dsp:nvSpPr>
        <dsp:cNvPr id="0" name=""/>
        <dsp:cNvSpPr/>
      </dsp:nvSpPr>
      <dsp:spPr>
        <a:xfrm>
          <a:off x="278361" y="453509"/>
          <a:ext cx="1369993" cy="136999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88B407-3595-42C0-BF3F-C89C26DDE761}">
      <dsp:nvSpPr>
        <dsp:cNvPr id="0" name=""/>
        <dsp:cNvSpPr/>
      </dsp:nvSpPr>
      <dsp:spPr>
        <a:xfrm>
          <a:off x="566060" y="741207"/>
          <a:ext cx="794596" cy="794596"/>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2A2BE8-F9EE-4F8A-AB6D-DABBF5F5EF46}">
      <dsp:nvSpPr>
        <dsp:cNvPr id="0" name=""/>
        <dsp:cNvSpPr/>
      </dsp:nvSpPr>
      <dsp:spPr>
        <a:xfrm>
          <a:off x="1941925" y="453509"/>
          <a:ext cx="3229269" cy="136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altLang="en-US" sz="2400" kern="1200" cap="none" dirty="0">
              <a:latin typeface="+mn-lt"/>
            </a:rPr>
            <a:t>Grants</a:t>
          </a:r>
          <a:endParaRPr lang="en-US" sz="2400" kern="1200" cap="none" dirty="0">
            <a:latin typeface="+mn-lt"/>
          </a:endParaRPr>
        </a:p>
      </dsp:txBody>
      <dsp:txXfrm>
        <a:off x="1941925" y="453509"/>
        <a:ext cx="3229269" cy="1369993"/>
      </dsp:txXfrm>
    </dsp:sp>
    <dsp:sp modelId="{1235CF53-4F00-4E20-9EEE-C41AFE3A28FF}">
      <dsp:nvSpPr>
        <dsp:cNvPr id="0" name=""/>
        <dsp:cNvSpPr/>
      </dsp:nvSpPr>
      <dsp:spPr>
        <a:xfrm>
          <a:off x="5733870" y="453509"/>
          <a:ext cx="1369993" cy="136999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4272AD-0678-4BD5-BEFF-3296E9713DC2}">
      <dsp:nvSpPr>
        <dsp:cNvPr id="0" name=""/>
        <dsp:cNvSpPr/>
      </dsp:nvSpPr>
      <dsp:spPr>
        <a:xfrm>
          <a:off x="6021569" y="741207"/>
          <a:ext cx="794596" cy="794596"/>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CA2A66-515C-4409-A233-3D5BB221B804}">
      <dsp:nvSpPr>
        <dsp:cNvPr id="0" name=""/>
        <dsp:cNvSpPr/>
      </dsp:nvSpPr>
      <dsp:spPr>
        <a:xfrm>
          <a:off x="7397434" y="453509"/>
          <a:ext cx="3229269" cy="136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altLang="en-US" sz="2400" kern="1200" cap="none" dirty="0">
              <a:latin typeface="+mn-lt"/>
            </a:rPr>
            <a:t>Scholarships</a:t>
          </a:r>
        </a:p>
      </dsp:txBody>
      <dsp:txXfrm>
        <a:off x="7397434" y="453509"/>
        <a:ext cx="3229269" cy="1369993"/>
      </dsp:txXfrm>
    </dsp:sp>
    <dsp:sp modelId="{BA92BAF4-6099-489C-99F0-DA1734767711}">
      <dsp:nvSpPr>
        <dsp:cNvPr id="0" name=""/>
        <dsp:cNvSpPr/>
      </dsp:nvSpPr>
      <dsp:spPr>
        <a:xfrm>
          <a:off x="278361" y="2570479"/>
          <a:ext cx="1369993" cy="136999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11C51F-334E-4290-B296-ED6C8F47FF84}">
      <dsp:nvSpPr>
        <dsp:cNvPr id="0" name=""/>
        <dsp:cNvSpPr/>
      </dsp:nvSpPr>
      <dsp:spPr>
        <a:xfrm>
          <a:off x="566060" y="2858178"/>
          <a:ext cx="794596" cy="79459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A3608A-E2A5-4F50-A651-99E74184897D}">
      <dsp:nvSpPr>
        <dsp:cNvPr id="0" name=""/>
        <dsp:cNvSpPr/>
      </dsp:nvSpPr>
      <dsp:spPr>
        <a:xfrm>
          <a:off x="1941925" y="2570479"/>
          <a:ext cx="3229269" cy="136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altLang="en-US" sz="2400" kern="1200" cap="none" dirty="0">
              <a:latin typeface="+mn-lt"/>
            </a:rPr>
            <a:t>Work-study programs</a:t>
          </a:r>
        </a:p>
      </dsp:txBody>
      <dsp:txXfrm>
        <a:off x="1941925" y="2570479"/>
        <a:ext cx="3229269" cy="1369993"/>
      </dsp:txXfrm>
    </dsp:sp>
    <dsp:sp modelId="{B1D11B23-33FD-47FA-94EB-DAF46504AB58}">
      <dsp:nvSpPr>
        <dsp:cNvPr id="0" name=""/>
        <dsp:cNvSpPr/>
      </dsp:nvSpPr>
      <dsp:spPr>
        <a:xfrm>
          <a:off x="5733870" y="2570479"/>
          <a:ext cx="1369993" cy="136999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9A1ECC-0597-4C6F-8BF6-B8A4819582AA}">
      <dsp:nvSpPr>
        <dsp:cNvPr id="0" name=""/>
        <dsp:cNvSpPr/>
      </dsp:nvSpPr>
      <dsp:spPr>
        <a:xfrm>
          <a:off x="6021569" y="2858178"/>
          <a:ext cx="794596" cy="794596"/>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F21FE3-95D5-494A-AEC5-B808077A3E79}">
      <dsp:nvSpPr>
        <dsp:cNvPr id="0" name=""/>
        <dsp:cNvSpPr/>
      </dsp:nvSpPr>
      <dsp:spPr>
        <a:xfrm>
          <a:off x="7397434" y="2570479"/>
          <a:ext cx="3229269" cy="136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altLang="en-US" sz="2400" kern="1200" cap="none" dirty="0">
              <a:latin typeface="+mn-lt"/>
            </a:rPr>
            <a:t>Loans</a:t>
          </a:r>
          <a:endParaRPr lang="en-US" altLang="en-US" sz="3200" kern="1200" cap="none" dirty="0">
            <a:latin typeface="+mn-lt"/>
          </a:endParaRPr>
        </a:p>
      </dsp:txBody>
      <dsp:txXfrm>
        <a:off x="7397434" y="2570479"/>
        <a:ext cx="3229269" cy="13699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428AC-8CCA-4050-B084-737391571365}">
      <dsp:nvSpPr>
        <dsp:cNvPr id="0" name=""/>
        <dsp:cNvSpPr/>
      </dsp:nvSpPr>
      <dsp:spPr>
        <a:xfrm>
          <a:off x="0" y="228711"/>
          <a:ext cx="4732176" cy="2494800"/>
        </a:xfrm>
        <a:prstGeom prst="rect">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7269" tIns="249936" rIns="367269" bIns="128016"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None/>
          </a:pPr>
          <a:r>
            <a:rPr lang="en-US" sz="1800" kern="1200" dirty="0">
              <a:latin typeface="+mn-lt"/>
            </a:rPr>
            <a:t>Sign in to StudentAid.gov</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dirty="0">
              <a:latin typeface="+mn-lt"/>
            </a:rPr>
            <a:t>To contribute to the FAFSA</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dirty="0">
              <a:latin typeface="+mn-lt"/>
            </a:rPr>
            <a:t>To complete Direct Loan Master Promissory Note</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dirty="0">
              <a:latin typeface="+mn-lt"/>
            </a:rPr>
            <a:t>To complete loan counseling</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dirty="0">
              <a:latin typeface="+mn-lt"/>
            </a:rPr>
            <a:t>To access aid history</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dirty="0">
              <a:latin typeface="+mn-lt"/>
            </a:rPr>
            <a:t>To apply for repayment plans</a:t>
          </a:r>
        </a:p>
      </dsp:txBody>
      <dsp:txXfrm>
        <a:off x="0" y="228711"/>
        <a:ext cx="4732176" cy="2494800"/>
      </dsp:txXfrm>
    </dsp:sp>
    <dsp:sp modelId="{95822B4E-6696-44F2-9318-7954C7421B04}">
      <dsp:nvSpPr>
        <dsp:cNvPr id="0" name=""/>
        <dsp:cNvSpPr/>
      </dsp:nvSpPr>
      <dsp:spPr>
        <a:xfrm>
          <a:off x="236608" y="51591"/>
          <a:ext cx="3312523" cy="354240"/>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205" tIns="0" rIns="125205" bIns="0" numCol="1" spcCol="1270" anchor="ctr" anchorCtr="0">
          <a:noAutofit/>
        </a:bodyPr>
        <a:lstStyle/>
        <a:p>
          <a:pPr marL="0" lvl="0" indent="0" algn="l" defTabSz="533400">
            <a:lnSpc>
              <a:spcPct val="90000"/>
            </a:lnSpc>
            <a:spcBef>
              <a:spcPct val="0"/>
            </a:spcBef>
            <a:spcAft>
              <a:spcPct val="35000"/>
            </a:spcAft>
            <a:buNone/>
          </a:pPr>
          <a:r>
            <a:rPr lang="en-US" sz="1200" b="0" kern="1200" dirty="0">
              <a:latin typeface="+mj-lt"/>
            </a:rPr>
            <a:t>Student</a:t>
          </a:r>
        </a:p>
      </dsp:txBody>
      <dsp:txXfrm>
        <a:off x="253901" y="68884"/>
        <a:ext cx="3277937" cy="319654"/>
      </dsp:txXfrm>
    </dsp:sp>
    <dsp:sp modelId="{7593388B-5799-448F-BC2C-75F506B96F24}">
      <dsp:nvSpPr>
        <dsp:cNvPr id="0" name=""/>
        <dsp:cNvSpPr/>
      </dsp:nvSpPr>
      <dsp:spPr>
        <a:xfrm>
          <a:off x="0" y="2965432"/>
          <a:ext cx="4732176" cy="1549800"/>
        </a:xfrm>
        <a:prstGeom prst="rect">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7269" tIns="249936" rIns="367269" bIns="128016"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None/>
          </a:pPr>
          <a:r>
            <a:rPr lang="en-US" sz="1800" kern="1200" dirty="0">
              <a:latin typeface="+mn-lt"/>
            </a:rPr>
            <a:t>Sign in to StudentAid.gov</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dirty="0">
              <a:latin typeface="+mn-lt"/>
            </a:rPr>
            <a:t>To contribute to the FAFSA</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dirty="0">
              <a:latin typeface="+mn-lt"/>
            </a:rPr>
            <a:t>To apply for a Direct PLUS (Parent) Loan</a:t>
          </a:r>
        </a:p>
      </dsp:txBody>
      <dsp:txXfrm>
        <a:off x="0" y="2965432"/>
        <a:ext cx="4732176" cy="1549800"/>
      </dsp:txXfrm>
    </dsp:sp>
    <dsp:sp modelId="{392FD096-D5D2-464B-9F04-98E23A591CE6}">
      <dsp:nvSpPr>
        <dsp:cNvPr id="0" name=""/>
        <dsp:cNvSpPr/>
      </dsp:nvSpPr>
      <dsp:spPr>
        <a:xfrm>
          <a:off x="236608" y="2788312"/>
          <a:ext cx="3312523" cy="354240"/>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205" tIns="0" rIns="125205" bIns="0" numCol="1" spcCol="1270" anchor="ctr" anchorCtr="0">
          <a:noAutofit/>
        </a:bodyPr>
        <a:lstStyle/>
        <a:p>
          <a:pPr marL="0" lvl="0" indent="0" algn="l" defTabSz="533400">
            <a:lnSpc>
              <a:spcPct val="90000"/>
            </a:lnSpc>
            <a:spcBef>
              <a:spcPct val="0"/>
            </a:spcBef>
            <a:spcAft>
              <a:spcPct val="35000"/>
            </a:spcAft>
            <a:buNone/>
          </a:pPr>
          <a:r>
            <a:rPr lang="en-US" sz="1200" b="0" kern="1200" dirty="0">
              <a:latin typeface="+mj-lt"/>
            </a:rPr>
            <a:t>Parent</a:t>
          </a:r>
        </a:p>
      </dsp:txBody>
      <dsp:txXfrm>
        <a:off x="253901" y="2805605"/>
        <a:ext cx="3277937" cy="3196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BB014-2A6F-47FF-8FB9-1D5AE9627832}">
      <dsp:nvSpPr>
        <dsp:cNvPr id="0" name=""/>
        <dsp:cNvSpPr/>
      </dsp:nvSpPr>
      <dsp:spPr>
        <a:xfrm>
          <a:off x="616949" y="256422"/>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B9990F-EF07-4478-88FF-7305F79EEF26}">
      <dsp:nvSpPr>
        <dsp:cNvPr id="0" name=""/>
        <dsp:cNvSpPr/>
      </dsp:nvSpPr>
      <dsp:spPr>
        <a:xfrm>
          <a:off x="1004512" y="643984"/>
          <a:ext cx="1043437" cy="1043437"/>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F2D506EE-0635-40CD-95CC-C8EA52106744}">
      <dsp:nvSpPr>
        <dsp:cNvPr id="0" name=""/>
        <dsp:cNvSpPr/>
      </dsp:nvSpPr>
      <dsp:spPr>
        <a:xfrm>
          <a:off x="35606" y="2641422"/>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cap="all"/>
          </a:pPr>
          <a:r>
            <a:rPr lang="en-US" sz="3600" kern="1200" cap="none" dirty="0">
              <a:latin typeface="Palatino Linotype" panose="02040502050505030304" pitchFamily="18" charset="0"/>
            </a:rPr>
            <a:t>Market value</a:t>
          </a:r>
        </a:p>
      </dsp:txBody>
      <dsp:txXfrm>
        <a:off x="35606" y="2641422"/>
        <a:ext cx="2981250" cy="720000"/>
      </dsp:txXfrm>
    </dsp:sp>
    <dsp:sp modelId="{FEC51F7A-3429-43DF-9A30-98A04AE08C39}">
      <dsp:nvSpPr>
        <dsp:cNvPr id="0" name=""/>
        <dsp:cNvSpPr/>
      </dsp:nvSpPr>
      <dsp:spPr>
        <a:xfrm>
          <a:off x="4119918" y="256422"/>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407703-F850-49C6-A983-C87284A948DA}">
      <dsp:nvSpPr>
        <dsp:cNvPr id="0" name=""/>
        <dsp:cNvSpPr/>
      </dsp:nvSpPr>
      <dsp:spPr>
        <a:xfrm>
          <a:off x="4507481" y="643984"/>
          <a:ext cx="1043437" cy="1043437"/>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C368DE54-E642-461D-A3DA-373D8658F087}">
      <dsp:nvSpPr>
        <dsp:cNvPr id="0" name=""/>
        <dsp:cNvSpPr/>
      </dsp:nvSpPr>
      <dsp:spPr>
        <a:xfrm>
          <a:off x="3538574" y="2641422"/>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cap="all"/>
          </a:pPr>
          <a:r>
            <a:rPr lang="en-US" sz="3600" kern="1200" cap="none" dirty="0">
              <a:latin typeface="Palatino Linotype" panose="02040502050505030304" pitchFamily="18" charset="0"/>
            </a:rPr>
            <a:t>Debt owed</a:t>
          </a:r>
        </a:p>
      </dsp:txBody>
      <dsp:txXfrm>
        <a:off x="3538574" y="2641422"/>
        <a:ext cx="2981250" cy="720000"/>
      </dsp:txXfrm>
    </dsp:sp>
    <dsp:sp modelId="{1DA6B35B-52B7-459E-A9D5-70D730A96FFE}">
      <dsp:nvSpPr>
        <dsp:cNvPr id="0" name=""/>
        <dsp:cNvSpPr/>
      </dsp:nvSpPr>
      <dsp:spPr>
        <a:xfrm>
          <a:off x="7622887" y="256422"/>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11C64F-E4FF-4FFD-951D-08A389FFC7F4}">
      <dsp:nvSpPr>
        <dsp:cNvPr id="0" name=""/>
        <dsp:cNvSpPr/>
      </dsp:nvSpPr>
      <dsp:spPr>
        <a:xfrm>
          <a:off x="8010450" y="643984"/>
          <a:ext cx="1043437" cy="1043437"/>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71F5C6B5-B147-451C-A448-C9DA0B3DA9F5}">
      <dsp:nvSpPr>
        <dsp:cNvPr id="0" name=""/>
        <dsp:cNvSpPr/>
      </dsp:nvSpPr>
      <dsp:spPr>
        <a:xfrm>
          <a:off x="7041543" y="2641422"/>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cap="all"/>
          </a:pPr>
          <a:r>
            <a:rPr lang="en-US" sz="3600" kern="1200" cap="none" dirty="0">
              <a:latin typeface="Palatino Linotype" panose="02040502050505030304" pitchFamily="18" charset="0"/>
            </a:rPr>
            <a:t>Net value</a:t>
          </a:r>
        </a:p>
      </dsp:txBody>
      <dsp:txXfrm>
        <a:off x="7041543" y="2641422"/>
        <a:ext cx="298125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61C7E-D262-4905-AF00-09EA2EA10701}">
      <dsp:nvSpPr>
        <dsp:cNvPr id="0" name=""/>
        <dsp:cNvSpPr/>
      </dsp:nvSpPr>
      <dsp:spPr>
        <a:xfrm>
          <a:off x="425524" y="460254"/>
          <a:ext cx="759687" cy="759687"/>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4235707A-C07D-4227-B1AE-3B05B9C8232C}">
      <dsp:nvSpPr>
        <dsp:cNvPr id="0" name=""/>
        <dsp:cNvSpPr/>
      </dsp:nvSpPr>
      <dsp:spPr>
        <a:xfrm>
          <a:off x="11061" y="1348756"/>
          <a:ext cx="2170534" cy="33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90000"/>
            </a:lnSpc>
            <a:spcBef>
              <a:spcPct val="0"/>
            </a:spcBef>
            <a:spcAft>
              <a:spcPct val="35000"/>
            </a:spcAft>
            <a:buNone/>
            <a:defRPr b="1"/>
          </a:pPr>
          <a:r>
            <a:rPr lang="en-US" sz="2100" kern="1200" dirty="0">
              <a:latin typeface="Palatino Linotype" panose="02040502050505030304" pitchFamily="18" charset="0"/>
            </a:rPr>
            <a:t>Develop a plan</a:t>
          </a:r>
        </a:p>
      </dsp:txBody>
      <dsp:txXfrm>
        <a:off x="11061" y="1348756"/>
        <a:ext cx="2170534" cy="336082"/>
      </dsp:txXfrm>
    </dsp:sp>
    <dsp:sp modelId="{4181231E-A027-4EEC-BAF3-85653082EBE0}">
      <dsp:nvSpPr>
        <dsp:cNvPr id="0" name=""/>
        <dsp:cNvSpPr/>
      </dsp:nvSpPr>
      <dsp:spPr>
        <a:xfrm>
          <a:off x="11061" y="1759098"/>
          <a:ext cx="2170534" cy="2383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latin typeface="+mn-lt"/>
            </a:rPr>
            <a:t>Understanding the cost</a:t>
          </a:r>
          <a:endParaRPr lang="en-US" sz="1800" kern="1200" dirty="0">
            <a:latin typeface="+mn-lt"/>
          </a:endParaRPr>
        </a:p>
        <a:p>
          <a:pPr marL="0" lvl="0" indent="0" algn="l" defTabSz="800100">
            <a:lnSpc>
              <a:spcPct val="90000"/>
            </a:lnSpc>
            <a:spcBef>
              <a:spcPct val="0"/>
            </a:spcBef>
            <a:spcAft>
              <a:spcPct val="35000"/>
            </a:spcAft>
            <a:buNone/>
          </a:pPr>
          <a:r>
            <a:rPr lang="en-US" sz="1800" kern="1200" dirty="0">
              <a:latin typeface="+mn-lt"/>
            </a:rPr>
            <a:t>Establish a scholarship goal</a:t>
          </a:r>
        </a:p>
      </dsp:txBody>
      <dsp:txXfrm>
        <a:off x="11061" y="1759098"/>
        <a:ext cx="2170534" cy="2383293"/>
      </dsp:txXfrm>
    </dsp:sp>
    <dsp:sp modelId="{09DAB4FC-B437-4334-8A37-C4422714BC8C}">
      <dsp:nvSpPr>
        <dsp:cNvPr id="0" name=""/>
        <dsp:cNvSpPr/>
      </dsp:nvSpPr>
      <dsp:spPr>
        <a:xfrm>
          <a:off x="3064078" y="516250"/>
          <a:ext cx="759687" cy="759687"/>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6FC860E4-DDCB-4D51-A8E5-AA0FCB4E6B83}">
      <dsp:nvSpPr>
        <dsp:cNvPr id="0" name=""/>
        <dsp:cNvSpPr/>
      </dsp:nvSpPr>
      <dsp:spPr>
        <a:xfrm>
          <a:off x="2561439" y="1348756"/>
          <a:ext cx="2170534" cy="33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90000"/>
            </a:lnSpc>
            <a:spcBef>
              <a:spcPct val="0"/>
            </a:spcBef>
            <a:spcAft>
              <a:spcPct val="35000"/>
            </a:spcAft>
            <a:buNone/>
            <a:defRPr b="1"/>
          </a:pPr>
          <a:r>
            <a:rPr lang="en-US" sz="2100" b="1" kern="1200" dirty="0">
              <a:solidFill>
                <a:prstClr val="black">
                  <a:hueOff val="0"/>
                  <a:satOff val="0"/>
                  <a:lumOff val="0"/>
                  <a:alphaOff val="0"/>
                </a:prstClr>
              </a:solidFill>
              <a:latin typeface="Palatino Linotype" panose="02040502050505030304" pitchFamily="18" charset="0"/>
              <a:ea typeface="+mn-ea"/>
              <a:cs typeface="+mn-cs"/>
            </a:rPr>
            <a:t>Conduct research</a:t>
          </a:r>
        </a:p>
      </dsp:txBody>
      <dsp:txXfrm>
        <a:off x="2561439" y="1348756"/>
        <a:ext cx="2170534" cy="336082"/>
      </dsp:txXfrm>
    </dsp:sp>
    <dsp:sp modelId="{541D9F67-4F79-4829-B2F0-800053E063F5}">
      <dsp:nvSpPr>
        <dsp:cNvPr id="0" name=""/>
        <dsp:cNvSpPr/>
      </dsp:nvSpPr>
      <dsp:spPr>
        <a:xfrm>
          <a:off x="2561439" y="1759098"/>
          <a:ext cx="2170534" cy="2383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solidFill>
                <a:prstClr val="black">
                  <a:hueOff val="0"/>
                  <a:satOff val="0"/>
                  <a:lumOff val="0"/>
                  <a:alphaOff val="0"/>
                </a:prstClr>
              </a:solidFill>
              <a:latin typeface="+mn-lt"/>
              <a:ea typeface="+mn-ea"/>
              <a:cs typeface="+mn-cs"/>
            </a:rPr>
            <a:t>Research local, college, state, employer programs</a:t>
          </a:r>
        </a:p>
        <a:p>
          <a:pPr marL="0" lvl="0" indent="0" algn="l" defTabSz="800100">
            <a:lnSpc>
              <a:spcPct val="90000"/>
            </a:lnSpc>
            <a:spcBef>
              <a:spcPct val="0"/>
            </a:spcBef>
            <a:spcAft>
              <a:spcPct val="35000"/>
            </a:spcAft>
            <a:buNone/>
          </a:pPr>
          <a:r>
            <a:rPr lang="en-US" sz="1800" b="0" kern="1200" dirty="0">
              <a:solidFill>
                <a:prstClr val="black">
                  <a:hueOff val="0"/>
                  <a:satOff val="0"/>
                  <a:lumOff val="0"/>
                  <a:alphaOff val="0"/>
                </a:prstClr>
              </a:solidFill>
              <a:latin typeface="+mn-lt"/>
              <a:ea typeface="+mn-ea"/>
              <a:cs typeface="+mn-cs"/>
            </a:rPr>
            <a:t>Organizations/</a:t>
          </a:r>
          <a:br>
            <a:rPr lang="en-US" sz="1800" b="0" kern="1200" dirty="0">
              <a:solidFill>
                <a:prstClr val="black">
                  <a:hueOff val="0"/>
                  <a:satOff val="0"/>
                  <a:lumOff val="0"/>
                  <a:alphaOff val="0"/>
                </a:prstClr>
              </a:solidFill>
              <a:latin typeface="+mn-lt"/>
              <a:ea typeface="+mn-ea"/>
              <a:cs typeface="+mn-cs"/>
            </a:rPr>
          </a:br>
          <a:r>
            <a:rPr lang="en-US" sz="1800" b="0" kern="1200" dirty="0">
              <a:solidFill>
                <a:prstClr val="black">
                  <a:hueOff val="0"/>
                  <a:satOff val="0"/>
                  <a:lumOff val="0"/>
                  <a:alphaOff val="0"/>
                </a:prstClr>
              </a:solidFill>
              <a:latin typeface="+mn-lt"/>
              <a:ea typeface="+mn-ea"/>
              <a:cs typeface="+mn-cs"/>
            </a:rPr>
            <a:t>employers that align with your career choice</a:t>
          </a:r>
        </a:p>
        <a:p>
          <a:pPr marL="0" lvl="0" indent="0" algn="l" defTabSz="800100">
            <a:lnSpc>
              <a:spcPct val="90000"/>
            </a:lnSpc>
            <a:spcBef>
              <a:spcPct val="0"/>
            </a:spcBef>
            <a:spcAft>
              <a:spcPct val="35000"/>
            </a:spcAft>
            <a:buNone/>
          </a:pPr>
          <a:r>
            <a:rPr lang="en-US" sz="1800" b="0" kern="1200" dirty="0">
              <a:solidFill>
                <a:prstClr val="black">
                  <a:hueOff val="0"/>
                  <a:satOff val="0"/>
                  <a:lumOff val="0"/>
                  <a:alphaOff val="0"/>
                </a:prstClr>
              </a:solidFill>
              <a:latin typeface="+mn-lt"/>
              <a:ea typeface="+mn-ea"/>
              <a:cs typeface="+mn-cs"/>
            </a:rPr>
            <a:t>Scholarship search</a:t>
          </a:r>
        </a:p>
      </dsp:txBody>
      <dsp:txXfrm>
        <a:off x="2561439" y="1759098"/>
        <a:ext cx="2170534" cy="2383293"/>
      </dsp:txXfrm>
    </dsp:sp>
    <dsp:sp modelId="{39F45E9F-35A5-4B2D-9B13-90AED55DA349}">
      <dsp:nvSpPr>
        <dsp:cNvPr id="0" name=""/>
        <dsp:cNvSpPr/>
      </dsp:nvSpPr>
      <dsp:spPr>
        <a:xfrm>
          <a:off x="6007521" y="460254"/>
          <a:ext cx="759687" cy="759687"/>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38173540-0FB2-4754-93D1-D50CF0B7F32B}">
      <dsp:nvSpPr>
        <dsp:cNvPr id="0" name=""/>
        <dsp:cNvSpPr/>
      </dsp:nvSpPr>
      <dsp:spPr>
        <a:xfrm>
          <a:off x="5111817" y="1348756"/>
          <a:ext cx="2833198" cy="33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90000"/>
            </a:lnSpc>
            <a:spcBef>
              <a:spcPct val="0"/>
            </a:spcBef>
            <a:spcAft>
              <a:spcPct val="35000"/>
            </a:spcAft>
            <a:buNone/>
            <a:defRPr b="1"/>
          </a:pPr>
          <a:r>
            <a:rPr lang="en-US" sz="2100" b="1" kern="1200" dirty="0">
              <a:solidFill>
                <a:prstClr val="black">
                  <a:hueOff val="0"/>
                  <a:satOff val="0"/>
                  <a:lumOff val="0"/>
                  <a:alphaOff val="0"/>
                </a:prstClr>
              </a:solidFill>
              <a:latin typeface="Palatino Linotype" panose="02040502050505030304" pitchFamily="18" charset="0"/>
              <a:ea typeface="+mn-ea"/>
              <a:cs typeface="+mn-cs"/>
            </a:rPr>
            <a:t>Prepare applications</a:t>
          </a:r>
        </a:p>
      </dsp:txBody>
      <dsp:txXfrm>
        <a:off x="5111817" y="1348756"/>
        <a:ext cx="2833198" cy="336082"/>
      </dsp:txXfrm>
    </dsp:sp>
    <dsp:sp modelId="{E23966A2-B57F-4901-91F2-3B6BF1916F19}">
      <dsp:nvSpPr>
        <dsp:cNvPr id="0" name=""/>
        <dsp:cNvSpPr/>
      </dsp:nvSpPr>
      <dsp:spPr>
        <a:xfrm>
          <a:off x="5443149" y="1759098"/>
          <a:ext cx="2170534" cy="2383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solidFill>
                <a:prstClr val="black">
                  <a:hueOff val="0"/>
                  <a:satOff val="0"/>
                  <a:lumOff val="0"/>
                  <a:alphaOff val="0"/>
                </a:prstClr>
              </a:solidFill>
              <a:latin typeface="+mn-lt"/>
              <a:ea typeface="+mn-ea"/>
              <a:cs typeface="+mn-cs"/>
            </a:rPr>
            <a:t>Write the essay</a:t>
          </a:r>
        </a:p>
        <a:p>
          <a:pPr marL="0" lvl="0" indent="0" algn="l" defTabSz="800100">
            <a:lnSpc>
              <a:spcPct val="90000"/>
            </a:lnSpc>
            <a:spcBef>
              <a:spcPct val="0"/>
            </a:spcBef>
            <a:spcAft>
              <a:spcPct val="35000"/>
            </a:spcAft>
            <a:buNone/>
          </a:pPr>
          <a:r>
            <a:rPr lang="en-US" sz="1800" b="0" kern="1200" dirty="0">
              <a:solidFill>
                <a:prstClr val="black">
                  <a:hueOff val="0"/>
                  <a:satOff val="0"/>
                  <a:lumOff val="0"/>
                  <a:alphaOff val="0"/>
                </a:prstClr>
              </a:solidFill>
              <a:latin typeface="+mn-lt"/>
              <a:ea typeface="+mn-ea"/>
              <a:cs typeface="+mn-cs"/>
            </a:rPr>
            <a:t>Proof and edit, neatness counts</a:t>
          </a:r>
        </a:p>
      </dsp:txBody>
      <dsp:txXfrm>
        <a:off x="5443149" y="1759098"/>
        <a:ext cx="2170534" cy="2383293"/>
      </dsp:txXfrm>
    </dsp:sp>
    <dsp:sp modelId="{A1520278-7B75-4525-9583-A22580EE7571}">
      <dsp:nvSpPr>
        <dsp:cNvPr id="0" name=""/>
        <dsp:cNvSpPr/>
      </dsp:nvSpPr>
      <dsp:spPr>
        <a:xfrm>
          <a:off x="8712862" y="516250"/>
          <a:ext cx="759687" cy="759687"/>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5CFE06FC-76A4-457E-A75A-A4DB86E3116B}">
      <dsp:nvSpPr>
        <dsp:cNvPr id="0" name=""/>
        <dsp:cNvSpPr/>
      </dsp:nvSpPr>
      <dsp:spPr>
        <a:xfrm>
          <a:off x="8324859" y="1348756"/>
          <a:ext cx="2170534" cy="33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90000"/>
            </a:lnSpc>
            <a:spcBef>
              <a:spcPct val="0"/>
            </a:spcBef>
            <a:spcAft>
              <a:spcPct val="35000"/>
            </a:spcAft>
            <a:buNone/>
            <a:defRPr b="1"/>
          </a:pPr>
          <a:r>
            <a:rPr lang="en-US" sz="2100" b="1" kern="1200" dirty="0">
              <a:solidFill>
                <a:prstClr val="black">
                  <a:hueOff val="0"/>
                  <a:satOff val="0"/>
                  <a:lumOff val="0"/>
                  <a:alphaOff val="0"/>
                </a:prstClr>
              </a:solidFill>
              <a:latin typeface="Palatino Linotype" panose="02040502050505030304" pitchFamily="18" charset="0"/>
              <a:ea typeface="+mn-ea"/>
              <a:cs typeface="+mn-cs"/>
            </a:rPr>
            <a:t>Stay organized</a:t>
          </a:r>
        </a:p>
      </dsp:txBody>
      <dsp:txXfrm>
        <a:off x="8324859" y="1348756"/>
        <a:ext cx="2170534" cy="336082"/>
      </dsp:txXfrm>
    </dsp:sp>
    <dsp:sp modelId="{25053480-0A64-4700-9612-C524B0E1DC2D}">
      <dsp:nvSpPr>
        <dsp:cNvPr id="0" name=""/>
        <dsp:cNvSpPr/>
      </dsp:nvSpPr>
      <dsp:spPr>
        <a:xfrm>
          <a:off x="8324859" y="1759098"/>
          <a:ext cx="2170534" cy="2383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solidFill>
                <a:prstClr val="black">
                  <a:hueOff val="0"/>
                  <a:satOff val="0"/>
                  <a:lumOff val="0"/>
                  <a:alphaOff val="0"/>
                </a:prstClr>
              </a:solidFill>
              <a:latin typeface="+mn-lt"/>
              <a:ea typeface="+mn-ea"/>
              <a:cs typeface="+mn-cs"/>
            </a:rPr>
            <a:t>Use the scholarship tracking sheet</a:t>
          </a:r>
        </a:p>
        <a:p>
          <a:pPr marL="0" lvl="0" indent="0" algn="l" defTabSz="800100">
            <a:lnSpc>
              <a:spcPct val="90000"/>
            </a:lnSpc>
            <a:spcBef>
              <a:spcPct val="0"/>
            </a:spcBef>
            <a:spcAft>
              <a:spcPct val="35000"/>
            </a:spcAft>
            <a:buNone/>
          </a:pPr>
          <a:r>
            <a:rPr lang="en-US" sz="1800" b="0" kern="1200" dirty="0">
              <a:solidFill>
                <a:prstClr val="black">
                  <a:hueOff val="0"/>
                  <a:satOff val="0"/>
                  <a:lumOff val="0"/>
                  <a:alphaOff val="0"/>
                </a:prstClr>
              </a:solidFill>
              <a:latin typeface="+mn-lt"/>
              <a:ea typeface="+mn-ea"/>
              <a:cs typeface="+mn-cs"/>
            </a:rPr>
            <a:t>Follow deadlines, requirements</a:t>
          </a:r>
        </a:p>
        <a:p>
          <a:pPr marL="0" lvl="0" indent="0" algn="l" defTabSz="800100">
            <a:lnSpc>
              <a:spcPct val="90000"/>
            </a:lnSpc>
            <a:spcBef>
              <a:spcPct val="0"/>
            </a:spcBef>
            <a:spcAft>
              <a:spcPct val="35000"/>
            </a:spcAft>
            <a:buNone/>
          </a:pPr>
          <a:r>
            <a:rPr lang="en-US" sz="1800" b="0" kern="1200" dirty="0">
              <a:solidFill>
                <a:prstClr val="black">
                  <a:hueOff val="0"/>
                  <a:satOff val="0"/>
                  <a:lumOff val="0"/>
                  <a:alphaOff val="0"/>
                </a:prstClr>
              </a:solidFill>
              <a:latin typeface="+mn-lt"/>
              <a:ea typeface="+mn-ea"/>
              <a:cs typeface="+mn-cs"/>
            </a:rPr>
            <a:t>Have a dedicated </a:t>
          </a:r>
          <a:br>
            <a:rPr lang="en-US" sz="1800" b="0" kern="1200" dirty="0">
              <a:solidFill>
                <a:prstClr val="black">
                  <a:hueOff val="0"/>
                  <a:satOff val="0"/>
                  <a:lumOff val="0"/>
                  <a:alphaOff val="0"/>
                </a:prstClr>
              </a:solidFill>
              <a:latin typeface="+mn-lt"/>
              <a:ea typeface="+mn-ea"/>
              <a:cs typeface="+mn-cs"/>
            </a:rPr>
          </a:br>
          <a:r>
            <a:rPr lang="en-US" sz="1800" b="0" kern="1200" dirty="0">
              <a:solidFill>
                <a:prstClr val="black">
                  <a:hueOff val="0"/>
                  <a:satOff val="0"/>
                  <a:lumOff val="0"/>
                  <a:alphaOff val="0"/>
                </a:prstClr>
              </a:solidFill>
              <a:latin typeface="+mn-lt"/>
              <a:ea typeface="+mn-ea"/>
              <a:cs typeface="+mn-cs"/>
            </a:rPr>
            <a:t>e-mail address</a:t>
          </a:r>
        </a:p>
      </dsp:txBody>
      <dsp:txXfrm>
        <a:off x="8324859" y="1759098"/>
        <a:ext cx="2170534" cy="238329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36007" cy="344091"/>
          </a:xfrm>
          <a:prstGeom prst="rect">
            <a:avLst/>
          </a:prstGeom>
        </p:spPr>
        <p:txBody>
          <a:bodyPr vert="horz" lIns="92389" tIns="46194" rIns="92389" bIns="46194" rtlCol="0"/>
          <a:lstStyle>
            <a:lvl1pPr algn="l">
              <a:defRPr sz="1200"/>
            </a:lvl1pPr>
          </a:lstStyle>
          <a:p>
            <a:endParaRPr dirty="0"/>
          </a:p>
        </p:txBody>
      </p:sp>
      <p:sp>
        <p:nvSpPr>
          <p:cNvPr id="3" name="Date Placeholder 2"/>
          <p:cNvSpPr>
            <a:spLocks noGrp="1"/>
          </p:cNvSpPr>
          <p:nvPr>
            <p:ph type="dt" sz="quarter" idx="1"/>
          </p:nvPr>
        </p:nvSpPr>
        <p:spPr>
          <a:xfrm>
            <a:off x="5275701" y="1"/>
            <a:ext cx="4036007" cy="344091"/>
          </a:xfrm>
          <a:prstGeom prst="rect">
            <a:avLst/>
          </a:prstGeom>
        </p:spPr>
        <p:txBody>
          <a:bodyPr vert="horz" lIns="92389" tIns="46194" rIns="92389" bIns="46194" rtlCol="0"/>
          <a:lstStyle>
            <a:lvl1pPr algn="r">
              <a:defRPr sz="1200"/>
            </a:lvl1pPr>
          </a:lstStyle>
          <a:p>
            <a:fld id="{23CEAAF3-9831-450B-8D59-2C09DB96C8FC}" type="datetimeFigureOut">
              <a:rPr lang="en-US"/>
              <a:t>11/26/2024</a:t>
            </a:fld>
            <a:endParaRPr dirty="0"/>
          </a:p>
        </p:txBody>
      </p:sp>
      <p:sp>
        <p:nvSpPr>
          <p:cNvPr id="4" name="Footer Placeholder 3"/>
          <p:cNvSpPr>
            <a:spLocks noGrp="1"/>
          </p:cNvSpPr>
          <p:nvPr>
            <p:ph type="ftr" sz="quarter" idx="2"/>
          </p:nvPr>
        </p:nvSpPr>
        <p:spPr>
          <a:xfrm>
            <a:off x="0" y="6513911"/>
            <a:ext cx="4036007" cy="344090"/>
          </a:xfrm>
          <a:prstGeom prst="rect">
            <a:avLst/>
          </a:prstGeom>
        </p:spPr>
        <p:txBody>
          <a:bodyPr vert="horz" lIns="92389" tIns="46194" rIns="92389" bIns="46194" rtlCol="0" anchor="b"/>
          <a:lstStyle>
            <a:lvl1pPr algn="l">
              <a:defRPr sz="1200"/>
            </a:lvl1pPr>
          </a:lstStyle>
          <a:p>
            <a:endParaRPr dirty="0"/>
          </a:p>
        </p:txBody>
      </p:sp>
      <p:sp>
        <p:nvSpPr>
          <p:cNvPr id="5" name="Slide Number Placeholder 4"/>
          <p:cNvSpPr>
            <a:spLocks noGrp="1"/>
          </p:cNvSpPr>
          <p:nvPr>
            <p:ph type="sldNum" sz="quarter" idx="3"/>
          </p:nvPr>
        </p:nvSpPr>
        <p:spPr>
          <a:xfrm>
            <a:off x="5275701" y="6513911"/>
            <a:ext cx="4036007" cy="344090"/>
          </a:xfrm>
          <a:prstGeom prst="rect">
            <a:avLst/>
          </a:prstGeom>
        </p:spPr>
        <p:txBody>
          <a:bodyPr vert="horz" lIns="92389" tIns="46194" rIns="92389" bIns="46194" rtlCol="0" anchor="b"/>
          <a:lstStyle>
            <a:lvl1pPr algn="r">
              <a:defRPr sz="1200"/>
            </a:lvl1pPr>
          </a:lstStyle>
          <a:p>
            <a:fld id="{06834459-7356-44BF-850D-8B30C4FB3B6B}" type="slidenum">
              <a:rPr/>
              <a:t>‹#›</a:t>
            </a:fld>
            <a:endParaRPr dirty="0"/>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36007" cy="344091"/>
          </a:xfrm>
          <a:prstGeom prst="rect">
            <a:avLst/>
          </a:prstGeom>
        </p:spPr>
        <p:txBody>
          <a:bodyPr vert="horz" lIns="92389" tIns="46194" rIns="92389" bIns="46194" rtlCol="0"/>
          <a:lstStyle>
            <a:lvl1pPr algn="l">
              <a:defRPr sz="1200"/>
            </a:lvl1pPr>
          </a:lstStyle>
          <a:p>
            <a:endParaRPr dirty="0"/>
          </a:p>
        </p:txBody>
      </p:sp>
      <p:sp>
        <p:nvSpPr>
          <p:cNvPr id="3" name="Date Placeholder 2"/>
          <p:cNvSpPr>
            <a:spLocks noGrp="1"/>
          </p:cNvSpPr>
          <p:nvPr>
            <p:ph type="dt" idx="1"/>
          </p:nvPr>
        </p:nvSpPr>
        <p:spPr>
          <a:xfrm>
            <a:off x="5275701" y="1"/>
            <a:ext cx="4036007" cy="344091"/>
          </a:xfrm>
          <a:prstGeom prst="rect">
            <a:avLst/>
          </a:prstGeom>
        </p:spPr>
        <p:txBody>
          <a:bodyPr vert="horz" lIns="92389" tIns="46194" rIns="92389" bIns="46194" rtlCol="0"/>
          <a:lstStyle>
            <a:lvl1pPr algn="r">
              <a:defRPr sz="1200"/>
            </a:lvl1pPr>
          </a:lstStyle>
          <a:p>
            <a:fld id="{2D50CD79-FC16-4410-AB61-17F26E6D3BC8}" type="datetimeFigureOut">
              <a:rPr lang="en-US"/>
              <a:t>11/26/2024</a:t>
            </a:fld>
            <a:endParaRPr dirty="0"/>
          </a:p>
        </p:txBody>
      </p:sp>
      <p:sp>
        <p:nvSpPr>
          <p:cNvPr id="4" name="Slide Image Placeholder 3"/>
          <p:cNvSpPr>
            <a:spLocks noGrp="1" noRot="1" noChangeAspect="1"/>
          </p:cNvSpPr>
          <p:nvPr>
            <p:ph type="sldImg" idx="2"/>
          </p:nvPr>
        </p:nvSpPr>
        <p:spPr>
          <a:xfrm>
            <a:off x="2598738" y="857250"/>
            <a:ext cx="4116387" cy="2314575"/>
          </a:xfrm>
          <a:prstGeom prst="rect">
            <a:avLst/>
          </a:prstGeom>
          <a:noFill/>
          <a:ln w="12700">
            <a:solidFill>
              <a:prstClr val="black"/>
            </a:solidFill>
          </a:ln>
        </p:spPr>
        <p:txBody>
          <a:bodyPr vert="horz" lIns="92389" tIns="46194" rIns="92389" bIns="46194" rtlCol="0" anchor="ctr"/>
          <a:lstStyle/>
          <a:p>
            <a:endParaRPr dirty="0"/>
          </a:p>
        </p:txBody>
      </p:sp>
      <p:sp>
        <p:nvSpPr>
          <p:cNvPr id="5" name="Notes Placeholder 4"/>
          <p:cNvSpPr>
            <a:spLocks noGrp="1"/>
          </p:cNvSpPr>
          <p:nvPr>
            <p:ph type="body" sz="quarter" idx="3"/>
          </p:nvPr>
        </p:nvSpPr>
        <p:spPr>
          <a:xfrm>
            <a:off x="931387" y="3300413"/>
            <a:ext cx="7451090" cy="2700338"/>
          </a:xfrm>
          <a:prstGeom prst="rect">
            <a:avLst/>
          </a:prstGeom>
        </p:spPr>
        <p:txBody>
          <a:bodyPr vert="horz" lIns="92389" tIns="46194" rIns="92389" bIns="46194"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6513911"/>
            <a:ext cx="4036007" cy="344090"/>
          </a:xfrm>
          <a:prstGeom prst="rect">
            <a:avLst/>
          </a:prstGeom>
        </p:spPr>
        <p:txBody>
          <a:bodyPr vert="horz" lIns="92389" tIns="46194" rIns="92389" bIns="46194" rtlCol="0" anchor="b"/>
          <a:lstStyle>
            <a:lvl1pPr algn="l">
              <a:defRPr sz="1200"/>
            </a:lvl1pPr>
          </a:lstStyle>
          <a:p>
            <a:endParaRPr dirty="0"/>
          </a:p>
        </p:txBody>
      </p:sp>
      <p:sp>
        <p:nvSpPr>
          <p:cNvPr id="7" name="Slide Number Placeholder 6"/>
          <p:cNvSpPr>
            <a:spLocks noGrp="1"/>
          </p:cNvSpPr>
          <p:nvPr>
            <p:ph type="sldNum" sz="quarter" idx="5"/>
          </p:nvPr>
        </p:nvSpPr>
        <p:spPr>
          <a:xfrm>
            <a:off x="5275701" y="6513911"/>
            <a:ext cx="4036007" cy="344090"/>
          </a:xfrm>
          <a:prstGeom prst="rect">
            <a:avLst/>
          </a:prstGeom>
        </p:spPr>
        <p:txBody>
          <a:bodyPr vert="horz" lIns="92389" tIns="46194" rIns="92389" bIns="46194" rtlCol="0" anchor="b"/>
          <a:lstStyle>
            <a:lvl1pPr algn="r">
              <a:defRPr sz="1200"/>
            </a:lvl1pPr>
          </a:lstStyle>
          <a:p>
            <a:fld id="{0A3C37BE-C303-496D-B5CD-85F2937540FC}" type="slidenum">
              <a:rPr/>
              <a:t>‹#›</a:t>
            </a:fld>
            <a:endParaRPr dirty="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studentaid.ed.gov/sa/help/who-is-parent"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studentaid.gov/complete-aid-process/how-calculated#need-based"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dirty="0"/>
          </a:p>
        </p:txBody>
      </p:sp>
    </p:spTree>
    <p:extLst>
      <p:ext uri="{BB962C8B-B14F-4D97-AF65-F5344CB8AC3E}">
        <p14:creationId xmlns:p14="http://schemas.microsoft.com/office/powerpoint/2010/main" val="2406150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Contributor – </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any individual required to provide consent and approval for federal tax information (FTI) along with their signature on the FAFSA</a:t>
            </a:r>
            <a:r>
              <a:rPr lang="en-US" sz="9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form, including the student; the student’s spouse; a biological or adoptive parent; or the parent’s spouse (stepparent)</a:t>
            </a:r>
            <a:r>
              <a:rPr lang="en-US" sz="1100" dirty="0">
                <a:effectLst/>
                <a:latin typeface="Calibri" panose="020F0502020204030204" pitchFamily="34" charset="0"/>
                <a:ea typeface="Calibri" panose="020F0502020204030204" pitchFamily="34" charset="0"/>
                <a:cs typeface="Times New Roman" panose="02020603050405020304" pitchFamily="18" charset="0"/>
              </a:rPr>
              <a:t>. The contributor does not necessarily contribute financially to the student’s education.</a:t>
            </a:r>
          </a:p>
          <a:p>
            <a:pPr marL="342900" marR="0" lvl="0" indent="-342900">
              <a:lnSpc>
                <a:spcPct val="107000"/>
              </a:lnSpc>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Approval/Consent – This is required for the IRS to provide income information for the FAFSA. Without approval, the FAFSA will not be processed by Federal Student Aid.</a:t>
            </a:r>
          </a:p>
          <a:p>
            <a:pPr marL="342900" marR="0" lvl="0" indent="-342900">
              <a:lnSpc>
                <a:spcPct val="107000"/>
              </a:lnSpc>
              <a:buSzPts val="1000"/>
              <a:buFont typeface="Symbol" panose="05050102010706020507" pitchFamily="18" charset="2"/>
              <a:buChar char=""/>
              <a:tabLst>
                <a:tab pos="457200" algn="l"/>
              </a:tabLst>
            </a:pPr>
            <a:r>
              <a:rPr lang="en-US" sz="11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Personal circumstances </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This is information provided by the student to determine dependency status and whether they will need to provide parent information.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SzPts val="1000"/>
              <a:buFont typeface="Symbol" panose="05050102010706020507" pitchFamily="18" charset="2"/>
              <a:buChar char=""/>
              <a:tabLst>
                <a:tab pos="457200" algn="l"/>
              </a:tabLst>
            </a:pPr>
            <a:r>
              <a:rPr lang="en-US" sz="11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Parent</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The biological or adoptive parent(s). For a dependent student, the parents are divorced or separated, the parent who provides the most support contributes information on the FAFSA.</a:t>
            </a:r>
            <a:r>
              <a:rPr lang="en-US" sz="1100" i="1" dirty="0">
                <a:solidFill>
                  <a:srgbClr val="17232E"/>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SzPts val="1000"/>
              <a:buFont typeface="Courier New" panose="02070309020205020404" pitchFamily="49" charset="0"/>
              <a:buChar char="o"/>
              <a:tabLst>
                <a:tab pos="914400" algn="l"/>
              </a:tabLs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Primary or Custodial Parent:</a:t>
            </a:r>
            <a:r>
              <a:rPr lang="en-US" sz="1100" dirty="0">
                <a:effectLst/>
                <a:latin typeface="Calibri" panose="020F0502020204030204" pitchFamily="34" charset="0"/>
                <a:ea typeface="Calibri" panose="020F0502020204030204" pitchFamily="34" charset="0"/>
                <a:cs typeface="Times New Roman" panose="02020603050405020304" pitchFamily="18" charset="0"/>
              </a:rPr>
              <a:t> for a dependent student whose parents are divorced or separated, the primary or custodial parent is the parent who provides the greater portion of the student’s financial support and is required to provide their information (and if applicable their spouse’s information) on the FAFSA form.</a:t>
            </a:r>
          </a:p>
          <a:p>
            <a:pPr marL="342900" marR="0" lvl="0" indent="-342900">
              <a:lnSpc>
                <a:spcPct val="107000"/>
              </a:lnSpc>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Unusual Circumstances</a:t>
            </a:r>
            <a:r>
              <a:rPr lang="en-US" sz="1100" i="1" dirty="0">
                <a:effectLst/>
                <a:latin typeface="Calibri" panose="020F0502020204030204" pitchFamily="34" charset="0"/>
                <a:ea typeface="Calibri" panose="020F0502020204030204" pitchFamily="34" charset="0"/>
                <a:cs typeface="Times New Roman" panose="02020603050405020304" pitchFamily="18" charset="0"/>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 conditions that justify a financial aid administrator making an adjustment to a student’s dependency status, commonly referred to as a dependency override, based on an unusual situation (e.g., human trafficking or parental abandonment).</a:t>
            </a:r>
          </a:p>
          <a:p>
            <a:pPr marL="342900" marR="0" lvl="0" indent="-342900">
              <a:lnSpc>
                <a:spcPct val="107000"/>
              </a:lnSpc>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Special Circumstances</a:t>
            </a:r>
            <a:r>
              <a:rPr lang="en-US" sz="1100" i="1" dirty="0">
                <a:effectLst/>
                <a:latin typeface="Calibri" panose="020F0502020204030204" pitchFamily="34" charset="0"/>
                <a:ea typeface="Calibri" panose="020F0502020204030204" pitchFamily="34" charset="0"/>
                <a:cs typeface="Times New Roman" panose="02020603050405020304" pitchFamily="18" charset="0"/>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 special or extenuating situations (such as the loss of a job) that impact a student’s financial condition and support a financial aid administrator adjusting data elements in the COA or in the SAI calculation on a case-by-case basis.</a:t>
            </a:r>
          </a:p>
          <a:p>
            <a:pPr marL="342900" marR="0" lvl="0" indent="-342900">
              <a:lnSpc>
                <a:spcPct val="107000"/>
              </a:lnSpc>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FAFSA Submission Summary - replaces the Student Aid Report (SAR) as the student’s output document providing a summary of data input on the FAFSA form.</a:t>
            </a:r>
          </a:p>
          <a:p>
            <a:pPr marL="342900" marR="0" lvl="0" indent="-342900">
              <a:lnSpc>
                <a:spcPct val="107000"/>
              </a:lnSpc>
              <a:spcAft>
                <a:spcPts val="8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Student Aid Index (SAI) - replaces the Expected Family Contribution (EFC) as a formal evaluation of a student’s approximate financial resources to contribute toward their postsecondary education for a specific award year.</a:t>
            </a:r>
          </a:p>
          <a:p>
            <a:endParaRPr lang="en-US" dirty="0"/>
          </a:p>
        </p:txBody>
      </p:sp>
      <p:sp>
        <p:nvSpPr>
          <p:cNvPr id="4" name="Slide Number Placeholder 3"/>
          <p:cNvSpPr>
            <a:spLocks noGrp="1"/>
          </p:cNvSpPr>
          <p:nvPr>
            <p:ph type="sldNum" sz="quarter" idx="10"/>
          </p:nvPr>
        </p:nvSpPr>
        <p:spPr/>
        <p:txBody>
          <a:bodyPr/>
          <a:lstStyle/>
          <a:p>
            <a:fld id="{90D121A4-4B83-4D97-9DD1-7333BE574BD5}" type="slidenum">
              <a:rPr lang="en-US" altLang="en-US" smtClean="0"/>
              <a:pPr/>
              <a:t>10</a:t>
            </a:fld>
            <a:endParaRPr lang="en-US" altLang="en-US" dirty="0"/>
          </a:p>
        </p:txBody>
      </p:sp>
    </p:spTree>
    <p:extLst>
      <p:ext uri="{BB962C8B-B14F-4D97-AF65-F5344CB8AC3E}">
        <p14:creationId xmlns:p14="http://schemas.microsoft.com/office/powerpoint/2010/main" val="3629907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6500" y="528638"/>
            <a:ext cx="4691063" cy="2638425"/>
          </a:xfrm>
        </p:spPr>
      </p:sp>
      <p:sp>
        <p:nvSpPr>
          <p:cNvPr id="3" name="Notes Placeholder 2"/>
          <p:cNvSpPr>
            <a:spLocks noGrp="1"/>
          </p:cNvSpPr>
          <p:nvPr>
            <p:ph type="body" idx="1"/>
          </p:nvPr>
        </p:nvSpPr>
        <p:spPr/>
        <p:txBody>
          <a:bodyPr/>
          <a:lstStyle/>
          <a:p>
            <a:pPr marL="342900" marR="0" lvl="0" indent="-342900">
              <a:lnSpc>
                <a:spcPct val="107000"/>
              </a:lnSpc>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Your biological and/or adoptive parents are considered your legal parents. </a:t>
            </a:r>
          </a:p>
          <a:p>
            <a:pPr marL="342900" marR="0" lvl="0" indent="-342900">
              <a:lnSpc>
                <a:spcPct val="107000"/>
              </a:lnSpc>
              <a:buSzPts val="1000"/>
              <a:buFont typeface="Symbol" panose="05050102010706020507" pitchFamily="18" charset="2"/>
              <a:buChar char=""/>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Must report information for both biological or adoptive parents if they are married or unmarried and living together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Grandparents, foster parents, legal guardians, older brothers or sisters, and aunts and uncles are not considered parents unless they have legally adopted you.</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Parent wizard tool in the FAFSA helps determine which parent’s or parents’ information to include. The next slide provides information on how you determine the parental information and income to include on the FAFSA. </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11</a:t>
            </a:fld>
            <a:endParaRPr lang="en-US" dirty="0"/>
          </a:p>
        </p:txBody>
      </p:sp>
    </p:spTree>
    <p:extLst>
      <p:ext uri="{BB962C8B-B14F-4D97-AF65-F5344CB8AC3E}">
        <p14:creationId xmlns:p14="http://schemas.microsoft.com/office/powerpoint/2010/main" val="1777835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6500" y="528638"/>
            <a:ext cx="4691063" cy="2638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Primary or Custodial Parent: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a dependent student whose parents are divorced or separated, the primary or custodial parent is the parent who provides the greater portion of the student’s financial support and is required to provide their information (and if applicable their spouse’s information) on the FAFSA form.</a:t>
            </a:r>
          </a:p>
          <a:p>
            <a:endParaRPr lang="en-US" dirty="0"/>
          </a:p>
        </p:txBody>
      </p:sp>
      <p:sp>
        <p:nvSpPr>
          <p:cNvPr id="4" name="Slide Number Placeholder 3"/>
          <p:cNvSpPr>
            <a:spLocks noGrp="1"/>
          </p:cNvSpPr>
          <p:nvPr>
            <p:ph type="sldNum" sz="quarter" idx="10"/>
          </p:nvPr>
        </p:nvSpPr>
        <p:spPr/>
        <p:txBody>
          <a:bodyPr/>
          <a:lstStyle/>
          <a:p>
            <a:fld id="{37876279-4487-4052-B36E-1A378D717B64}" type="slidenum">
              <a:rPr lang="en-US" smtClean="0"/>
              <a:t>12</a:t>
            </a:fld>
            <a:endParaRPr lang="en-US" dirty="0"/>
          </a:p>
        </p:txBody>
      </p:sp>
    </p:spTree>
    <p:extLst>
      <p:ext uri="{BB962C8B-B14F-4D97-AF65-F5344CB8AC3E}">
        <p14:creationId xmlns:p14="http://schemas.microsoft.com/office/powerpoint/2010/main" val="1534836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buSzPts val="1000"/>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Items Needed to Create an Account:</a:t>
            </a:r>
          </a:p>
          <a:p>
            <a:pPr marL="742950" marR="0" lvl="1" indent="-285750">
              <a:lnSpc>
                <a:spcPct val="107000"/>
              </a:lnSpc>
              <a:buSzPts val="1000"/>
              <a:buFont typeface="Courier New" panose="02070309020205020404" pitchFamily="49" charset="0"/>
              <a:buChar char="o"/>
              <a:tabLst>
                <a:tab pos="914400" algn="l"/>
              </a:tabLst>
            </a:pPr>
            <a:r>
              <a:rPr lang="en-US" sz="1100" dirty="0">
                <a:solidFill>
                  <a:srgbClr val="212529"/>
                </a:solidFill>
                <a:effectLst/>
                <a:latin typeface="Calibri" panose="020F0502020204030204" pitchFamily="34" charset="0"/>
                <a:ea typeface="Times New Roman" panose="02020603050405020304" pitchFamily="18" charset="0"/>
                <a:cs typeface="Times New Roman" panose="02020603050405020304" pitchFamily="18" charset="0"/>
              </a:rPr>
              <a:t>Social Security number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SzPts val="1000"/>
              <a:buFont typeface="Courier New" panose="02070309020205020404" pitchFamily="49" charset="0"/>
              <a:buChar char="o"/>
              <a:tabLst>
                <a:tab pos="914400" algn="l"/>
              </a:tabLst>
            </a:pPr>
            <a:r>
              <a:rPr lang="en-US" sz="1100" dirty="0">
                <a:solidFill>
                  <a:srgbClr val="212529"/>
                </a:solidFill>
                <a:effectLst/>
                <a:latin typeface="Calibri" panose="020F0502020204030204" pitchFamily="34" charset="0"/>
                <a:ea typeface="Times New Roman" panose="02020603050405020304" pitchFamily="18" charset="0"/>
                <a:cs typeface="Times New Roman" panose="02020603050405020304" pitchFamily="18" charset="0"/>
              </a:rPr>
              <a:t>Your own mobile phone number and/or email address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Steps to create an account (I don’t think we need to go through this step-by-step, so this is just background)</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Access the "Create Account" page at StudentAid.gov</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Provide a unique username.</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Enter your email address.</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Provide a unique password. </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Provide your name, date of birth, and Social Security Number (SSN).</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Provide your mailing address.</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Select your language preference. </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Provide your mobile phone number. Select the box if you would like to register your mobile phone to receive one-time secure codes if you forget your username or password. (You will be required to either provide your email address or to provide your mobile phone number and opt-in to messaging before you can proceed.)</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security purposes, complete the challenge questions and answers.</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Confirm and verify your information.</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Agree to the terms and conditions.</a:t>
            </a:r>
          </a:p>
          <a:p>
            <a:pPr marL="742950" marR="0" lvl="1" indent="-285750">
              <a:lnSpc>
                <a:spcPct val="107000"/>
              </a:lnSpc>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Verify your email address and/or mobile phone number. This verification allows you to retrieve your username or reset your password without answering your challenge questions. Also, you can use your mobile phone number or your email address as your username when logging in to ED systems. We'll also be able to notify you by email to changes to your account.</a:t>
            </a:r>
          </a:p>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13</a:t>
            </a:fld>
            <a:endParaRPr lang="en-US" dirty="0"/>
          </a:p>
        </p:txBody>
      </p:sp>
    </p:spTree>
    <p:extLst>
      <p:ext uri="{BB962C8B-B14F-4D97-AF65-F5344CB8AC3E}">
        <p14:creationId xmlns:p14="http://schemas.microsoft.com/office/powerpoint/2010/main" val="3120097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2476500" y="528638"/>
            <a:ext cx="4691063" cy="2638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marR="0" lvl="0" indent="-342900">
              <a:lnSpc>
                <a:spcPct val="107000"/>
              </a:lnSpc>
              <a:spcAft>
                <a:spcPts val="800"/>
              </a:spcAft>
              <a:buSzPts val="1000"/>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How the student will use their FSA ID (StudentAid.gov Account):</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Filling out the </a:t>
            </a:r>
            <a:r>
              <a:rPr lang="en-US" sz="1100" i="1"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Free Application for Federal Student Aid</a:t>
            </a:r>
            <a:r>
              <a:rPr lang="en-US" sz="11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(FAFSA</a:t>
            </a:r>
            <a:r>
              <a:rPr lang="en-US" sz="1100" baseline="300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a:t>
            </a:r>
            <a:r>
              <a:rPr lang="en-US" sz="11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form</a:t>
            </a:r>
            <a:endParaRPr lang="en-US" sz="110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Signing your </a:t>
            </a:r>
            <a:r>
              <a:rPr lang="en-US" sz="1100" i="1"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Master Promissory Note</a:t>
            </a:r>
            <a:r>
              <a:rPr lang="en-US" sz="11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(MPN)</a:t>
            </a:r>
            <a:endParaRPr lang="en-US" sz="110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Applying for repayment plans</a:t>
            </a:r>
            <a:endParaRPr lang="en-US" sz="110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Completing loan counseling</a:t>
            </a:r>
            <a:endParaRPr lang="en-US" sz="110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Using the </a:t>
            </a:r>
            <a:r>
              <a:rPr lang="en-US" sz="1100" i="1"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Public Service Loan Forgiveness Help Tool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How the parent will use the FSA ID for the </a:t>
            </a:r>
            <a:r>
              <a:rPr lang="en-US" sz="1100" dirty="0" err="1">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StudentAid.Gov</a:t>
            </a:r>
            <a:r>
              <a:rPr lang="en-US" sz="11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account: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To sign in to StudentAid.gov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To obtain a Direct PLUS (Parent) Loan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Reminders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Set it up early – it will need to be verified before you complete the FAFSA, which could take up to a week.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Both the student and the parent(s) contributing information will need an FSA ID.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Each contributor must use their own email address.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effectLst/>
                <a:latin typeface="Calibri" panose="020F0502020204030204" pitchFamily="34" charset="0"/>
                <a:ea typeface="Calibri" panose="020F0502020204030204" pitchFamily="34" charset="0"/>
              </a:rPr>
              <a:t>Don’t use a work or school email address</a:t>
            </a:r>
            <a:endParaRPr lang="en-US" altLang="en-US" dirty="0"/>
          </a:p>
        </p:txBody>
      </p:sp>
      <p:sp>
        <p:nvSpPr>
          <p:cNvPr id="819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74591" indent="-297920">
              <a:defRPr>
                <a:solidFill>
                  <a:schemeClr val="tx1"/>
                </a:solidFill>
                <a:latin typeface="Tahoma" pitchFamily="34" charset="0"/>
              </a:defRPr>
            </a:lvl2pPr>
            <a:lvl3pPr marL="1191677" indent="-238336">
              <a:defRPr>
                <a:solidFill>
                  <a:schemeClr val="tx1"/>
                </a:solidFill>
                <a:latin typeface="Tahoma" pitchFamily="34" charset="0"/>
              </a:defRPr>
            </a:lvl3pPr>
            <a:lvl4pPr marL="1668348" indent="-238336">
              <a:defRPr>
                <a:solidFill>
                  <a:schemeClr val="tx1"/>
                </a:solidFill>
                <a:latin typeface="Tahoma" pitchFamily="34" charset="0"/>
              </a:defRPr>
            </a:lvl4pPr>
            <a:lvl5pPr marL="2145020" indent="-238336">
              <a:defRPr>
                <a:solidFill>
                  <a:schemeClr val="tx1"/>
                </a:solidFill>
                <a:latin typeface="Tahoma" pitchFamily="34" charset="0"/>
              </a:defRPr>
            </a:lvl5pPr>
            <a:lvl6pPr marL="2621689" indent="-238336" eaLnBrk="0" fontAlgn="base" hangingPunct="0">
              <a:spcBef>
                <a:spcPct val="0"/>
              </a:spcBef>
              <a:spcAft>
                <a:spcPct val="0"/>
              </a:spcAft>
              <a:defRPr>
                <a:solidFill>
                  <a:schemeClr val="tx1"/>
                </a:solidFill>
                <a:latin typeface="Tahoma" pitchFamily="34" charset="0"/>
              </a:defRPr>
            </a:lvl6pPr>
            <a:lvl7pPr marL="3098361" indent="-238336" eaLnBrk="0" fontAlgn="base" hangingPunct="0">
              <a:spcBef>
                <a:spcPct val="0"/>
              </a:spcBef>
              <a:spcAft>
                <a:spcPct val="0"/>
              </a:spcAft>
              <a:defRPr>
                <a:solidFill>
                  <a:schemeClr val="tx1"/>
                </a:solidFill>
                <a:latin typeface="Tahoma" pitchFamily="34" charset="0"/>
              </a:defRPr>
            </a:lvl7pPr>
            <a:lvl8pPr marL="3575032" indent="-238336" eaLnBrk="0" fontAlgn="base" hangingPunct="0">
              <a:spcBef>
                <a:spcPct val="0"/>
              </a:spcBef>
              <a:spcAft>
                <a:spcPct val="0"/>
              </a:spcAft>
              <a:defRPr>
                <a:solidFill>
                  <a:schemeClr val="tx1"/>
                </a:solidFill>
                <a:latin typeface="Tahoma" pitchFamily="34" charset="0"/>
              </a:defRPr>
            </a:lvl8pPr>
            <a:lvl9pPr marL="4051703" indent="-238336" eaLnBrk="0" fontAlgn="base" hangingPunct="0">
              <a:spcBef>
                <a:spcPct val="0"/>
              </a:spcBef>
              <a:spcAft>
                <a:spcPct val="0"/>
              </a:spcAft>
              <a:defRPr>
                <a:solidFill>
                  <a:schemeClr val="tx1"/>
                </a:solidFill>
                <a:latin typeface="Tahoma" pitchFamily="34" charset="0"/>
              </a:defRPr>
            </a:lvl9pPr>
          </a:lstStyle>
          <a:p>
            <a:pPr>
              <a:defRPr/>
            </a:pPr>
            <a:fld id="{8570F9A1-521E-434A-9820-35EE9326788B}" type="slidenum">
              <a:rPr lang="en-US" smtClean="0">
                <a:latin typeface="Arial" charset="0"/>
              </a:rPr>
              <a:pPr>
                <a:defRPr/>
              </a:pPr>
              <a:t>14</a:t>
            </a:fld>
            <a:endParaRPr lang="en-US" dirty="0">
              <a:latin typeface="Arial" charset="0"/>
            </a:endParaRPr>
          </a:p>
        </p:txBody>
      </p:sp>
    </p:spTree>
    <p:extLst>
      <p:ext uri="{BB962C8B-B14F-4D97-AF65-F5344CB8AC3E}">
        <p14:creationId xmlns:p14="http://schemas.microsoft.com/office/powerpoint/2010/main" val="2346657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buSzPts val="1000"/>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Your Social Security number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SzPts val="1000"/>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Your parents’ Social Security numbers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SzPts val="1000"/>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Your driver’s license number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SzPts val="1000"/>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Your Alien Registration number (if not a U.S. citizen)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SzPts val="1000"/>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2023 federal tax information, tax returns, W-2’s for you and for your parents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SzPts val="1000"/>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Records of your untaxed income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SzPts val="1000"/>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A significant change will be the reduction of untaxed income items included in the need analysis, which will include only the following:</a:t>
            </a:r>
          </a:p>
          <a:p>
            <a:pPr marL="1143000" marR="0" lvl="2" indent="-228600">
              <a:lnSpc>
                <a:spcPct val="107000"/>
              </a:lnSpc>
              <a:buSzPts val="1000"/>
              <a:buFont typeface="Wingdings" panose="05000000000000000000" pitchFamily="2" charset="2"/>
              <a:buChar char=""/>
              <a:tabLst>
                <a:tab pos="1371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Deductions and payments to self-employed SEP, SIMPLE, Keogh, and other qualified individual retirement accounts excluded from income for federal tax purposes, but excluding payments made to tax-deferred pension and retirement plans, paid directly or withheld from earnings, that are not on the federal tax return</a:t>
            </a:r>
          </a:p>
          <a:p>
            <a:pPr marL="1143000" marR="0" lvl="2" indent="-228600">
              <a:lnSpc>
                <a:spcPct val="107000"/>
              </a:lnSpc>
              <a:buSzPts val="1000"/>
              <a:buFont typeface="Wingdings" panose="05000000000000000000" pitchFamily="2" charset="2"/>
              <a:buChar char=""/>
              <a:tabLst>
                <a:tab pos="1371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Tax-exempt interest income</a:t>
            </a:r>
          </a:p>
          <a:p>
            <a:pPr marL="1143000" marR="0" lvl="2" indent="-228600">
              <a:lnSpc>
                <a:spcPct val="107000"/>
              </a:lnSpc>
              <a:buSzPts val="1000"/>
              <a:buFont typeface="Wingdings" panose="05000000000000000000" pitchFamily="2" charset="2"/>
              <a:buChar char=""/>
              <a:tabLst>
                <a:tab pos="1371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untaxed portion of individual retirement account distributions (excluding rollovers)</a:t>
            </a:r>
          </a:p>
          <a:p>
            <a:pPr marL="1143000" marR="0" lvl="2" indent="-228600">
              <a:lnSpc>
                <a:spcPct val="107000"/>
              </a:lnSpc>
              <a:buSzPts val="1000"/>
              <a:buFont typeface="Wingdings" panose="05000000000000000000" pitchFamily="2" charset="2"/>
              <a:buChar char=""/>
              <a:tabLst>
                <a:tab pos="1371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untaxed portion of pensions (excluding rollovers)</a:t>
            </a:r>
          </a:p>
          <a:p>
            <a:pPr marL="1143000" marR="0" lvl="2" indent="-228600">
              <a:lnSpc>
                <a:spcPct val="107000"/>
              </a:lnSpc>
              <a:buSzPts val="1000"/>
              <a:buFont typeface="Wingdings" panose="05000000000000000000" pitchFamily="2" charset="2"/>
              <a:buChar char=""/>
              <a:tabLst>
                <a:tab pos="1371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foreign earned income exclusion</a:t>
            </a:r>
          </a:p>
          <a:p>
            <a:pPr marL="742950" marR="0" lvl="1" indent="-285750">
              <a:lnSpc>
                <a:spcPct val="107000"/>
              </a:lnSpc>
              <a:buSzPts val="1000"/>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Other types of untaxed income have been eliminated from the need analysis.</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Information on cash, savings and checking account balances, and assets.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15</a:t>
            </a:fld>
            <a:endParaRPr lang="en-US" dirty="0"/>
          </a:p>
        </p:txBody>
      </p:sp>
    </p:spTree>
    <p:extLst>
      <p:ext uri="{BB962C8B-B14F-4D97-AF65-F5344CB8AC3E}">
        <p14:creationId xmlns:p14="http://schemas.microsoft.com/office/powerpoint/2010/main" val="1426371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buSzPts val="1000"/>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student will log into the FAFSA with the FSA ID username and password. </a:t>
            </a:r>
          </a:p>
          <a:p>
            <a:pPr marL="342900" marR="0" lvl="0" indent="-342900">
              <a:lnSpc>
                <a:spcPct val="107000"/>
              </a:lnSpc>
              <a:buSzPts val="1000"/>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FAFSA belongs to the student and so we recommend the student is the one who starts the FAFSA process. (U.S. Department of Education prefers this process).</a:t>
            </a:r>
          </a:p>
          <a:p>
            <a:pPr marL="742950" marR="0" lvl="1" indent="-285750">
              <a:lnSpc>
                <a:spcPct val="107000"/>
              </a:lnSpc>
              <a:buSzPts val="1000"/>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A parent can start the process, but they will need to “invite” the student to complete their part of the FAFSA (the process of inviting someone to complete the FAFSA will be shown later).</a:t>
            </a:r>
          </a:p>
          <a:p>
            <a:pPr marL="342900" marR="0" lvl="0" indent="-342900">
              <a:lnSpc>
                <a:spcPct val="107000"/>
              </a:lnSpc>
              <a:buSzPts val="1000"/>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Be sure to select the correct FAFSA.</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Students may stop at any time and return to complete the FAFSA later without losing any data they’ve already entered.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16</a:t>
            </a:fld>
            <a:endParaRPr lang="en-US" dirty="0"/>
          </a:p>
        </p:txBody>
      </p:sp>
    </p:spTree>
    <p:extLst>
      <p:ext uri="{BB962C8B-B14F-4D97-AF65-F5344CB8AC3E}">
        <p14:creationId xmlns:p14="http://schemas.microsoft.com/office/powerpoint/2010/main" val="2182696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the student starts the 2025–26 FAFSA</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form for the first time, they are taken through the FAFSA onboarding process. The first onboarding page provides an overview of the FAFSA form and an accompanying video. </a:t>
            </a:r>
          </a:p>
          <a:p>
            <a:pPr marL="0" marR="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second FAFSA</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onboarding page provides information about the different roles that may be required to participate in the student’s FAFSA form and documents that may be needed to fill out the form.</a:t>
            </a:r>
          </a:p>
          <a:p>
            <a:pPr marL="0" marR="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third FAFSA</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onboarding page provides information about the types of questions the student can expect to see and how they can get additional help with filling out the FAFSA form.</a:t>
            </a:r>
          </a:p>
          <a:p>
            <a:pPr marL="0" marR="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last FAFSA</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onboarding page provides information about what to expect once the FAFSA form is completed and submitted. On this page, the student can select "Start the FAFSA form" to begin. </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17</a:t>
            </a:fld>
            <a:endParaRPr lang="en-US" dirty="0"/>
          </a:p>
        </p:txBody>
      </p:sp>
    </p:spTree>
    <p:extLst>
      <p:ext uri="{BB962C8B-B14F-4D97-AF65-F5344CB8AC3E}">
        <p14:creationId xmlns:p14="http://schemas.microsoft.com/office/powerpoint/2010/main" val="1522223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This is the basic information about the student.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The information should be prefilled based on information associated with your FSA ID (profile in your StudentAid.gov account)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Some of the information can be changed here (like address) but if other information needs to be updated, it will have to be done in the account profile.</a:t>
            </a:r>
          </a:p>
          <a:p>
            <a:pPr marL="342900" marR="0" lvl="0" indent="-342900">
              <a:lnSpc>
                <a:spcPct val="107000"/>
              </a:lnSpc>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Some information cannot be updated either on FAFSA or in StudentAid.gov profile.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Residency question is asked to determine eligibility for state programs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18</a:t>
            </a:fld>
            <a:endParaRPr lang="en-US" dirty="0"/>
          </a:p>
        </p:txBody>
      </p:sp>
    </p:spTree>
    <p:extLst>
      <p:ext uri="{BB962C8B-B14F-4D97-AF65-F5344CB8AC3E}">
        <p14:creationId xmlns:p14="http://schemas.microsoft.com/office/powerpoint/2010/main" val="3807090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Student provides approval (acknowledges consent) for the Department of Education to pull financial information from the IRS through the Direct Data Exchange (DDX)</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the student does not provide consent, their FAFSA will not be processed.</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19</a:t>
            </a:fld>
            <a:endParaRPr lang="en-US" dirty="0"/>
          </a:p>
        </p:txBody>
      </p:sp>
    </p:spTree>
    <p:extLst>
      <p:ext uri="{BB962C8B-B14F-4D97-AF65-F5344CB8AC3E}">
        <p14:creationId xmlns:p14="http://schemas.microsoft.com/office/powerpoint/2010/main" val="2708255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2</a:t>
            </a:fld>
            <a:endParaRPr lang="en-US" dirty="0"/>
          </a:p>
        </p:txBody>
      </p:sp>
    </p:spTree>
    <p:extLst>
      <p:ext uri="{BB962C8B-B14F-4D97-AF65-F5344CB8AC3E}">
        <p14:creationId xmlns:p14="http://schemas.microsoft.com/office/powerpoint/2010/main" val="2188029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student provides information about personal circumstances. </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Marital status</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College or career school plans</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Student personal circumstances</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Homeless</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Unusual circumstances</a:t>
            </a:r>
          </a:p>
          <a:p>
            <a:pPr marL="0" marR="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next few slides display screen shots of the FAFSA questions that collect information which may be used to determine eligibility and to determine whether student needs to provide parent information (dependency status).</a:t>
            </a:r>
          </a:p>
          <a:p>
            <a:endParaRPr lang="en-US" dirty="0"/>
          </a:p>
        </p:txBody>
      </p:sp>
      <p:sp>
        <p:nvSpPr>
          <p:cNvPr id="4" name="Slide Number Placeholder 3"/>
          <p:cNvSpPr>
            <a:spLocks noGrp="1"/>
          </p:cNvSpPr>
          <p:nvPr>
            <p:ph type="sldNum" sz="quarter" idx="10"/>
          </p:nvPr>
        </p:nvSpPr>
        <p:spPr/>
        <p:txBody>
          <a:bodyPr/>
          <a:lstStyle/>
          <a:p>
            <a:fld id="{90D121A4-4B83-4D97-9DD1-7333BE574BD5}" type="slidenum">
              <a:rPr lang="en-US" altLang="en-US" smtClean="0"/>
              <a:pPr/>
              <a:t>20</a:t>
            </a:fld>
            <a:endParaRPr lang="en-US" altLang="en-US" dirty="0"/>
          </a:p>
        </p:txBody>
      </p:sp>
    </p:spTree>
    <p:extLst>
      <p:ext uri="{BB962C8B-B14F-4D97-AF65-F5344CB8AC3E}">
        <p14:creationId xmlns:p14="http://schemas.microsoft.com/office/powerpoint/2010/main" val="1990112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Student indicates what year their college grade level. Students with dual credit should enter first-time freshmen. </a:t>
            </a:r>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21</a:t>
            </a:fld>
            <a:endParaRPr lang="en-US" dirty="0"/>
          </a:p>
        </p:txBody>
      </p:sp>
    </p:spTree>
    <p:extLst>
      <p:ext uri="{BB962C8B-B14F-4D97-AF65-F5344CB8AC3E}">
        <p14:creationId xmlns:p14="http://schemas.microsoft.com/office/powerpoint/2010/main" val="2993424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Student should review the statements on the screen. If none apply, the student will select that and will be determined a dependent student and must invite a parent or parents to contribute to the FAFSA. If one applies, the student will be considered independent and would only invite a contributor to their FAFSA if they have a spouse.</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24 years of age</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Married</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Have children</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Have dependents</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Master’s or doctorate program</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Active-duty military</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Veteran of the U.S. Armed Forces</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Orphan, foster care or ward of the court</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Emancipated minor</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Legal guardianship</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Homeless or self-supporting and at risk of being homeless</a:t>
            </a:r>
          </a:p>
          <a:p>
            <a:pPr marL="0" marR="0">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22</a:t>
            </a:fld>
            <a:endParaRPr lang="en-US" dirty="0"/>
          </a:p>
        </p:txBody>
      </p:sp>
    </p:spTree>
    <p:extLst>
      <p:ext uri="{BB962C8B-B14F-4D97-AF65-F5344CB8AC3E}">
        <p14:creationId xmlns:p14="http://schemas.microsoft.com/office/powerpoint/2010/main" val="254134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FAFSA includes a question about whether the student was homeless or at risk of homelessness. This will be used to determine a student’s dependency status and if the student will not provide parental information if they answer yes. The status will need to be verified by the financial aid office and to be considered a homeless youth, the student will need to meet these three criteria: </a:t>
            </a:r>
          </a:p>
          <a:p>
            <a:pPr marL="742950" marR="0" lvl="1" indent="-285750">
              <a:lnSpc>
                <a:spcPct val="107000"/>
              </a:lnSpc>
              <a:buSzPts val="1000"/>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Not in the physical custody of a parent</a:t>
            </a:r>
          </a:p>
          <a:p>
            <a:pPr marL="742950" marR="0" lvl="1" indent="-285750">
              <a:lnSpc>
                <a:spcPct val="107000"/>
              </a:lnSpc>
              <a:buSzPts val="1000"/>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Lacking fixed, regular, and adequate housing</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23 years of age or younger.</a:t>
            </a:r>
          </a:p>
          <a:p>
            <a:pPr marL="0" marR="0">
              <a:lnSpc>
                <a:spcPct val="107000"/>
              </a:lnSpc>
              <a:spcAft>
                <a:spcPts val="8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9E24414-7107-4A40-B568-CF534397E516}" type="slidenum">
              <a:rPr lang="en-US" smtClean="0"/>
              <a:t>23</a:t>
            </a:fld>
            <a:endParaRPr lang="en-US" dirty="0"/>
          </a:p>
        </p:txBody>
      </p:sp>
    </p:spTree>
    <p:extLst>
      <p:ext uri="{BB962C8B-B14F-4D97-AF65-F5344CB8AC3E}">
        <p14:creationId xmlns:p14="http://schemas.microsoft.com/office/powerpoint/2010/main" val="2011109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student is asked if unusual circumstances prevent them from contacting their parent(s). Intended for students who meet the following criteria:</a:t>
            </a:r>
          </a:p>
          <a:p>
            <a:pPr marL="342900" marR="0" lvl="0" indent="-342900">
              <a:lnSpc>
                <a:spcPct val="107000"/>
              </a:lnSpc>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Left home due to abusive or threatening environment</a:t>
            </a:r>
          </a:p>
          <a:p>
            <a:pPr marL="342900" marR="0" lvl="0" indent="-342900">
              <a:lnSpc>
                <a:spcPct val="107000"/>
              </a:lnSpc>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Been abandoned or estranged from parents, and have not been adopted</a:t>
            </a:r>
          </a:p>
          <a:p>
            <a:pPr marL="342900" marR="0" lvl="0" indent="-342900">
              <a:lnSpc>
                <a:spcPct val="107000"/>
              </a:lnSpc>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Been granted refugee or asylee status and are separated from parents</a:t>
            </a:r>
          </a:p>
          <a:p>
            <a:pPr marL="342900" marR="0" lvl="0" indent="-342900">
              <a:lnSpc>
                <a:spcPct val="107000"/>
              </a:lnSpc>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Been a victim of human trafficking</a:t>
            </a:r>
          </a:p>
          <a:p>
            <a:pPr marL="342900" marR="0" lvl="0" indent="-342900">
              <a:lnSpc>
                <a:spcPct val="107000"/>
              </a:lnSpc>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Been incarcerated, or parents are incarcerated and pose a risk to them</a:t>
            </a:r>
          </a:p>
          <a:p>
            <a:pPr marL="342900" marR="0" lvl="0" indent="-342900">
              <a:lnSpc>
                <a:spcPct val="107000"/>
              </a:lnSpc>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Been otherwise unable to contact or locate their parents, and have not been adopted</a:t>
            </a:r>
          </a:p>
        </p:txBody>
      </p:sp>
      <p:sp>
        <p:nvSpPr>
          <p:cNvPr id="4" name="Slide Number Placeholder 3"/>
          <p:cNvSpPr>
            <a:spLocks noGrp="1"/>
          </p:cNvSpPr>
          <p:nvPr>
            <p:ph type="sldNum" sz="quarter" idx="10"/>
          </p:nvPr>
        </p:nvSpPr>
        <p:spPr/>
        <p:txBody>
          <a:bodyPr/>
          <a:lstStyle/>
          <a:p>
            <a:fld id="{59E24414-7107-4A40-B568-CF534397E516}" type="slidenum">
              <a:rPr lang="en-US" smtClean="0"/>
              <a:t>24</a:t>
            </a:fld>
            <a:endParaRPr lang="en-US" dirty="0"/>
          </a:p>
        </p:txBody>
      </p:sp>
    </p:spTree>
    <p:extLst>
      <p:ext uri="{BB962C8B-B14F-4D97-AF65-F5344CB8AC3E}">
        <p14:creationId xmlns:p14="http://schemas.microsoft.com/office/powerpoint/2010/main" val="710634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Aft>
                <a:spcPts val="800"/>
              </a:spcAft>
              <a:buFont typeface="Noto Sans Symbols"/>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Parent wizard to help determine the parent</a:t>
            </a:r>
          </a:p>
          <a:p>
            <a:pPr marL="342900" marR="0" lvl="0" indent="-342900">
              <a:lnSpc>
                <a:spcPct val="107000"/>
              </a:lnSpc>
              <a:spcAft>
                <a:spcPts val="800"/>
              </a:spcAft>
              <a:buFont typeface="Noto Sans Symbols"/>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Guidance has changed, now look at who provides more financial support</a:t>
            </a:r>
          </a:p>
          <a:p>
            <a:pPr marL="742950" marR="0" lvl="1" indent="-285750">
              <a:lnSpc>
                <a:spcPct val="107000"/>
              </a:lnSpc>
              <a:spcAft>
                <a:spcPts val="800"/>
              </a:spcAft>
              <a:buFont typeface="Noto Sans Symbols"/>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Look at who has the most income and assets if provided equal support</a:t>
            </a:r>
          </a:p>
          <a:p>
            <a:pPr marL="342900" marR="0" lvl="0" indent="-342900">
              <a:lnSpc>
                <a:spcPct val="107000"/>
              </a:lnSpc>
              <a:spcAft>
                <a:spcPts val="800"/>
              </a:spcAft>
              <a:buFont typeface="Noto Sans Symbols"/>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Student invites the parent through the FAFSA by entering parent’s name, date of birth, social security number and e-mail address</a:t>
            </a:r>
          </a:p>
          <a:p>
            <a:pPr marL="742950" marR="0" lvl="1" indent="-285750">
              <a:lnSpc>
                <a:spcPct val="107000"/>
              </a:lnSpc>
              <a:spcAft>
                <a:spcPts val="800"/>
              </a:spcAft>
              <a:buFont typeface="Noto Sans Symbols"/>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second parent may be invited to contribute later, especially if the parents did not file joint taxes. </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25</a:t>
            </a:fld>
            <a:endParaRPr lang="en-US" dirty="0"/>
          </a:p>
        </p:txBody>
      </p:sp>
    </p:spTree>
    <p:extLst>
      <p:ext uri="{BB962C8B-B14F-4D97-AF65-F5344CB8AC3E}">
        <p14:creationId xmlns:p14="http://schemas.microsoft.com/office/powerpoint/2010/main" val="2713230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recommended that parents help complete these invites to make sure information is accurate.</a:t>
            </a:r>
          </a:p>
        </p:txBody>
      </p:sp>
      <p:sp>
        <p:nvSpPr>
          <p:cNvPr id="4" name="Slide Number Placeholder 3"/>
          <p:cNvSpPr>
            <a:spLocks noGrp="1"/>
          </p:cNvSpPr>
          <p:nvPr>
            <p:ph type="sldNum" sz="quarter" idx="5"/>
          </p:nvPr>
        </p:nvSpPr>
        <p:spPr/>
        <p:txBody>
          <a:bodyPr/>
          <a:lstStyle/>
          <a:p>
            <a:fld id="{0A3C37BE-C303-496D-B5CD-85F2937540FC}" type="slidenum">
              <a:rPr lang="en-US" smtClean="0"/>
              <a:t>26</a:t>
            </a:fld>
            <a:endParaRPr lang="en-US" dirty="0"/>
          </a:p>
        </p:txBody>
      </p:sp>
    </p:spTree>
    <p:extLst>
      <p:ext uri="{BB962C8B-B14F-4D97-AF65-F5344CB8AC3E}">
        <p14:creationId xmlns:p14="http://schemas.microsoft.com/office/powerpoint/2010/main" val="1058033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Students must complete a demographic survey. The survey is mandatory (legislated by Congress), but the student can indicate they prefer not to answer. The information collected does not impact a student’s financial aid award.</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27</a:t>
            </a:fld>
            <a:endParaRPr lang="en-US" dirty="0"/>
          </a:p>
        </p:txBody>
      </p:sp>
    </p:spTree>
    <p:extLst>
      <p:ext uri="{BB962C8B-B14F-4D97-AF65-F5344CB8AC3E}">
        <p14:creationId xmlns:p14="http://schemas.microsoft.com/office/powerpoint/2010/main" val="3563958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student is asked about their parents’ education status. This is to identify possible first-generation college students.</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28</a:t>
            </a:fld>
            <a:endParaRPr lang="en-US" dirty="0"/>
          </a:p>
        </p:txBody>
      </p:sp>
    </p:spTree>
    <p:extLst>
      <p:ext uri="{BB962C8B-B14F-4D97-AF65-F5344CB8AC3E}">
        <p14:creationId xmlns:p14="http://schemas.microsoft.com/office/powerpoint/2010/main" val="1343805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question is asked to determine if the student is eligible for a federal grant program.</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29</a:t>
            </a:fld>
            <a:endParaRPr lang="en-US" dirty="0"/>
          </a:p>
        </p:txBody>
      </p:sp>
    </p:spTree>
    <p:extLst>
      <p:ext uri="{BB962C8B-B14F-4D97-AF65-F5344CB8AC3E}">
        <p14:creationId xmlns:p14="http://schemas.microsoft.com/office/powerpoint/2010/main" val="3473750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3</a:t>
            </a:fld>
            <a:endParaRPr lang="en-US" dirty="0"/>
          </a:p>
        </p:txBody>
      </p:sp>
    </p:spTree>
    <p:extLst>
      <p:ext uri="{BB962C8B-B14F-4D97-AF65-F5344CB8AC3E}">
        <p14:creationId xmlns:p14="http://schemas.microsoft.com/office/powerpoint/2010/main" val="1419187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student will select what their high school completion status will be they begin their college. Students are required to provide information about their high school. The student will type in the information, hit search, and then select the appropriate school. This question is asked so they can determine if the student went to valid high school and can benefit from a college education. It also helps catch issues with high school diploma mills.</a:t>
            </a:r>
          </a:p>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30</a:t>
            </a:fld>
            <a:endParaRPr lang="en-US" dirty="0"/>
          </a:p>
        </p:txBody>
      </p:sp>
    </p:spTree>
    <p:extLst>
      <p:ext uri="{BB962C8B-B14F-4D97-AF65-F5344CB8AC3E}">
        <p14:creationId xmlns:p14="http://schemas.microsoft.com/office/powerpoint/2010/main" val="1386970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31</a:t>
            </a:fld>
            <a:endParaRPr lang="en-US" dirty="0"/>
          </a:p>
        </p:txBody>
      </p:sp>
    </p:spTree>
    <p:extLst>
      <p:ext uri="{BB962C8B-B14F-4D97-AF65-F5344CB8AC3E}">
        <p14:creationId xmlns:p14="http://schemas.microsoft.com/office/powerpoint/2010/main" val="3231780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Aft>
                <a:spcPts val="800"/>
              </a:spcAft>
              <a:buFont typeface="Noto Sans Symbols"/>
              <a:buChar char="▪"/>
              <a:tabLst>
                <a:tab pos="228600" algn="l"/>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If the student starts the FAFSA, they will be asked the asset questions.</a:t>
            </a:r>
          </a:p>
          <a:p>
            <a:pPr marL="342900" marR="0" lvl="0" indent="-342900">
              <a:lnSpc>
                <a:spcPct val="107000"/>
              </a:lnSpc>
              <a:spcAft>
                <a:spcPts val="800"/>
              </a:spcAft>
              <a:buFont typeface="Noto Sans Symbols"/>
              <a:buChar char="▪"/>
              <a:tabLst>
                <a:tab pos="228600" algn="l"/>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If the parent starts the FAFSA and their income is less than $60,000, the asset information will not be asked either of the parent or the student.</a:t>
            </a:r>
          </a:p>
          <a:p>
            <a:pPr marL="342900" marR="0" lvl="0" indent="-342900">
              <a:lnSpc>
                <a:spcPct val="107000"/>
              </a:lnSpc>
              <a:spcAft>
                <a:spcPts val="800"/>
              </a:spcAft>
              <a:buFont typeface="Noto Sans Symbols"/>
              <a:buChar char="▪"/>
              <a:tabLst>
                <a:tab pos="228600" algn="l"/>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32</a:t>
            </a:fld>
            <a:endParaRPr lang="en-US" dirty="0"/>
          </a:p>
        </p:txBody>
      </p:sp>
    </p:spTree>
    <p:extLst>
      <p:ext uri="{BB962C8B-B14F-4D97-AF65-F5344CB8AC3E}">
        <p14:creationId xmlns:p14="http://schemas.microsoft.com/office/powerpoint/2010/main" val="33491744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Select up to 20 schools to receive FAFSA information</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Use Search or enter school’s Title IV code</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Order does not matter in most states (Some states require students to list a state institution in their top three choices if they want state aid).</a:t>
            </a:r>
          </a:p>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33</a:t>
            </a:fld>
            <a:endParaRPr lang="en-US" dirty="0"/>
          </a:p>
        </p:txBody>
      </p:sp>
    </p:spTree>
    <p:extLst>
      <p:ext uri="{BB962C8B-B14F-4D97-AF65-F5344CB8AC3E}">
        <p14:creationId xmlns:p14="http://schemas.microsoft.com/office/powerpoint/2010/main" val="1721970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Will list who was invited to contribute</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Review information and make corrections, if needed</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Can see status of parent contributors</a:t>
            </a:r>
          </a:p>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34</a:t>
            </a:fld>
            <a:endParaRPr lang="en-US" dirty="0"/>
          </a:p>
        </p:txBody>
      </p:sp>
    </p:spTree>
    <p:extLst>
      <p:ext uri="{BB962C8B-B14F-4D97-AF65-F5344CB8AC3E}">
        <p14:creationId xmlns:p14="http://schemas.microsoft.com/office/powerpoint/2010/main" val="2774727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buSzPts val="1000"/>
              <a:buFont typeface="Symbol" panose="05050102010706020507" pitchFamily="18" charset="2"/>
              <a:buChar char=""/>
              <a:tabLst>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Student should review the statement that, in part, indicates that all the information they provide is accurate and true and that they will only use financial aid funds for the purposes intended.</a:t>
            </a:r>
          </a:p>
          <a:p>
            <a:pPr marL="342900" marR="0" lvl="0" indent="-342900">
              <a:lnSpc>
                <a:spcPct val="107000"/>
              </a:lnSpc>
              <a:spcAft>
                <a:spcPts val="800"/>
              </a:spcAft>
              <a:buSzPts val="1000"/>
              <a:buFont typeface="Symbol" panose="05050102010706020507" pitchFamily="18" charset="2"/>
              <a:buChar char=""/>
              <a:tabLst>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On this page, the student acknowledges the terms and conditions of the FAFSA</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form and signs their section. After agreeing and signing, the student is able to submit their section of the FAFSA form. Since parent information has not been provided, the FAFSA form is not considered complete and can’t be processed yet.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35</a:t>
            </a:fld>
            <a:endParaRPr lang="en-US" dirty="0"/>
          </a:p>
        </p:txBody>
      </p:sp>
    </p:spTree>
    <p:extLst>
      <p:ext uri="{BB962C8B-B14F-4D97-AF65-F5344CB8AC3E}">
        <p14:creationId xmlns:p14="http://schemas.microsoft.com/office/powerpoint/2010/main" val="3299707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Upon signing the student section, the student is presented the student section complete page. This page displays information for the student about the next steps, including tracking their FAFSA</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form. The student. If dependent, is reminded that their form is not completed and can’t be submitted until the parent completes the contributor section of the form and signs it.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36</a:t>
            </a:fld>
            <a:endParaRPr lang="en-US" dirty="0"/>
          </a:p>
        </p:txBody>
      </p:sp>
    </p:spTree>
    <p:extLst>
      <p:ext uri="{BB962C8B-B14F-4D97-AF65-F5344CB8AC3E}">
        <p14:creationId xmlns:p14="http://schemas.microsoft.com/office/powerpoint/2010/main" val="270828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Parent is invited by e-mail to log in to StudentAid.gov to contribute to the student’s FAFSA.</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37</a:t>
            </a:fld>
            <a:endParaRPr lang="en-US" dirty="0"/>
          </a:p>
        </p:txBody>
      </p:sp>
    </p:spTree>
    <p:extLst>
      <p:ext uri="{BB962C8B-B14F-4D97-AF65-F5344CB8AC3E}">
        <p14:creationId xmlns:p14="http://schemas.microsoft.com/office/powerpoint/2010/main" val="29426305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Parent will log into their StudentAid.gov account using their FSA ID user name and password and hit “Get Started.”</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38</a:t>
            </a:fld>
            <a:endParaRPr lang="en-US" dirty="0"/>
          </a:p>
        </p:txBody>
      </p:sp>
    </p:spTree>
    <p:extLst>
      <p:ext uri="{BB962C8B-B14F-4D97-AF65-F5344CB8AC3E}">
        <p14:creationId xmlns:p14="http://schemas.microsoft.com/office/powerpoint/2010/main" val="24172486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Parent is advised that their student’s FAFSA can’t be submitted for processing until the parent provides information. A FAQ is provided to answer common questions.</a:t>
            </a:r>
          </a:p>
          <a:p>
            <a:pPr marL="0" marR="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39</a:t>
            </a:fld>
            <a:endParaRPr lang="en-US" dirty="0"/>
          </a:p>
        </p:txBody>
      </p:sp>
    </p:spTree>
    <p:extLst>
      <p:ext uri="{BB962C8B-B14F-4D97-AF65-F5344CB8AC3E}">
        <p14:creationId xmlns:p14="http://schemas.microsoft.com/office/powerpoint/2010/main" val="1725760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2476500" y="528638"/>
            <a:ext cx="4691063" cy="2638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marR="0" lvl="0" indent="-342900">
              <a:lnSpc>
                <a:spcPct val="107000"/>
              </a:lnSpc>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Most people use the following resources to pay for college.</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Savings – student and/or parent</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Cash &amp; earnings – current salary of student/parent</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Financial aid – what we are talking about tonight.</a:t>
            </a:r>
          </a:p>
          <a:p>
            <a:pPr marL="342900" marR="0" lvl="0" indent="-342900">
              <a:lnSpc>
                <a:spcPct val="107000"/>
              </a:lnSpc>
              <a:spcAft>
                <a:spcPts val="8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We include tax credits and deductions on this slide as a reminder. While the credits and deductions don’t pay for college, per se, they do help parents and students reduce the cost of education.</a:t>
            </a:r>
          </a:p>
          <a:p>
            <a:endParaRPr lang="en-US" altLang="en-US" dirty="0"/>
          </a:p>
        </p:txBody>
      </p:sp>
      <p:sp>
        <p:nvSpPr>
          <p:cNvPr id="4" name="Slide Number Placeholder 3"/>
          <p:cNvSpPr>
            <a:spLocks noGrp="1"/>
          </p:cNvSpPr>
          <p:nvPr>
            <p:ph type="sldNum" sz="quarter" idx="5"/>
          </p:nvPr>
        </p:nvSpPr>
        <p:spPr/>
        <p:txBody>
          <a:bodyPr/>
          <a:lstStyle/>
          <a:p>
            <a:pPr>
              <a:defRPr/>
            </a:pPr>
            <a:fld id="{9FFB7569-4A06-4F41-B98F-85264B16C547}" type="slidenum">
              <a:rPr lang="en-US" smtClean="0"/>
              <a:pPr>
                <a:defRPr/>
              </a:pPr>
              <a:t>4</a:t>
            </a:fld>
            <a:endParaRPr lang="en-US" dirty="0"/>
          </a:p>
        </p:txBody>
      </p:sp>
    </p:spTree>
    <p:extLst>
      <p:ext uri="{BB962C8B-B14F-4D97-AF65-F5344CB8AC3E}">
        <p14:creationId xmlns:p14="http://schemas.microsoft.com/office/powerpoint/2010/main" val="1909375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40</a:t>
            </a:fld>
            <a:endParaRPr lang="en-US" dirty="0"/>
          </a:p>
        </p:txBody>
      </p:sp>
    </p:spTree>
    <p:extLst>
      <p:ext uri="{BB962C8B-B14F-4D97-AF65-F5344CB8AC3E}">
        <p14:creationId xmlns:p14="http://schemas.microsoft.com/office/powerpoint/2010/main" val="2611676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41</a:t>
            </a:fld>
            <a:endParaRPr lang="en-US" dirty="0"/>
          </a:p>
        </p:txBody>
      </p:sp>
    </p:spTree>
    <p:extLst>
      <p:ext uri="{BB962C8B-B14F-4D97-AF65-F5344CB8AC3E}">
        <p14:creationId xmlns:p14="http://schemas.microsoft.com/office/powerpoint/2010/main" val="9085043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42</a:t>
            </a:fld>
            <a:endParaRPr lang="en-US" dirty="0"/>
          </a:p>
        </p:txBody>
      </p:sp>
    </p:spTree>
    <p:extLst>
      <p:ext uri="{BB962C8B-B14F-4D97-AF65-F5344CB8AC3E}">
        <p14:creationId xmlns:p14="http://schemas.microsoft.com/office/powerpoint/2010/main" val="22901207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Collect marital status, state of legal residence, and number of college students in household. While the number in college is no longer a factor in determining need for federal financial aid, the information is used by some states and scholarship programs.</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43</a:t>
            </a:fld>
            <a:endParaRPr lang="en-US" dirty="0"/>
          </a:p>
        </p:txBody>
      </p:sp>
    </p:spTree>
    <p:extLst>
      <p:ext uri="{BB962C8B-B14F-4D97-AF65-F5344CB8AC3E}">
        <p14:creationId xmlns:p14="http://schemas.microsoft.com/office/powerpoint/2010/main" val="2215696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Financial questions.</a:t>
            </a:r>
          </a:p>
          <a:p>
            <a:r>
              <a:rPr lang="en-US" dirty="0"/>
              <a:t>If anyone in the family was eligible to receive the federal benefits listed, they will not be asked to provide assets.</a:t>
            </a:r>
          </a:p>
        </p:txBody>
      </p:sp>
      <p:sp>
        <p:nvSpPr>
          <p:cNvPr id="4" name="Slide Number Placeholder 3"/>
          <p:cNvSpPr>
            <a:spLocks noGrp="1"/>
          </p:cNvSpPr>
          <p:nvPr>
            <p:ph type="sldNum" sz="quarter" idx="10"/>
          </p:nvPr>
        </p:nvSpPr>
        <p:spPr/>
        <p:txBody>
          <a:bodyPr/>
          <a:lstStyle/>
          <a:p>
            <a:fld id="{59E24414-7107-4A40-B568-CF534397E516}" type="slidenum">
              <a:rPr lang="en-US" smtClean="0"/>
              <a:t>44</a:t>
            </a:fld>
            <a:endParaRPr lang="en-US" dirty="0"/>
          </a:p>
        </p:txBody>
      </p:sp>
    </p:spTree>
    <p:extLst>
      <p:ext uri="{BB962C8B-B14F-4D97-AF65-F5344CB8AC3E}">
        <p14:creationId xmlns:p14="http://schemas.microsoft.com/office/powerpoint/2010/main" val="22096884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Parents must still report information on the FAFSA</a:t>
            </a:r>
          </a:p>
          <a:p>
            <a:pPr marL="342900" marR="0" lvl="0" indent="-342900">
              <a:lnSpc>
                <a:spcPct val="107000"/>
              </a:lnSpc>
              <a:spcAft>
                <a:spcPts val="800"/>
              </a:spcAft>
              <a:buFont typeface="Noto Sans Symbols"/>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Can get an FSA ID, even if don’t have a Social Security number</a:t>
            </a:r>
          </a:p>
          <a:p>
            <a:pPr marL="342900" marR="0" lvl="0" indent="-342900">
              <a:lnSpc>
                <a:spcPct val="107000"/>
              </a:lnSpc>
              <a:spcAft>
                <a:spcPts val="800"/>
              </a:spcAft>
              <a:buFont typeface="Noto Sans Symbols"/>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Will be authenticated against the credit bureau instead of the Social Security Administration (authentication happens later)</a:t>
            </a:r>
          </a:p>
          <a:p>
            <a:pPr marL="342900" marR="0" lvl="0" indent="-342900">
              <a:lnSpc>
                <a:spcPct val="107000"/>
              </a:lnSpc>
              <a:spcAft>
                <a:spcPts val="800"/>
              </a:spcAft>
              <a:buFont typeface="Noto Sans Symbols"/>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May be asked later to provide income earned from work instead of tax information.</a:t>
            </a:r>
          </a:p>
          <a:p>
            <a:pPr marL="742950" marR="0" lvl="1" indent="-285750">
              <a:lnSpc>
                <a:spcPct val="107000"/>
              </a:lnSpc>
              <a:spcAft>
                <a:spcPts val="800"/>
              </a:spcAft>
              <a:buFont typeface="Noto Sans Symbols"/>
              <a:buChar char="▪"/>
              <a:tabLst>
                <a:tab pos="6858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Must provide FTI approval/consent</a:t>
            </a:r>
          </a:p>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45</a:t>
            </a:fld>
            <a:endParaRPr lang="en-US" dirty="0"/>
          </a:p>
        </p:txBody>
      </p:sp>
    </p:spTree>
    <p:extLst>
      <p:ext uri="{BB962C8B-B14F-4D97-AF65-F5344CB8AC3E}">
        <p14:creationId xmlns:p14="http://schemas.microsoft.com/office/powerpoint/2010/main" val="7146547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Family size information is retrieved from income tax information, but the parent can report if the family size is different than the number of individuals claimed on 2023 tax return</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46</a:t>
            </a:fld>
            <a:endParaRPr lang="en-US" dirty="0"/>
          </a:p>
        </p:txBody>
      </p:sp>
    </p:spTree>
    <p:extLst>
      <p:ext uri="{BB962C8B-B14F-4D97-AF65-F5344CB8AC3E}">
        <p14:creationId xmlns:p14="http://schemas.microsoft.com/office/powerpoint/2010/main" val="3251484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2476500" y="528638"/>
            <a:ext cx="4691063" cy="2638425"/>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p>
            <a:pPr marL="0" marR="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page asks the parent how many people in the family will be in college between July 1, 2025, and June 30, 2026. The parent enters a response into the entry field.</a:t>
            </a:r>
          </a:p>
          <a:p>
            <a:pPr marL="0" marR="0">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Student</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 the parent(s)</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Others attending at least half time in an approved program during 2024-25 that leads to a degree or certificate at a postsecondary school eligible to participate in any of the federal student aid programs</a:t>
            </a:r>
          </a:p>
          <a:p>
            <a:pPr marL="342900" marR="0" lvl="0" indent="-342900">
              <a:lnSpc>
                <a:spcPct val="107000"/>
              </a:lnSpc>
              <a:spcAft>
                <a:spcPts val="800"/>
              </a:spcAft>
              <a:buFont typeface="Noto Sans Symbols"/>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Does not factor into need analysis calculation but some states, colleges or foundations may use it for awarding aid.</a:t>
            </a:r>
          </a:p>
          <a:p>
            <a:endParaRPr lang="en-US" dirty="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73406" indent="-297463">
              <a:defRPr>
                <a:solidFill>
                  <a:schemeClr val="tx1"/>
                </a:solidFill>
                <a:latin typeface="Tahoma" pitchFamily="34" charset="0"/>
              </a:defRPr>
            </a:lvl2pPr>
            <a:lvl3pPr marL="1189855" indent="-237970">
              <a:defRPr>
                <a:solidFill>
                  <a:schemeClr val="tx1"/>
                </a:solidFill>
                <a:latin typeface="Tahoma" pitchFamily="34" charset="0"/>
              </a:defRPr>
            </a:lvl3pPr>
            <a:lvl4pPr marL="1665798" indent="-237970">
              <a:defRPr>
                <a:solidFill>
                  <a:schemeClr val="tx1"/>
                </a:solidFill>
                <a:latin typeface="Tahoma" pitchFamily="34" charset="0"/>
              </a:defRPr>
            </a:lvl4pPr>
            <a:lvl5pPr marL="2141740" indent="-237970">
              <a:defRPr>
                <a:solidFill>
                  <a:schemeClr val="tx1"/>
                </a:solidFill>
                <a:latin typeface="Tahoma" pitchFamily="34" charset="0"/>
              </a:defRPr>
            </a:lvl5pPr>
            <a:lvl6pPr marL="2617681" indent="-237970" eaLnBrk="0" fontAlgn="base" hangingPunct="0">
              <a:spcBef>
                <a:spcPct val="0"/>
              </a:spcBef>
              <a:spcAft>
                <a:spcPct val="0"/>
              </a:spcAft>
              <a:defRPr>
                <a:solidFill>
                  <a:schemeClr val="tx1"/>
                </a:solidFill>
                <a:latin typeface="Tahoma" pitchFamily="34" charset="0"/>
              </a:defRPr>
            </a:lvl6pPr>
            <a:lvl7pPr marL="3093622" indent="-237970" eaLnBrk="0" fontAlgn="base" hangingPunct="0">
              <a:spcBef>
                <a:spcPct val="0"/>
              </a:spcBef>
              <a:spcAft>
                <a:spcPct val="0"/>
              </a:spcAft>
              <a:defRPr>
                <a:solidFill>
                  <a:schemeClr val="tx1"/>
                </a:solidFill>
                <a:latin typeface="Tahoma" pitchFamily="34" charset="0"/>
              </a:defRPr>
            </a:lvl7pPr>
            <a:lvl8pPr marL="3569564" indent="-237970" eaLnBrk="0" fontAlgn="base" hangingPunct="0">
              <a:spcBef>
                <a:spcPct val="0"/>
              </a:spcBef>
              <a:spcAft>
                <a:spcPct val="0"/>
              </a:spcAft>
              <a:defRPr>
                <a:solidFill>
                  <a:schemeClr val="tx1"/>
                </a:solidFill>
                <a:latin typeface="Tahoma" pitchFamily="34" charset="0"/>
              </a:defRPr>
            </a:lvl8pPr>
            <a:lvl9pPr marL="4045506" indent="-237970" eaLnBrk="0" fontAlgn="base" hangingPunct="0">
              <a:spcBef>
                <a:spcPct val="0"/>
              </a:spcBef>
              <a:spcAft>
                <a:spcPct val="0"/>
              </a:spcAft>
              <a:defRPr>
                <a:solidFill>
                  <a:schemeClr val="tx1"/>
                </a:solidFill>
                <a:latin typeface="Tahoma" pitchFamily="34" charset="0"/>
              </a:defRPr>
            </a:lvl9pPr>
          </a:lstStyle>
          <a:p>
            <a:fld id="{1B8CF5D6-4A5C-4C93-B93E-ADC0A94DB8D8}" type="slidenum">
              <a:rPr lang="en-US" smtClean="0">
                <a:latin typeface="Arial" charset="0"/>
              </a:rPr>
              <a:pPr/>
              <a:t>47</a:t>
            </a:fld>
            <a:endParaRPr lang="en-US" dirty="0">
              <a:latin typeface="Arial" charset="0"/>
            </a:endParaRPr>
          </a:p>
        </p:txBody>
      </p:sp>
    </p:spTree>
    <p:extLst>
      <p:ext uri="{BB962C8B-B14F-4D97-AF65-F5344CB8AC3E}">
        <p14:creationId xmlns:p14="http://schemas.microsoft.com/office/powerpoint/2010/main" val="2934488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 may be asked to provide financial information from tax return.</a:t>
            </a:r>
          </a:p>
        </p:txBody>
      </p:sp>
      <p:sp>
        <p:nvSpPr>
          <p:cNvPr id="4" name="Slide Number Placeholder 3"/>
          <p:cNvSpPr>
            <a:spLocks noGrp="1"/>
          </p:cNvSpPr>
          <p:nvPr>
            <p:ph type="sldNum" sz="quarter" idx="5"/>
          </p:nvPr>
        </p:nvSpPr>
        <p:spPr/>
        <p:txBody>
          <a:bodyPr/>
          <a:lstStyle/>
          <a:p>
            <a:fld id="{0A3C37BE-C303-496D-B5CD-85F2937540FC}" type="slidenum">
              <a:rPr lang="en-US" smtClean="0"/>
              <a:t>48</a:t>
            </a:fld>
            <a:endParaRPr lang="en-US" dirty="0"/>
          </a:p>
        </p:txBody>
      </p:sp>
    </p:spTree>
    <p:extLst>
      <p:ext uri="{BB962C8B-B14F-4D97-AF65-F5344CB8AC3E}">
        <p14:creationId xmlns:p14="http://schemas.microsoft.com/office/powerpoint/2010/main" val="2181123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the net worth of your parents’ investments?</a:t>
            </a:r>
          </a:p>
          <a:p>
            <a:r>
              <a:rPr lang="en-US" dirty="0"/>
              <a:t>The net worth of your </a:t>
            </a:r>
            <a:r>
              <a:rPr lang="en-US" dirty="0">
                <a:hlinkClick r:id="rId3"/>
              </a:rPr>
              <a:t>parents</a:t>
            </a:r>
            <a:r>
              <a:rPr lang="en-US" dirty="0"/>
              <a:t>’ current investments is the amount left over after deducting the debt from the value of each investment.</a:t>
            </a:r>
          </a:p>
          <a:p>
            <a:r>
              <a:rPr lang="en-US" b="1" dirty="0"/>
              <a:t>For example: </a:t>
            </a:r>
            <a:r>
              <a:rPr lang="en-US" dirty="0"/>
              <a:t>Your parents own an investment property valued at $100,000; however, $75,000 in debt is owed on the property. The net worth of the investment is $25,000 ($100,000-$75,000 = $25,000).</a:t>
            </a:r>
          </a:p>
          <a:p>
            <a:r>
              <a:rPr lang="en-US" dirty="0"/>
              <a:t>If your parents own multiple investments, total the net worth amounts and report them as a lump sum.</a:t>
            </a:r>
          </a:p>
          <a:p>
            <a:r>
              <a:rPr lang="en-US" b="1" dirty="0"/>
              <a:t>For example:</a:t>
            </a:r>
            <a:r>
              <a:rPr lang="en-US" dirty="0"/>
              <a:t> Your parents own two investment properties.</a:t>
            </a:r>
          </a:p>
          <a:p>
            <a:r>
              <a:rPr lang="en-US" dirty="0"/>
              <a:t>The first investment property is valued at $100,000. The debt that is owed on the property is $110,000.</a:t>
            </a:r>
          </a:p>
          <a:p>
            <a:r>
              <a:rPr lang="en-US" dirty="0"/>
              <a:t>To calculate the net worth, perform the following calculation:</a:t>
            </a:r>
          </a:p>
          <a:p>
            <a:r>
              <a:rPr lang="en-US" dirty="0"/>
              <a:t>(Value of Property) minus (Debt Owed on Property) = net worth</a:t>
            </a:r>
          </a:p>
          <a:p>
            <a:r>
              <a:rPr lang="en-US" dirty="0"/>
              <a:t>$100,000 – $110,000 = -$10,000</a:t>
            </a:r>
          </a:p>
          <a:p>
            <a:r>
              <a:rPr lang="en-US" dirty="0"/>
              <a:t>The net worth of this first investment property is considered $0, not negative value of $10,000.</a:t>
            </a:r>
          </a:p>
          <a:p>
            <a:r>
              <a:rPr lang="en-US" dirty="0"/>
              <a:t>The second investment property is valued at $200,000. The debt that is owed on the property is $100,000.</a:t>
            </a:r>
          </a:p>
          <a:p>
            <a:r>
              <a:rPr lang="en-US" dirty="0"/>
              <a:t>(Value of Property) minus (Debt Owed on Property) = net worth</a:t>
            </a:r>
          </a:p>
          <a:p>
            <a:r>
              <a:rPr lang="en-US" dirty="0"/>
              <a:t>$200,000 – $100,000 = $100,000</a:t>
            </a:r>
          </a:p>
          <a:p>
            <a:r>
              <a:rPr lang="en-US" dirty="0"/>
              <a:t>The net worth of this second investment property is $100,000.</a:t>
            </a:r>
          </a:p>
          <a:p>
            <a:r>
              <a:rPr lang="en-US" dirty="0"/>
              <a:t>If the net worth of the first investment property is $0 and the net worth of the second investment property is $100,000, then the amount to be reported for both properties is $100,000.</a:t>
            </a:r>
          </a:p>
          <a:p>
            <a:r>
              <a:rPr lang="en-US" dirty="0"/>
              <a:t>If your parents’ net worth </a:t>
            </a:r>
            <a:r>
              <a:rPr lang="en-US" b="1" dirty="0"/>
              <a:t>as of the day you submit your Free Application for Federal Student Aid (FAFSA)</a:t>
            </a:r>
            <a:r>
              <a:rPr lang="en-US" dirty="0"/>
              <a:t> is:</a:t>
            </a:r>
          </a:p>
          <a:p>
            <a:r>
              <a:rPr lang="en-US" dirty="0"/>
              <a:t>Net worth valueEnterTen million or more9999999Zero or less than zero0Round to the nearest dollar and do not include commas or decimal points.</a:t>
            </a:r>
          </a:p>
          <a:p>
            <a:r>
              <a:rPr lang="en-US" b="1" dirty="0"/>
              <a:t>Investments include</a:t>
            </a:r>
            <a:r>
              <a:rPr lang="en-US" dirty="0"/>
              <a:t> real estate (do not include the home in which your parents live), rental property (includes a unit within a family home that has its own entrance, kitchen, and bath rented to someone other than a family member), trust funds, UGMA and UTMA accounts, money market funds, mutual funds, certificates of deposit, stocks, stock options, bonds, other securities, installment and land sale contracts (including mortgages held), commodities, etc.</a:t>
            </a:r>
          </a:p>
          <a:p>
            <a:r>
              <a:rPr lang="en-US" b="1" dirty="0"/>
              <a:t>Note:</a:t>
            </a:r>
            <a:r>
              <a:rPr lang="en-US" dirty="0"/>
              <a:t> UGMA and UTMA accounts are considered assets of the student and must be reported as an asset of the student on the FAFSA, regardless of the student's dependency status. Do not include UGMA and UTMA accounts for which your parents are the custodian but not the owner.</a:t>
            </a:r>
          </a:p>
          <a:p>
            <a:r>
              <a:rPr lang="en-US" b="1" dirty="0"/>
              <a:t>Investments also include</a:t>
            </a:r>
            <a:r>
              <a:rPr lang="en-US" dirty="0"/>
              <a:t> qualified educational benefits or education savings accounts such as Coverdell savings accounts, 529 college savings plans and the refund value of 529 prepaid tuition plans.</a:t>
            </a:r>
          </a:p>
          <a:p>
            <a:r>
              <a:rPr lang="en-US" b="1" dirty="0"/>
              <a:t>Note:</a:t>
            </a:r>
            <a:r>
              <a:rPr lang="en-US" dirty="0"/>
              <a:t> Students who must report parental information on this form should report all qualified educational benefits or education savings accounts owned by the parents and / or the dependent student as part of the parental assets.</a:t>
            </a:r>
          </a:p>
          <a:p>
            <a:r>
              <a:rPr lang="en-US" b="1" dirty="0"/>
              <a:t>Investments do not include</a:t>
            </a:r>
            <a:r>
              <a:rPr lang="en-US" dirty="0"/>
              <a:t> the home in which your parents live; cash, savings and checking accounts; the value of life insurance and retirement plans (401[k] plans, pension funds, annuities, noneducation IRAs, Keogh plans, etc.).</a:t>
            </a:r>
          </a:p>
          <a:p>
            <a:r>
              <a:rPr lang="en-US" dirty="0"/>
              <a:t>Investment value means the current balance or market value of these investments as of the day you submit your FAFSA. Investment debt means only those debts that are related to the investments.</a:t>
            </a:r>
          </a:p>
          <a:p>
            <a:r>
              <a:rPr lang="en-US" dirty="0"/>
              <a:t>For more information about reporting investments, call the Federal Student Aid Information Center </a:t>
            </a:r>
            <a:r>
              <a:rPr lang="en-US" b="1" dirty="0"/>
              <a:t>1-800-4-FED-AID (1-800-433-3243)</a:t>
            </a:r>
            <a:r>
              <a:rPr lang="en-US" dirty="0"/>
              <a:t>.</a:t>
            </a:r>
          </a:p>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49</a:t>
            </a:fld>
            <a:endParaRPr lang="en-US" dirty="0"/>
          </a:p>
        </p:txBody>
      </p:sp>
    </p:spTree>
    <p:extLst>
      <p:ext uri="{BB962C8B-B14F-4D97-AF65-F5344CB8AC3E}">
        <p14:creationId xmlns:p14="http://schemas.microsoft.com/office/powerpoint/2010/main" val="1554506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marR="0" lvl="0" indent="-342900">
              <a:lnSpc>
                <a:spcPct val="107000"/>
              </a:lnSpc>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These are the basic steps in the financial aid process. </a:t>
            </a:r>
          </a:p>
          <a:p>
            <a:pPr marL="742950" marR="0" lvl="1" indent="-285750">
              <a:lnSpc>
                <a:spcPct val="107000"/>
              </a:lnSpc>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Create your FSA ID – Your account at StudentAid.gov.</a:t>
            </a:r>
          </a:p>
          <a:p>
            <a:pPr marL="742950" marR="0" lvl="1" indent="-285750">
              <a:lnSpc>
                <a:spcPct val="107000"/>
              </a:lnSpc>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Complete the FAFSA.</a:t>
            </a:r>
          </a:p>
          <a:p>
            <a:pPr marL="742950" marR="0" lvl="1" indent="-285750">
              <a:lnSpc>
                <a:spcPct val="107000"/>
              </a:lnSpc>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Receive/review the FAFSA Submission Summary.</a:t>
            </a:r>
          </a:p>
          <a:p>
            <a:pPr marL="742950" marR="0" lvl="1" indent="-285750">
              <a:lnSpc>
                <a:spcPct val="107000"/>
              </a:lnSpc>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Receive/review Award Letter from the school (could be in the spring sometime).</a:t>
            </a:r>
          </a:p>
          <a:p>
            <a:pPr marL="742950" marR="0" lvl="1" indent="-285750">
              <a:lnSpc>
                <a:spcPct val="107000"/>
              </a:lnSpc>
              <a:spcAft>
                <a:spcPts val="8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Decide what aid to accept and return the award letter (or confirm it online).</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579" indent="-288684">
              <a:spcBef>
                <a:spcPct val="30000"/>
              </a:spcBef>
              <a:defRPr sz="1200">
                <a:solidFill>
                  <a:schemeClr val="tx1"/>
                </a:solidFill>
                <a:latin typeface="Calibri" panose="020F0502020204030204" pitchFamily="34" charset="0"/>
              </a:defRPr>
            </a:lvl2pPr>
            <a:lvl3pPr marL="1154737" indent="-230947">
              <a:spcBef>
                <a:spcPct val="30000"/>
              </a:spcBef>
              <a:defRPr sz="1200">
                <a:solidFill>
                  <a:schemeClr val="tx1"/>
                </a:solidFill>
                <a:latin typeface="Calibri" panose="020F0502020204030204" pitchFamily="34" charset="0"/>
              </a:defRPr>
            </a:lvl3pPr>
            <a:lvl4pPr marL="1616631" indent="-230947">
              <a:spcBef>
                <a:spcPct val="30000"/>
              </a:spcBef>
              <a:defRPr sz="1200">
                <a:solidFill>
                  <a:schemeClr val="tx1"/>
                </a:solidFill>
                <a:latin typeface="Calibri" panose="020F0502020204030204" pitchFamily="34" charset="0"/>
              </a:defRPr>
            </a:lvl4pPr>
            <a:lvl5pPr marL="2078525" indent="-230947">
              <a:spcBef>
                <a:spcPct val="30000"/>
              </a:spcBef>
              <a:defRPr sz="1200">
                <a:solidFill>
                  <a:schemeClr val="tx1"/>
                </a:solidFill>
                <a:latin typeface="Calibri" panose="020F0502020204030204" pitchFamily="34" charset="0"/>
              </a:defRPr>
            </a:lvl5pPr>
            <a:lvl6pPr marL="2540419" indent="-230947" defTabSz="461895" eaLnBrk="0" fontAlgn="base" hangingPunct="0">
              <a:spcBef>
                <a:spcPct val="30000"/>
              </a:spcBef>
              <a:spcAft>
                <a:spcPct val="0"/>
              </a:spcAft>
              <a:defRPr sz="1200">
                <a:solidFill>
                  <a:schemeClr val="tx1"/>
                </a:solidFill>
                <a:latin typeface="Calibri" panose="020F0502020204030204" pitchFamily="34" charset="0"/>
              </a:defRPr>
            </a:lvl6pPr>
            <a:lvl7pPr marL="3002314" indent="-230947" defTabSz="461895" eaLnBrk="0" fontAlgn="base" hangingPunct="0">
              <a:spcBef>
                <a:spcPct val="30000"/>
              </a:spcBef>
              <a:spcAft>
                <a:spcPct val="0"/>
              </a:spcAft>
              <a:defRPr sz="1200">
                <a:solidFill>
                  <a:schemeClr val="tx1"/>
                </a:solidFill>
                <a:latin typeface="Calibri" panose="020F0502020204030204" pitchFamily="34" charset="0"/>
              </a:defRPr>
            </a:lvl7pPr>
            <a:lvl8pPr marL="3464208" indent="-230947" defTabSz="461895" eaLnBrk="0" fontAlgn="base" hangingPunct="0">
              <a:spcBef>
                <a:spcPct val="30000"/>
              </a:spcBef>
              <a:spcAft>
                <a:spcPct val="0"/>
              </a:spcAft>
              <a:defRPr sz="1200">
                <a:solidFill>
                  <a:schemeClr val="tx1"/>
                </a:solidFill>
                <a:latin typeface="Calibri" panose="020F0502020204030204" pitchFamily="34" charset="0"/>
              </a:defRPr>
            </a:lvl8pPr>
            <a:lvl9pPr marL="3926103" indent="-230947" defTabSz="461895"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5A8CB6FA-0B6D-4D92-8D45-47B481A26308}" type="slidenum">
              <a:rPr lang="en-US" altLang="en-US" smtClean="0">
                <a:cs typeface="Arial" panose="020B0604020202020204" pitchFamily="34" charset="0"/>
              </a:rPr>
              <a:pPr fontAlgn="base">
                <a:spcBef>
                  <a:spcPct val="0"/>
                </a:spcBef>
                <a:spcAft>
                  <a:spcPct val="0"/>
                </a:spcAft>
              </a:pPr>
              <a:t>5</a:t>
            </a:fld>
            <a:endParaRPr lang="en-US" altLang="en-US" dirty="0">
              <a:cs typeface="Arial" panose="020B0604020202020204" pitchFamily="34" charset="0"/>
            </a:endParaRPr>
          </a:p>
        </p:txBody>
      </p:sp>
    </p:spTree>
    <p:extLst>
      <p:ext uri="{BB962C8B-B14F-4D97-AF65-F5344CB8AC3E}">
        <p14:creationId xmlns:p14="http://schemas.microsoft.com/office/powerpoint/2010/main" val="14697593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50</a:t>
            </a:fld>
            <a:endParaRPr lang="en-US" dirty="0"/>
          </a:p>
        </p:txBody>
      </p:sp>
    </p:spTree>
    <p:extLst>
      <p:ext uri="{BB962C8B-B14F-4D97-AF65-F5344CB8AC3E}">
        <p14:creationId xmlns:p14="http://schemas.microsoft.com/office/powerpoint/2010/main" val="19694083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 may be asked to provide information about other parent – either biological or step-parent.</a:t>
            </a:r>
          </a:p>
        </p:txBody>
      </p:sp>
      <p:sp>
        <p:nvSpPr>
          <p:cNvPr id="4" name="Slide Number Placeholder 3"/>
          <p:cNvSpPr>
            <a:spLocks noGrp="1"/>
          </p:cNvSpPr>
          <p:nvPr>
            <p:ph type="sldNum" sz="quarter" idx="5"/>
          </p:nvPr>
        </p:nvSpPr>
        <p:spPr/>
        <p:txBody>
          <a:bodyPr/>
          <a:lstStyle/>
          <a:p>
            <a:fld id="{0A3C37BE-C303-496D-B5CD-85F2937540FC}" type="slidenum">
              <a:rPr lang="en-US" smtClean="0"/>
              <a:t>51</a:t>
            </a:fld>
            <a:endParaRPr lang="en-US" dirty="0"/>
          </a:p>
        </p:txBody>
      </p:sp>
    </p:spTree>
    <p:extLst>
      <p:ext uri="{BB962C8B-B14F-4D97-AF65-F5344CB8AC3E}">
        <p14:creationId xmlns:p14="http://schemas.microsoft.com/office/powerpoint/2010/main" val="9552406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review page displays the responses that the parent has provided in the previous student and parent sections of the student’s FAFSA</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form. The parent can view all their responses by selecting "Expand All" or expand each section individually. To edit a response, they can select the question’s hyperlink to be taken to the corresponding page.</a:t>
            </a:r>
          </a:p>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52</a:t>
            </a:fld>
            <a:endParaRPr lang="en-US" dirty="0"/>
          </a:p>
        </p:txBody>
      </p:sp>
    </p:spTree>
    <p:extLst>
      <p:ext uri="{BB962C8B-B14F-4D97-AF65-F5344CB8AC3E}">
        <p14:creationId xmlns:p14="http://schemas.microsoft.com/office/powerpoint/2010/main" val="4386714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On this page, the parent acknowledges the terms and conditions of the FAFSA</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form and signs their section. After agreeing and signing, the parent is able to submit their section of the FAFSA form. Upon submitting the student’s FAFSA</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form, the parent is presented an abbreviated confirmation page. This page displays information about tracking the student’s FAFSA form and next steps. The student will receive an email with the full, detailed confirmation. With the student and parent sections completed and signed, the FAFSA form is now considered complete and submitted for processing. </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53</a:t>
            </a:fld>
            <a:endParaRPr lang="en-US" dirty="0"/>
          </a:p>
        </p:txBody>
      </p:sp>
    </p:spTree>
    <p:extLst>
      <p:ext uri="{BB962C8B-B14F-4D97-AF65-F5344CB8AC3E}">
        <p14:creationId xmlns:p14="http://schemas.microsoft.com/office/powerpoint/2010/main" val="4284877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After the FAFSA form is processed, the applicant receives a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FAFSA Submission Summary</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which is a summary of the data provided on the FAFSA form. The applicant reviews the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FAFSA Submission Summary</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for accuracy and if necessary, makes corrections or updates to the submitted FAFSA data.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FAFSA Submission Summary includes the SAI, which is the new measure of the ability to pay for college. The new formula allows a minimum SAI of negative $1,500 to give financial aid administrators more insight when making determinations for students with especially challenging situations.</a:t>
            </a:r>
          </a:p>
          <a:p>
            <a:pPr marL="0" marR="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FAFSA Submission Summary provides information about the postsecondary institutions that the student listed on the FAFSA and provides information on next steps in the college preparation process.</a:t>
            </a:r>
          </a:p>
          <a:p>
            <a:pPr marL="0" marR="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FAFSA Submission Summary provides information on estimated financial aid. This will help students and parents with college planning – specifically in choosing an institution that is a good fit financially (Students should also choose a postsecondary school based on their career choice and whether the institution is a good fit for them personally.)</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54</a:t>
            </a:fld>
            <a:endParaRPr lang="en-US" dirty="0"/>
          </a:p>
        </p:txBody>
      </p:sp>
    </p:spTree>
    <p:extLst>
      <p:ext uri="{BB962C8B-B14F-4D97-AF65-F5344CB8AC3E}">
        <p14:creationId xmlns:p14="http://schemas.microsoft.com/office/powerpoint/2010/main" val="2551785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solidFill>
                  <a:srgbClr val="000000"/>
                </a:solidFill>
                <a:effectLst/>
                <a:latin typeface="Calibri" panose="020F0502020204030204" pitchFamily="34" charset="0"/>
                <a:ea typeface="Times New Roman" panose="02020603050405020304" pitchFamily="18" charset="0"/>
              </a:rPr>
              <a:t>The SAI is a number that determines each student’s eligibility for certain types of federal student aid. An applicant’s SAI is calculated using modified need analysis formulas outlined in the Act. These formulas use information that applicants provide on the FAFSA® form and, in most cases, federal tax information (FTI) that is retrieved directly from the Internal Revenue Service (IRS).</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Calibri" panose="020F0502020204030204" pitchFamily="34" charset="0"/>
                <a:ea typeface="Times New Roman" panose="02020603050405020304" pitchFamily="18" charset="0"/>
              </a:rPr>
              <a:t>The most significant changes to the need analysis formulas include:</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500"/>
              </a:spcAft>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Removal of the number of family members in college from the eligibility calculation</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500"/>
              </a:spcAft>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The possibility for an SAI to be a negative number, with a minimum SAI of -1,500 instead of zero</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56</a:t>
            </a:fld>
            <a:endParaRPr lang="en-US" dirty="0"/>
          </a:p>
        </p:txBody>
      </p:sp>
    </p:spTree>
    <p:extLst>
      <p:ext uri="{BB962C8B-B14F-4D97-AF65-F5344CB8AC3E}">
        <p14:creationId xmlns:p14="http://schemas.microsoft.com/office/powerpoint/2010/main" val="4417505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Aft>
                <a:spcPts val="800"/>
              </a:spcAft>
              <a:buSzPts val="1000"/>
              <a:buFont typeface="Symbol" panose="05050102010706020507" pitchFamily="18" charset="2"/>
              <a:buChar char=""/>
              <a:tabLst>
                <a:tab pos="685800" algn="l"/>
              </a:tabLst>
            </a:pPr>
            <a:r>
              <a:rPr lang="en-US" sz="1200" dirty="0">
                <a:solidFill>
                  <a:srgbClr val="212529"/>
                </a:solidFill>
                <a:effectLst/>
                <a:latin typeface="Calibri" panose="020F0502020204030204" pitchFamily="34" charset="0"/>
                <a:ea typeface="Times New Roman" panose="02020603050405020304" pitchFamily="18" charset="0"/>
                <a:cs typeface="Times New Roman" panose="02020603050405020304" pitchFamily="18" charset="0"/>
              </a:rPr>
              <a:t>The financial aid office will subtract your SAI and any other financial assistance received from your Cost of Attendance (COA)to determine the amount </a:t>
            </a:r>
            <a:r>
              <a:rPr lang="en-US" sz="1100" dirty="0">
                <a:solidFill>
                  <a:srgbClr val="212529"/>
                </a:solidFill>
                <a:effectLst/>
                <a:latin typeface="Calibri" panose="020F0502020204030204" pitchFamily="34" charset="0"/>
                <a:ea typeface="Times New Roman" panose="02020603050405020304" pitchFamily="18" charset="0"/>
                <a:cs typeface="Times New Roman" panose="02020603050405020304" pitchFamily="18" charset="0"/>
              </a:rPr>
              <a:t>of your </a:t>
            </a:r>
            <a:r>
              <a:rPr lang="en-US" sz="1100" dirty="0">
                <a:solidFill>
                  <a:srgbClr val="277F60"/>
                </a:solidFill>
                <a:effectLst/>
                <a:latin typeface="Calibri" panose="020F0502020204030204" pitchFamily="34" charset="0"/>
                <a:ea typeface="Times New Roman" panose="02020603050405020304" pitchFamily="18" charset="0"/>
                <a:cs typeface="Times New Roman" panose="02020603050405020304" pitchFamily="18" charset="0"/>
              </a:rPr>
              <a:t>financial need</a:t>
            </a:r>
            <a:r>
              <a:rPr lang="en-US" sz="1100" dirty="0">
                <a:solidFill>
                  <a:srgbClr val="212529"/>
                </a:solidFill>
                <a:effectLst/>
                <a:latin typeface="Calibri" panose="020F0502020204030204" pitchFamily="34" charset="0"/>
                <a:ea typeface="Times New Roman" panose="02020603050405020304" pitchFamily="18" charset="0"/>
                <a:cs typeface="Times New Roman" panose="02020603050405020304" pitchFamily="18" charset="0"/>
              </a:rPr>
              <a:t> and therefore how much </a:t>
            </a:r>
            <a:r>
              <a:rPr lang="en-US" sz="1100" dirty="0">
                <a:solidFill>
                  <a:srgbClr val="1A729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need-based aid</a:t>
            </a:r>
            <a:r>
              <a:rPr lang="en-US" sz="1100" dirty="0">
                <a:solidFill>
                  <a:srgbClr val="212529"/>
                </a:solidFill>
                <a:effectLst/>
                <a:latin typeface="Calibri" panose="020F0502020204030204" pitchFamily="34" charset="0"/>
                <a:ea typeface="Times New Roman" panose="02020603050405020304" pitchFamily="18" charset="0"/>
                <a:cs typeface="Times New Roman" panose="02020603050405020304" pitchFamily="18" charset="0"/>
              </a:rPr>
              <a:t> you can get.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685800" algn="l"/>
              </a:tabLst>
            </a:pPr>
            <a:r>
              <a:rPr lang="en-US" sz="1100" dirty="0">
                <a:solidFill>
                  <a:srgbClr val="212529"/>
                </a:solidFill>
                <a:effectLst/>
                <a:latin typeface="Calibri" panose="020F0502020204030204" pitchFamily="34" charset="0"/>
                <a:ea typeface="Times New Roman" panose="02020603050405020304" pitchFamily="18" charset="0"/>
                <a:cs typeface="Times New Roman" panose="02020603050405020304" pitchFamily="18" charset="0"/>
              </a:rPr>
              <a:t>Your Cost of Attendance (COA) is the amount it will cost you to go to school. Most two-year and four-year colleges will calculate your COA to show your total cost for the school year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685800" algn="l"/>
              </a:tabLst>
            </a:pPr>
            <a:r>
              <a:rPr lang="en-US" sz="1100" dirty="0">
                <a:solidFill>
                  <a:srgbClr val="212529"/>
                </a:solidFill>
                <a:effectLst/>
                <a:latin typeface="Calibri" panose="020F0502020204030204" pitchFamily="34" charset="0"/>
                <a:ea typeface="Times New Roman" panose="02020603050405020304" pitchFamily="18" charset="0"/>
                <a:cs typeface="Times New Roman" panose="02020603050405020304" pitchFamily="18" charset="0"/>
              </a:rPr>
              <a:t>If you’re attending, your COA is the estimate of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1143000" algn="l"/>
              </a:tabLst>
            </a:pPr>
            <a:r>
              <a:rPr lang="en-US" sz="1100" dirty="0">
                <a:solidFill>
                  <a:srgbClr val="212529"/>
                </a:solidFill>
                <a:effectLst/>
                <a:latin typeface="Calibri" panose="020F0502020204030204" pitchFamily="34" charset="0"/>
                <a:ea typeface="Times New Roman" panose="02020603050405020304" pitchFamily="18" charset="0"/>
                <a:cs typeface="Times New Roman" panose="02020603050405020304" pitchFamily="18" charset="0"/>
              </a:rPr>
              <a:t>tuition and fees;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1143000" algn="l"/>
              </a:tabLst>
            </a:pPr>
            <a:r>
              <a:rPr lang="en-US" sz="1100" dirty="0">
                <a:solidFill>
                  <a:srgbClr val="212529"/>
                </a:solidFill>
                <a:effectLst/>
                <a:latin typeface="Calibri" panose="020F0502020204030204" pitchFamily="34" charset="0"/>
                <a:ea typeface="Times New Roman" panose="02020603050405020304" pitchFamily="18" charset="0"/>
                <a:cs typeface="Times New Roman" panose="02020603050405020304" pitchFamily="18" charset="0"/>
              </a:rPr>
              <a:t>the cost of </a:t>
            </a:r>
            <a:r>
              <a:rPr lang="en-US" sz="1100" dirty="0">
                <a:solidFill>
                  <a:srgbClr val="277F60"/>
                </a:solidFill>
                <a:effectLst/>
                <a:latin typeface="Calibri" panose="020F0502020204030204" pitchFamily="34" charset="0"/>
                <a:ea typeface="Times New Roman" panose="02020603050405020304" pitchFamily="18" charset="0"/>
                <a:cs typeface="Times New Roman" panose="02020603050405020304" pitchFamily="18" charset="0"/>
              </a:rPr>
              <a:t>room and board</a:t>
            </a:r>
            <a:r>
              <a:rPr lang="en-US" sz="1100" dirty="0">
                <a:solidFill>
                  <a:srgbClr val="212529"/>
                </a:solidFill>
                <a:effectLst/>
                <a:latin typeface="Calibri" panose="020F0502020204030204" pitchFamily="34" charset="0"/>
                <a:ea typeface="Times New Roman" panose="02020603050405020304" pitchFamily="18" charset="0"/>
                <a:cs typeface="Times New Roman" panose="02020603050405020304" pitchFamily="18" charset="0"/>
              </a:rPr>
              <a:t> (or living expenses for students who do not contract with the school for room and board);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1143000" algn="l"/>
              </a:tabLst>
            </a:pPr>
            <a:r>
              <a:rPr lang="en-US" sz="1100" dirty="0">
                <a:solidFill>
                  <a:srgbClr val="212529"/>
                </a:solidFill>
                <a:effectLst/>
                <a:latin typeface="Calibri" panose="020F0502020204030204" pitchFamily="34" charset="0"/>
                <a:ea typeface="Times New Roman" panose="02020603050405020304" pitchFamily="18" charset="0"/>
                <a:cs typeface="Times New Roman" panose="02020603050405020304" pitchFamily="18" charset="0"/>
              </a:rPr>
              <a:t>the cost of books, supplies, transportation, </a:t>
            </a:r>
            <a:r>
              <a:rPr lang="en-US" sz="1100" dirty="0">
                <a:solidFill>
                  <a:srgbClr val="277F60"/>
                </a:solidFill>
                <a:effectLst/>
                <a:latin typeface="Calibri" panose="020F0502020204030204" pitchFamily="34" charset="0"/>
                <a:ea typeface="Times New Roman" panose="02020603050405020304" pitchFamily="18" charset="0"/>
                <a:cs typeface="Times New Roman" panose="02020603050405020304" pitchFamily="18" charset="0"/>
              </a:rPr>
              <a:t>loan</a:t>
            </a:r>
            <a:r>
              <a:rPr lang="en-US" sz="1100" dirty="0">
                <a:solidFill>
                  <a:srgbClr val="212529"/>
                </a:solidFill>
                <a:effectLst/>
                <a:latin typeface="Calibri" panose="020F0502020204030204" pitchFamily="34" charset="0"/>
                <a:ea typeface="Times New Roman" panose="02020603050405020304" pitchFamily="18" charset="0"/>
                <a:cs typeface="Times New Roman" panose="02020603050405020304" pitchFamily="18" charset="0"/>
              </a:rPr>
              <a:t> fees, and miscellaneous expenses (including a reasonable amount for the documented cost of a personal computer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1143000" algn="l"/>
              </a:tabLst>
            </a:pPr>
            <a:r>
              <a:rPr lang="en-US" sz="1100" dirty="0">
                <a:solidFill>
                  <a:srgbClr val="212529"/>
                </a:solidFill>
                <a:effectLst/>
                <a:latin typeface="Calibri" panose="020F0502020204030204" pitchFamily="34" charset="0"/>
                <a:ea typeface="Times New Roman" panose="02020603050405020304" pitchFamily="18" charset="0"/>
                <a:cs typeface="Times New Roman" panose="02020603050405020304" pitchFamily="18" charset="0"/>
              </a:rPr>
              <a:t>Other reasonable education related expenses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57</a:t>
            </a:fld>
            <a:endParaRPr lang="en-US" dirty="0"/>
          </a:p>
        </p:txBody>
      </p:sp>
    </p:spTree>
    <p:extLst>
      <p:ext uri="{BB962C8B-B14F-4D97-AF65-F5344CB8AC3E}">
        <p14:creationId xmlns:p14="http://schemas.microsoft.com/office/powerpoint/2010/main" val="23569122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2476500" y="528638"/>
            <a:ext cx="4691063" cy="2638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A2D3E05C-EAF7-4C36-B3AF-5087C79461D3}" type="slidenum">
              <a:rPr lang="en-US" smtClean="0"/>
              <a:pPr>
                <a:defRPr/>
              </a:pPr>
              <a:t>58</a:t>
            </a:fld>
            <a:endParaRPr lang="en-US" dirty="0"/>
          </a:p>
        </p:txBody>
      </p:sp>
    </p:spTree>
    <p:extLst>
      <p:ext uri="{BB962C8B-B14F-4D97-AF65-F5344CB8AC3E}">
        <p14:creationId xmlns:p14="http://schemas.microsoft.com/office/powerpoint/2010/main" val="28015598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buSzPts val="1000"/>
              <a:buFont typeface="Symbol" panose="05050102010706020507" pitchFamily="18" charset="2"/>
              <a:buChar char=""/>
              <a:tabLst>
                <a:tab pos="457200" algn="l"/>
              </a:tabLst>
            </a:pPr>
            <a:r>
              <a:rPr lang="en-US" sz="1800" dirty="0">
                <a:solidFill>
                  <a:srgbClr val="202124"/>
                </a:solidFill>
                <a:effectLst/>
                <a:latin typeface="Calibri" panose="020F0502020204030204" pitchFamily="34" charset="0"/>
                <a:ea typeface="Calibri" panose="020F0502020204030204" pitchFamily="34" charset="0"/>
                <a:cs typeface="Times New Roman" panose="02020603050405020304" pitchFamily="18" charset="0"/>
              </a:rPr>
              <a:t>A school aid offer (sometimes called an award letter) tells you what financial aid you can receive at a particular college or career school.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SzPts val="1000"/>
              <a:buFont typeface="Symbol" panose="05050102010706020507" pitchFamily="18" charset="2"/>
              <a:buChar char=""/>
              <a:tabLst>
                <a:tab pos="457200" algn="l"/>
              </a:tabLst>
            </a:pPr>
            <a:r>
              <a:rPr lang="en-US" sz="1800" dirty="0">
                <a:solidFill>
                  <a:srgbClr val="202124"/>
                </a:solidFill>
                <a:effectLst/>
                <a:latin typeface="Calibri" panose="020F0502020204030204" pitchFamily="34" charset="0"/>
                <a:ea typeface="Calibri" panose="020F0502020204030204" pitchFamily="34" charset="0"/>
                <a:cs typeface="Times New Roman" panose="02020603050405020304" pitchFamily="18" charset="0"/>
              </a:rPr>
              <a:t>The offer includes the types and amounts of financial aid you may receive from federal, state, private, and school sources. This combination of aid is your financial aid package.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SzPts val="1000"/>
              <a:buFont typeface="Symbol" panose="05050102010706020507" pitchFamily="18" charset="2"/>
              <a:buChar char=""/>
              <a:tabLst>
                <a:tab pos="457200" algn="l"/>
              </a:tabLst>
            </a:pPr>
            <a:r>
              <a:rPr lang="en-US" sz="1800" dirty="0">
                <a:solidFill>
                  <a:srgbClr val="202124"/>
                </a:solidFill>
                <a:effectLst/>
                <a:latin typeface="Calibri" panose="020F0502020204030204" pitchFamily="34" charset="0"/>
                <a:ea typeface="Calibri" panose="020F0502020204030204" pitchFamily="34" charset="0"/>
                <a:cs typeface="Times New Roman" panose="02020603050405020304" pitchFamily="18" charset="0"/>
              </a:rPr>
              <a:t>Review the letter carefully. Understand which aid is loans and which are grants.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dirty="0">
                <a:solidFill>
                  <a:srgbClr val="202124"/>
                </a:solidFill>
                <a:effectLst/>
                <a:latin typeface="Calibri" panose="020F0502020204030204" pitchFamily="34" charset="0"/>
                <a:ea typeface="Calibri" panose="020F0502020204030204" pitchFamily="34" charset="0"/>
                <a:cs typeface="Times New Roman" panose="02020603050405020304" pitchFamily="18" charset="0"/>
              </a:rPr>
              <a:t>Be sure to understand any obligations before accepting any financial aid.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59</a:t>
            </a:fld>
            <a:endParaRPr lang="en-US" dirty="0"/>
          </a:p>
        </p:txBody>
      </p:sp>
    </p:spTree>
    <p:extLst>
      <p:ext uri="{BB962C8B-B14F-4D97-AF65-F5344CB8AC3E}">
        <p14:creationId xmlns:p14="http://schemas.microsoft.com/office/powerpoint/2010/main" val="35308921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Tuition is based on public</a:t>
            </a:r>
            <a:r>
              <a:rPr lang="en-US" baseline="0" dirty="0"/>
              <a:t> university tuition rates</a:t>
            </a:r>
          </a:p>
          <a:p>
            <a:pPr defTabSz="937907">
              <a:defRPr/>
            </a:pPr>
            <a:r>
              <a:rPr lang="en-US" baseline="0" dirty="0"/>
              <a:t>Before Fall 2023, was </a:t>
            </a:r>
            <a:r>
              <a:rPr lang="en-US" sz="1900" dirty="0">
                <a:solidFill>
                  <a:srgbClr val="000000"/>
                </a:solidFill>
                <a:latin typeface="Arial" panose="020B0604020202020204" pitchFamily="34" charset="0"/>
              </a:rPr>
              <a:t>$1,300 for 3 years and $2,600 for final year</a:t>
            </a:r>
          </a:p>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60</a:t>
            </a:fld>
            <a:endParaRPr lang="en-US" dirty="0"/>
          </a:p>
        </p:txBody>
      </p:sp>
    </p:spTree>
    <p:extLst>
      <p:ext uri="{BB962C8B-B14F-4D97-AF65-F5344CB8AC3E}">
        <p14:creationId xmlns:p14="http://schemas.microsoft.com/office/powerpoint/2010/main" val="3605772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Complete the FAFSA*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slide shows the process for completing the FAFSA.**</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 student starts the FAFSA (preferred way).</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student Invites the parent to do their part of the FAFSA.</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student completes their part of the FAFSA.</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Parent accepts invite and completes their part of the FAFSA.</a:t>
            </a:r>
          </a:p>
          <a:p>
            <a:pPr marL="742950" marR="0" lvl="1" indent="-285750">
              <a:lnSpc>
                <a:spcPct val="107000"/>
              </a:lnSpc>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FAFSA is submitted when complete.</a:t>
            </a:r>
          </a:p>
          <a:p>
            <a:pPr marL="228600" marR="0">
              <a:lnSpc>
                <a:spcPct val="107000"/>
              </a:lnSpc>
              <a:spcAft>
                <a:spcPts val="800"/>
              </a:spcAft>
            </a:pPr>
            <a:r>
              <a:rPr lang="en-US" sz="11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r>
              <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Parent can start a FAFSA and invite a student to complete their part.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6</a:t>
            </a:fld>
            <a:endParaRPr lang="en-US" dirty="0"/>
          </a:p>
        </p:txBody>
      </p:sp>
    </p:spTree>
    <p:extLst>
      <p:ext uri="{BB962C8B-B14F-4D97-AF65-F5344CB8AC3E}">
        <p14:creationId xmlns:p14="http://schemas.microsoft.com/office/powerpoint/2010/main" val="31023966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Tuition is based on public</a:t>
            </a:r>
            <a:r>
              <a:rPr lang="en-US" baseline="0" dirty="0"/>
              <a:t> university tuition rates</a:t>
            </a:r>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61</a:t>
            </a:fld>
            <a:endParaRPr lang="en-US" dirty="0"/>
          </a:p>
        </p:txBody>
      </p:sp>
    </p:spTree>
    <p:extLst>
      <p:ext uri="{BB962C8B-B14F-4D97-AF65-F5344CB8AC3E}">
        <p14:creationId xmlns:p14="http://schemas.microsoft.com/office/powerpoint/2010/main" val="1376993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62</a:t>
            </a:fld>
            <a:endParaRPr lang="en-US" dirty="0"/>
          </a:p>
        </p:txBody>
      </p:sp>
    </p:spTree>
    <p:extLst>
      <p:ext uri="{BB962C8B-B14F-4D97-AF65-F5344CB8AC3E}">
        <p14:creationId xmlns:p14="http://schemas.microsoft.com/office/powerpoint/2010/main" val="32359599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Tuition is based on public</a:t>
            </a:r>
            <a:r>
              <a:rPr lang="en-US" baseline="0" dirty="0"/>
              <a:t> university tuition rates</a:t>
            </a:r>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63</a:t>
            </a:fld>
            <a:endParaRPr lang="en-US" dirty="0"/>
          </a:p>
        </p:txBody>
      </p:sp>
    </p:spTree>
    <p:extLst>
      <p:ext uri="{BB962C8B-B14F-4D97-AF65-F5344CB8AC3E}">
        <p14:creationId xmlns:p14="http://schemas.microsoft.com/office/powerpoint/2010/main" val="3594906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64</a:t>
            </a:fld>
            <a:endParaRPr lang="en-US" dirty="0"/>
          </a:p>
        </p:txBody>
      </p:sp>
    </p:spTree>
    <p:extLst>
      <p:ext uri="{BB962C8B-B14F-4D97-AF65-F5344CB8AC3E}">
        <p14:creationId xmlns:p14="http://schemas.microsoft.com/office/powerpoint/2010/main" val="39057029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65</a:t>
            </a:fld>
            <a:endParaRPr lang="en-US" dirty="0"/>
          </a:p>
        </p:txBody>
      </p:sp>
    </p:spTree>
    <p:extLst>
      <p:ext uri="{BB962C8B-B14F-4D97-AF65-F5344CB8AC3E}">
        <p14:creationId xmlns:p14="http://schemas.microsoft.com/office/powerpoint/2010/main" val="41030038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24414-7107-4A40-B568-CF534397E516}" type="slidenum">
              <a:rPr lang="en-US" smtClean="0"/>
              <a:t>66</a:t>
            </a:fld>
            <a:endParaRPr lang="en-US" dirty="0"/>
          </a:p>
        </p:txBody>
      </p:sp>
    </p:spTree>
    <p:extLst>
      <p:ext uri="{BB962C8B-B14F-4D97-AF65-F5344CB8AC3E}">
        <p14:creationId xmlns:p14="http://schemas.microsoft.com/office/powerpoint/2010/main" val="10161833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2470150" y="563563"/>
            <a:ext cx="5002213" cy="28146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Frequently</a:t>
            </a:r>
            <a:r>
              <a:rPr lang="en-US" altLang="en-US" baseline="0" dirty="0"/>
              <a:t> asked questions--https://studentaid.ed.gov/sa/about/data-center/student/application-volume/faq </a:t>
            </a:r>
          </a:p>
          <a:p>
            <a:endParaRPr lang="en-US" altLang="en-US" baseline="0" dirty="0"/>
          </a:p>
          <a:p>
            <a:endParaRPr lang="en-US" altLang="en-US" dirty="0"/>
          </a:p>
        </p:txBody>
      </p:sp>
      <p:sp>
        <p:nvSpPr>
          <p:cNvPr id="4" name="Slide Number Placeholder 3"/>
          <p:cNvSpPr>
            <a:spLocks noGrp="1"/>
          </p:cNvSpPr>
          <p:nvPr>
            <p:ph type="sldNum" sz="quarter" idx="5"/>
          </p:nvPr>
        </p:nvSpPr>
        <p:spPr/>
        <p:txBody>
          <a:bodyPr/>
          <a:lstStyle/>
          <a:p>
            <a:pPr>
              <a:defRPr/>
            </a:pPr>
            <a:fld id="{9CA2B511-6082-40F4-B701-83B082E63FB8}" type="slidenum">
              <a:rPr lang="en-US" smtClean="0"/>
              <a:pPr>
                <a:defRPr/>
              </a:pPr>
              <a:t>69</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2470150" y="563563"/>
            <a:ext cx="5002213" cy="28146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C558CF06-4CCC-4880-B3E5-92604EEFE05B}" type="slidenum">
              <a:rPr lang="en-US" smtClean="0"/>
              <a:pPr>
                <a:defRPr/>
              </a:pPr>
              <a:t>71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2476500" y="528638"/>
            <a:ext cx="4691063" cy="2638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marR="0" lvl="0" indent="-342900">
              <a:lnSpc>
                <a:spcPct val="107000"/>
              </a:lnSpc>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Financial aid comes in different forms:</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Grants – which typically don’t have to be repaid.</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Scholarships – which typically don’t have to be repaid.</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Work-study programs – allow a student to work and earn a salary they can use to pay for education. </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Loans – which do have to be repaid. There are federal student loans or private student loans, and some states offer state student loan programs. Students considering student loans should consider federal loans first because of the repayment options and other benefits offered by those loans.</a:t>
            </a:r>
          </a:p>
          <a:p>
            <a:pPr marL="342900" marR="0" lvl="0" indent="-342900">
              <a:lnSpc>
                <a:spcPct val="107000"/>
              </a:lnSpc>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No matter what aid – even grants and scholarships – students should consider it carefully before accepting it.</a:t>
            </a:r>
          </a:p>
          <a:p>
            <a:pPr marL="742950" marR="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Loans are a financial obligation and must be repaid.</a:t>
            </a:r>
          </a:p>
          <a:p>
            <a:pPr marL="742950" marR="0" lvl="1" indent="-285750">
              <a:lnSpc>
                <a:spcPct val="107000"/>
              </a:lnSpc>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Grants and scholarships can come with requirements (such as maintaining a GPA or pursuing a specific career) and, if those requirements are not met, the grant or scholarship could be lost or turned into a loan. Some of the South Dakota grants and scholarships have those requirements.</a:t>
            </a:r>
          </a:p>
        </p:txBody>
      </p:sp>
      <p:sp>
        <p:nvSpPr>
          <p:cNvPr id="4" name="Slide Number Placeholder 3"/>
          <p:cNvSpPr>
            <a:spLocks noGrp="1"/>
          </p:cNvSpPr>
          <p:nvPr>
            <p:ph type="sldNum" sz="quarter" idx="5"/>
          </p:nvPr>
        </p:nvSpPr>
        <p:spPr/>
        <p:txBody>
          <a:bodyPr/>
          <a:lstStyle/>
          <a:p>
            <a:pPr>
              <a:defRPr/>
            </a:pPr>
            <a:fld id="{C7585944-DD2E-42FF-BA2E-D90B3AE6E6C5}"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2476500" y="528638"/>
            <a:ext cx="4691063" cy="2638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342900" marR="0" lvl="0" indent="-342900">
              <a:lnSpc>
                <a:spcPct val="107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Free Application for Federal Student Aid. Note the word “Free.” You should never pay to complete the FAFSA.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Collects demographic and financial information about the student and family.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Information collected is used by other organizations to award financial aid. In addition to the federal government, state governments (including South Dakota), Colleges &amp; Universities, and some private foundations use the data on the FAFSA to award financial aid, grants, and scholarships. So even if you don’t want student loans and don’t think you’ll qualify for any federal need-based aid, you will still want to complete the FAFSA.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Normally the FAFSA is available on October 1 for the following academic year but is delayed this year to allow the Department to test and resolve issues before making the form available to all students and contributors.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9DB4CE55-B21B-47D5-9827-4134E05F6AED}"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xfrm>
            <a:off x="2476500" y="528638"/>
            <a:ext cx="4691063" cy="2638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marR="0" lvl="0" indent="-342900">
              <a:spcAft>
                <a:spcPts val="40"/>
              </a:spcAft>
              <a:buFont typeface="Symbol" panose="05050102010706020507" pitchFamily="18" charset="2"/>
              <a:buChar char=""/>
            </a:pPr>
            <a:r>
              <a:rPr lang="en-US" sz="1100" dirty="0">
                <a:solidFill>
                  <a:srgbClr val="000000"/>
                </a:solidFill>
                <a:effectLst/>
                <a:latin typeface="Calibri" panose="020F0502020204030204" pitchFamily="34" charset="0"/>
                <a:ea typeface="Calibri" panose="020F0502020204030204" pitchFamily="34" charset="0"/>
              </a:rPr>
              <a:t>From the </a:t>
            </a:r>
            <a:r>
              <a:rPr lang="en-US" sz="1100" dirty="0">
                <a:solidFill>
                  <a:srgbClr val="0000FF"/>
                </a:solidFill>
                <a:effectLst/>
                <a:latin typeface="Calibri" panose="020F0502020204030204" pitchFamily="34" charset="0"/>
                <a:ea typeface="Calibri" panose="020F0502020204030204" pitchFamily="34" charset="0"/>
              </a:rPr>
              <a:t>www.studentaid.gov </a:t>
            </a:r>
            <a:r>
              <a:rPr lang="en-US" sz="1100" dirty="0">
                <a:solidFill>
                  <a:srgbClr val="000000"/>
                </a:solidFill>
                <a:effectLst/>
                <a:latin typeface="Calibri" panose="020F0502020204030204" pitchFamily="34" charset="0"/>
                <a:ea typeface="Calibri" panose="020F0502020204030204" pitchFamily="34" charset="0"/>
              </a:rPr>
              <a:t>homepage, the FAFSA application can be accessed through the “FAFSA Form” tab. Select “Complete the FAFSA Form” from the drop-down box. </a:t>
            </a:r>
            <a:endParaRPr lang="en-US" sz="1200" dirty="0">
              <a:solidFill>
                <a:srgbClr val="000000"/>
              </a:solidFill>
              <a:effectLst/>
              <a:latin typeface="Arial" panose="020B0604020202020204" pitchFamily="34" charset="0"/>
              <a:ea typeface="Calibri" panose="020F0502020204030204" pitchFamily="34" charset="0"/>
            </a:endParaRPr>
          </a:p>
          <a:p>
            <a:pPr marL="342900" marR="0" lvl="0" indent="-342900">
              <a:spcAft>
                <a:spcPts val="40"/>
              </a:spcAft>
              <a:buFont typeface="Symbol" panose="05050102010706020507" pitchFamily="18" charset="2"/>
              <a:buChar char=""/>
            </a:pPr>
            <a:r>
              <a:rPr lang="en-US" sz="1100" dirty="0">
                <a:solidFill>
                  <a:srgbClr val="000000"/>
                </a:solidFill>
                <a:effectLst/>
                <a:latin typeface="Calibri" panose="020F0502020204030204" pitchFamily="34" charset="0"/>
                <a:ea typeface="Calibri" panose="020F0502020204030204" pitchFamily="34" charset="0"/>
              </a:rPr>
              <a:t>New applications for 2025-26 are completed in the “New to the FAFSA Process?” option by selecting the “Start Here” button. </a:t>
            </a:r>
            <a:endParaRPr lang="en-US" sz="1200" dirty="0">
              <a:solidFill>
                <a:srgbClr val="000000"/>
              </a:solidFill>
              <a:effectLst/>
              <a:latin typeface="Arial" panose="020B0604020202020204" pitchFamily="34" charset="0"/>
              <a:ea typeface="Calibri" panose="020F0502020204030204" pitchFamily="34" charset="0"/>
            </a:endParaRPr>
          </a:p>
          <a:p>
            <a:pPr marL="342900" marR="0" lvl="0" indent="-342900">
              <a:spcAft>
                <a:spcPts val="40"/>
              </a:spcAft>
              <a:buFont typeface="Symbol" panose="05050102010706020507" pitchFamily="18" charset="2"/>
              <a:buChar char=""/>
            </a:pPr>
            <a:r>
              <a:rPr lang="en-US" sz="1100" dirty="0">
                <a:solidFill>
                  <a:srgbClr val="000000"/>
                </a:solidFill>
                <a:effectLst/>
                <a:latin typeface="Calibri" panose="020F0502020204030204" pitchFamily="34" charset="0"/>
                <a:ea typeface="Calibri" panose="020F0502020204030204" pitchFamily="34" charset="0"/>
              </a:rPr>
              <a:t>Dashboard is customized to user and contains:</a:t>
            </a:r>
            <a:endParaRPr lang="en-US" sz="1200" dirty="0">
              <a:solidFill>
                <a:srgbClr val="000000"/>
              </a:solidFill>
              <a:effectLst/>
              <a:latin typeface="Arial" panose="020B0604020202020204" pitchFamily="34" charset="0"/>
              <a:ea typeface="Calibri" panose="020F0502020204030204" pitchFamily="34" charset="0"/>
            </a:endParaRPr>
          </a:p>
          <a:p>
            <a:pPr marL="342900" marR="0" lvl="0" indent="-342900">
              <a:spcAft>
                <a:spcPts val="40"/>
              </a:spcAft>
              <a:buFont typeface="Symbol" panose="05050102010706020507" pitchFamily="18" charset="2"/>
              <a:buChar char=""/>
            </a:pPr>
            <a:r>
              <a:rPr lang="en-US" sz="1100" dirty="0">
                <a:solidFill>
                  <a:srgbClr val="000000"/>
                </a:solidFill>
                <a:effectLst/>
                <a:latin typeface="Calibri" panose="020F0502020204030204" pitchFamily="34" charset="0"/>
                <a:ea typeface="Calibri" panose="020F0502020204030204" pitchFamily="34" charset="0"/>
              </a:rPr>
              <a:t>On this site, you can take care of anything related to your financial aid:</a:t>
            </a:r>
            <a:endParaRPr lang="en-US" sz="1200" dirty="0">
              <a:solidFill>
                <a:srgbClr val="000000"/>
              </a:solidFill>
              <a:effectLst/>
              <a:latin typeface="Arial" panose="020B0604020202020204" pitchFamily="34" charset="0"/>
              <a:ea typeface="Calibri" panose="020F0502020204030204" pitchFamily="34" charset="0"/>
            </a:endParaRPr>
          </a:p>
          <a:p>
            <a:pPr marL="742950" marR="0" lvl="1" indent="-285750">
              <a:spcAft>
                <a:spcPts val="40"/>
              </a:spcAft>
              <a:buFont typeface="Courier New" panose="02070309020205020404" pitchFamily="49" charset="0"/>
              <a:buChar char="o"/>
            </a:pPr>
            <a:r>
              <a:rPr lang="en-US" sz="1100" dirty="0">
                <a:solidFill>
                  <a:srgbClr val="000000"/>
                </a:solidFill>
                <a:effectLst/>
                <a:latin typeface="Calibri" panose="020F0502020204030204" pitchFamily="34" charset="0"/>
                <a:ea typeface="Calibri" panose="020F0502020204030204" pitchFamily="34" charset="0"/>
              </a:rPr>
              <a:t>Start a 2025-26 FAFSA</a:t>
            </a:r>
            <a:endParaRPr lang="en-US" sz="1200" dirty="0">
              <a:solidFill>
                <a:srgbClr val="000000"/>
              </a:solidFill>
              <a:effectLst/>
              <a:latin typeface="Arial" panose="020B0604020202020204" pitchFamily="34" charset="0"/>
              <a:ea typeface="Calibri" panose="020F0502020204030204" pitchFamily="34" charset="0"/>
            </a:endParaRPr>
          </a:p>
          <a:p>
            <a:pPr marL="742950" marR="0" lvl="1" indent="-285750">
              <a:spcAft>
                <a:spcPts val="40"/>
              </a:spcAft>
              <a:buFont typeface="Courier New" panose="02070309020205020404" pitchFamily="49" charset="0"/>
              <a:buChar char="o"/>
            </a:pPr>
            <a:r>
              <a:rPr lang="en-US" sz="1100" dirty="0">
                <a:solidFill>
                  <a:srgbClr val="000000"/>
                </a:solidFill>
                <a:effectLst/>
                <a:latin typeface="Calibri" panose="020F0502020204030204" pitchFamily="34" charset="0"/>
                <a:ea typeface="Calibri" panose="020F0502020204030204" pitchFamily="34" charset="0"/>
              </a:rPr>
              <a:t>View the Student Aid Report</a:t>
            </a:r>
            <a:endParaRPr lang="en-US" sz="1200" dirty="0">
              <a:solidFill>
                <a:srgbClr val="000000"/>
              </a:solidFill>
              <a:effectLst/>
              <a:latin typeface="Arial" panose="020B0604020202020204" pitchFamily="34" charset="0"/>
              <a:ea typeface="Calibri" panose="020F0502020204030204" pitchFamily="34" charset="0"/>
            </a:endParaRPr>
          </a:p>
          <a:p>
            <a:pPr marL="742950" marR="0" lvl="1" indent="-285750">
              <a:spcAft>
                <a:spcPts val="40"/>
              </a:spcAft>
              <a:buFont typeface="Courier New" panose="02070309020205020404" pitchFamily="49" charset="0"/>
              <a:buChar char="o"/>
            </a:pPr>
            <a:r>
              <a:rPr lang="en-US" sz="1100" dirty="0">
                <a:solidFill>
                  <a:srgbClr val="000000"/>
                </a:solidFill>
                <a:effectLst/>
                <a:latin typeface="Calibri" panose="020F0502020204030204" pitchFamily="34" charset="0"/>
                <a:ea typeface="Calibri" panose="020F0502020204030204" pitchFamily="34" charset="0"/>
              </a:rPr>
              <a:t>Make FAFSA corrections.</a:t>
            </a:r>
            <a:endParaRPr lang="en-US" sz="1200" dirty="0">
              <a:solidFill>
                <a:srgbClr val="000000"/>
              </a:solidFill>
              <a:effectLst/>
              <a:latin typeface="Arial" panose="020B0604020202020204" pitchFamily="34" charset="0"/>
              <a:ea typeface="Calibri" panose="020F0502020204030204" pitchFamily="34" charset="0"/>
            </a:endParaRPr>
          </a:p>
          <a:p>
            <a:pPr marL="742950" marR="0" lvl="1" indent="-285750">
              <a:spcAft>
                <a:spcPts val="40"/>
              </a:spcAft>
              <a:buFont typeface="Courier New" panose="02070309020205020404" pitchFamily="49" charset="0"/>
              <a:buChar char="o"/>
            </a:pPr>
            <a:r>
              <a:rPr lang="en-US" sz="1100" dirty="0">
                <a:solidFill>
                  <a:srgbClr val="000000"/>
                </a:solidFill>
                <a:effectLst/>
                <a:latin typeface="Calibri" panose="020F0502020204030204" pitchFamily="34" charset="0"/>
                <a:ea typeface="Calibri" panose="020F0502020204030204" pitchFamily="34" charset="0"/>
              </a:rPr>
              <a:t>View correction history</a:t>
            </a:r>
            <a:endParaRPr lang="en-US" sz="1200" dirty="0">
              <a:solidFill>
                <a:srgbClr val="000000"/>
              </a:solidFill>
              <a:effectLst/>
              <a:latin typeface="Arial" panose="020B0604020202020204" pitchFamily="34" charset="0"/>
              <a:ea typeface="Calibri" panose="020F0502020204030204" pitchFamily="34" charset="0"/>
            </a:endParaRPr>
          </a:p>
          <a:p>
            <a:pPr marL="742950" marR="0" lvl="1" indent="-285750">
              <a:spcAft>
                <a:spcPts val="40"/>
              </a:spcAft>
              <a:buFont typeface="Courier New" panose="02070309020205020404" pitchFamily="49" charset="0"/>
              <a:buChar char="o"/>
            </a:pPr>
            <a:r>
              <a:rPr lang="en-US" sz="1100" dirty="0">
                <a:solidFill>
                  <a:srgbClr val="000000"/>
                </a:solidFill>
                <a:effectLst/>
                <a:latin typeface="Calibri" panose="020F0502020204030204" pitchFamily="34" charset="0"/>
                <a:ea typeface="Calibri" panose="020F0502020204030204" pitchFamily="34" charset="0"/>
              </a:rPr>
              <a:t>Provide missing signatures.</a:t>
            </a:r>
            <a:endParaRPr lang="en-US" sz="1200" dirty="0">
              <a:solidFill>
                <a:srgbClr val="000000"/>
              </a:solidFill>
              <a:effectLst/>
              <a:latin typeface="Arial" panose="020B0604020202020204" pitchFamily="34" charset="0"/>
              <a:ea typeface="Calibri" panose="020F0502020204030204" pitchFamily="34" charset="0"/>
            </a:endParaRPr>
          </a:p>
          <a:p>
            <a:pPr marL="742950" marR="0" lvl="1" indent="-285750">
              <a:buFont typeface="Courier New" panose="02070309020205020404" pitchFamily="49" charset="0"/>
              <a:buChar char="o"/>
            </a:pPr>
            <a:r>
              <a:rPr lang="en-US" sz="1100" dirty="0">
                <a:solidFill>
                  <a:srgbClr val="000000"/>
                </a:solidFill>
                <a:effectLst/>
                <a:latin typeface="Calibri" panose="020F0502020204030204" pitchFamily="34" charset="0"/>
                <a:ea typeface="Calibri" panose="020F0502020204030204" pitchFamily="34" charset="0"/>
              </a:rPr>
              <a:t>Complete and submit a Renewal FAFSA</a:t>
            </a:r>
            <a:endParaRPr lang="en-US" sz="1200" dirty="0">
              <a:solidFill>
                <a:srgbClr val="000000"/>
              </a:solidFill>
              <a:effectLst/>
              <a:latin typeface="Arial" panose="020B0604020202020204" pitchFamily="34" charset="0"/>
              <a:ea typeface="Calibri" panose="020F0502020204030204" pitchFamily="34" charset="0"/>
            </a:endParaRPr>
          </a:p>
          <a:p>
            <a:endParaRPr lang="en-US" altLang="en-US" dirty="0"/>
          </a:p>
        </p:txBody>
      </p:sp>
      <p:sp>
        <p:nvSpPr>
          <p:cNvPr id="4" name="Slide Number Placeholder 3"/>
          <p:cNvSpPr>
            <a:spLocks noGrp="1"/>
          </p:cNvSpPr>
          <p:nvPr>
            <p:ph type="sldNum" sz="quarter" idx="5"/>
          </p:nvPr>
        </p:nvSpPr>
        <p:spPr/>
        <p:txBody>
          <a:bodyPr/>
          <a:lstStyle/>
          <a:p>
            <a:pPr>
              <a:defRPr/>
            </a:pPr>
            <a:fld id="{452E5B75-CD6C-42F6-9BD4-371A2D79E308}"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265389095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11" name="Picture 10"/>
          <p:cNvPicPr>
            <a:picLocks noChangeAspect="1"/>
          </p:cNvPicPr>
          <p:nvPr/>
        </p:nvPicPr>
        <p:blipFill rotWithShape="1">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27961750-D3DA-49AC-8F04-E4AD43A26C9E}" type="datetime1">
              <a:rPr lang="en-US" smtClean="0"/>
              <a:t>11/26/2024</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r>
              <a:rPr lang="en-US" dirty="0"/>
              <a:t>© Mapping Your Future 2024</a:t>
            </a:r>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dirty="0"/>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5" name="Date Placeholder 4"/>
          <p:cNvSpPr>
            <a:spLocks noGrp="1"/>
          </p:cNvSpPr>
          <p:nvPr>
            <p:ph type="dt" sz="half" idx="10"/>
          </p:nvPr>
        </p:nvSpPr>
        <p:spPr/>
        <p:txBody>
          <a:bodyPr/>
          <a:lstStyle/>
          <a:p>
            <a:fld id="{7A060C0E-4266-4476-B2D8-B06A45E5BEC1}" type="datetime1">
              <a:rPr lang="en-US" smtClean="0"/>
              <a:t>11/26/2024</a:t>
            </a:fld>
            <a:endParaRPr dirty="0"/>
          </a:p>
        </p:txBody>
      </p:sp>
      <p:sp>
        <p:nvSpPr>
          <p:cNvPr id="6" name="Footer Placeholder 5"/>
          <p:cNvSpPr>
            <a:spLocks noGrp="1"/>
          </p:cNvSpPr>
          <p:nvPr>
            <p:ph type="ftr" sz="quarter" idx="11"/>
          </p:nvPr>
        </p:nvSpPr>
        <p:spPr/>
        <p:txBody>
          <a:bodyPr/>
          <a:lstStyle/>
          <a:p>
            <a:r>
              <a:rPr lang="en-US" dirty="0"/>
              <a:t>© Mapping Your Future 2024</a:t>
            </a:r>
            <a:endParaRPr dirty="0"/>
          </a:p>
        </p:txBody>
      </p:sp>
      <p:sp>
        <p:nvSpPr>
          <p:cNvPr id="7" name="Slide Number Placeholder 6"/>
          <p:cNvSpPr>
            <a:spLocks noGrp="1"/>
          </p:cNvSpPr>
          <p:nvPr>
            <p:ph type="sldNum" sz="quarter" idx="12"/>
          </p:nvPr>
        </p:nvSpPr>
        <p:spPr/>
        <p:txBody>
          <a:bodyPr/>
          <a:lstStyle/>
          <a:p>
            <a:fld id="{0FF54DE5-C571-48E8-A5BC-B369434E2F44}" type="slidenum">
              <a:rPr/>
              <a:t>‹#›</a:t>
            </a:fld>
            <a:endParaRPr dirty="0"/>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592850E7-48CC-43EE-A6D1-A8F52A56B1ED}" type="datetime1">
              <a:rPr lang="en-US" smtClean="0"/>
              <a:t>11/26/2024</a:t>
            </a:fld>
            <a:endParaRPr dirty="0"/>
          </a:p>
        </p:txBody>
      </p:sp>
      <p:sp>
        <p:nvSpPr>
          <p:cNvPr id="5" name="Footer Placeholder 4"/>
          <p:cNvSpPr>
            <a:spLocks noGrp="1"/>
          </p:cNvSpPr>
          <p:nvPr>
            <p:ph type="ftr" sz="quarter" idx="11"/>
          </p:nvPr>
        </p:nvSpPr>
        <p:spPr/>
        <p:txBody>
          <a:bodyPr/>
          <a:lstStyle/>
          <a:p>
            <a:r>
              <a:rPr lang="en-US" dirty="0"/>
              <a:t>© Mapping Your Future 2024</a:t>
            </a:r>
            <a:endParaRPr dirty="0"/>
          </a:p>
        </p:txBody>
      </p:sp>
      <p:sp>
        <p:nvSpPr>
          <p:cNvPr id="6" name="Slide Number Placeholder 5"/>
          <p:cNvSpPr>
            <a:spLocks noGrp="1"/>
          </p:cNvSpPr>
          <p:nvPr>
            <p:ph type="sldNum" sz="quarter" idx="12"/>
          </p:nvPr>
        </p:nvSpPr>
        <p:spPr/>
        <p:txBody>
          <a:bodyPr/>
          <a:lstStyle/>
          <a:p>
            <a:fld id="{0FF54DE5-C571-48E8-A5BC-B369434E2F44}" type="slidenum">
              <a:rPr/>
              <a:t>‹#›</a:t>
            </a:fld>
            <a:endParaRPr dirty="0"/>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393FB0F3-6DF9-4C53-98E8-C20DB9DC910A}" type="datetime1">
              <a:rPr lang="en-US" smtClean="0"/>
              <a:t>11/26/2024</a:t>
            </a:fld>
            <a:endParaRPr dirty="0"/>
          </a:p>
        </p:txBody>
      </p:sp>
      <p:sp>
        <p:nvSpPr>
          <p:cNvPr id="5" name="Footer Placeholder 4"/>
          <p:cNvSpPr>
            <a:spLocks noGrp="1"/>
          </p:cNvSpPr>
          <p:nvPr>
            <p:ph type="ftr" sz="quarter" idx="11"/>
          </p:nvPr>
        </p:nvSpPr>
        <p:spPr/>
        <p:txBody>
          <a:bodyPr/>
          <a:lstStyle/>
          <a:p>
            <a:r>
              <a:rPr lang="en-US" dirty="0"/>
              <a:t>© Mapping Your Future 2024</a:t>
            </a:r>
            <a:endParaRPr dirty="0"/>
          </a:p>
        </p:txBody>
      </p:sp>
      <p:sp>
        <p:nvSpPr>
          <p:cNvPr id="6" name="Slide Number Placeholder 5"/>
          <p:cNvSpPr>
            <a:spLocks noGrp="1"/>
          </p:cNvSpPr>
          <p:nvPr>
            <p:ph type="sldNum" sz="quarter" idx="12"/>
          </p:nvPr>
        </p:nvSpPr>
        <p:spPr/>
        <p:txBody>
          <a:bodyPr/>
          <a:lstStyle/>
          <a:p>
            <a:fld id="{0FF54DE5-C571-48E8-A5BC-B369434E2F44}" type="slidenum">
              <a:rPr/>
              <a:t>‹#›</a:t>
            </a:fld>
            <a:endParaRPr dirty="0"/>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AB1041B-C445-422F-95EF-854BEC344896}" type="datetime1">
              <a:rPr lang="en-US" smtClean="0"/>
              <a:t>11/26/2024</a:t>
            </a:fld>
            <a:endParaRPr dirty="0"/>
          </a:p>
        </p:txBody>
      </p:sp>
      <p:sp>
        <p:nvSpPr>
          <p:cNvPr id="5" name="Footer Placeholder 4"/>
          <p:cNvSpPr>
            <a:spLocks noGrp="1"/>
          </p:cNvSpPr>
          <p:nvPr>
            <p:ph type="ftr" sz="quarter" idx="11"/>
          </p:nvPr>
        </p:nvSpPr>
        <p:spPr/>
        <p:txBody>
          <a:bodyPr/>
          <a:lstStyle/>
          <a:p>
            <a:r>
              <a:rPr lang="en-US" dirty="0"/>
              <a:t>© Mapping Your Future 2024</a:t>
            </a:r>
            <a:endParaRPr dirty="0"/>
          </a:p>
        </p:txBody>
      </p:sp>
      <p:sp>
        <p:nvSpPr>
          <p:cNvPr id="6" name="Slide Number Placeholder 5"/>
          <p:cNvSpPr>
            <a:spLocks noGrp="1"/>
          </p:cNvSpPr>
          <p:nvPr>
            <p:ph type="sldNum" sz="quarter" idx="12"/>
          </p:nvPr>
        </p:nvSpPr>
        <p:spPr/>
        <p:txBody>
          <a:bodyPr/>
          <a:lstStyle/>
          <a:p>
            <a:fld id="{0FF54DE5-C571-48E8-A5BC-B369434E2F44}" type="slidenum">
              <a:rPr/>
              <a:t>‹#›</a:t>
            </a:fld>
            <a:endParaRPr dirty="0"/>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dirty="0"/>
              <a:t>Click icon to add picture</a:t>
            </a:r>
            <a:endParaRPr dirty="0"/>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139BF7-36C3-44D6-A187-5121FF24B394}" type="datetime1">
              <a:rPr lang="en-US" smtClean="0"/>
              <a:t>11/26/2024</a:t>
            </a:fld>
            <a:endParaRPr dirty="0"/>
          </a:p>
        </p:txBody>
      </p:sp>
      <p:sp>
        <p:nvSpPr>
          <p:cNvPr id="5" name="Footer Placeholder 4"/>
          <p:cNvSpPr>
            <a:spLocks noGrp="1"/>
          </p:cNvSpPr>
          <p:nvPr>
            <p:ph type="ftr" sz="quarter" idx="11"/>
          </p:nvPr>
        </p:nvSpPr>
        <p:spPr/>
        <p:txBody>
          <a:bodyPr/>
          <a:lstStyle/>
          <a:p>
            <a:r>
              <a:rPr lang="en-US" dirty="0"/>
              <a:t>© Mapping Your Future 2024</a:t>
            </a:r>
            <a:endParaRPr dirty="0"/>
          </a:p>
        </p:txBody>
      </p:sp>
      <p:sp>
        <p:nvSpPr>
          <p:cNvPr id="6" name="Slide Number Placeholder 5"/>
          <p:cNvSpPr>
            <a:spLocks noGrp="1"/>
          </p:cNvSpPr>
          <p:nvPr>
            <p:ph type="sldNum" sz="quarter" idx="12"/>
          </p:nvPr>
        </p:nvSpPr>
        <p:spPr/>
        <p:txBody>
          <a:bodyPr/>
          <a:lstStyle/>
          <a:p>
            <a:fld id="{0FF54DE5-C571-48E8-A5BC-B369434E2F44}" type="slidenum">
              <a:rPr/>
              <a:t>‹#›</a:t>
            </a:fld>
            <a:endParaRPr dirty="0"/>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8DCD475-6540-4C20-AE27-613CF593153F}" type="datetime1">
              <a:rPr lang="en-US" smtClean="0"/>
              <a:t>11/26/2024</a:t>
            </a:fld>
            <a:endParaRPr dirty="0"/>
          </a:p>
        </p:txBody>
      </p:sp>
      <p:sp>
        <p:nvSpPr>
          <p:cNvPr id="6" name="Footer Placeholder 5"/>
          <p:cNvSpPr>
            <a:spLocks noGrp="1"/>
          </p:cNvSpPr>
          <p:nvPr>
            <p:ph type="ftr" sz="quarter" idx="11"/>
          </p:nvPr>
        </p:nvSpPr>
        <p:spPr/>
        <p:txBody>
          <a:bodyPr/>
          <a:lstStyle/>
          <a:p>
            <a:r>
              <a:rPr lang="en-US" dirty="0"/>
              <a:t>© Mapping Your Future 2024</a:t>
            </a:r>
            <a:endParaRPr dirty="0"/>
          </a:p>
        </p:txBody>
      </p:sp>
      <p:sp>
        <p:nvSpPr>
          <p:cNvPr id="7" name="Slide Number Placeholder 6"/>
          <p:cNvSpPr>
            <a:spLocks noGrp="1"/>
          </p:cNvSpPr>
          <p:nvPr>
            <p:ph type="sldNum" sz="quarter" idx="12"/>
          </p:nvPr>
        </p:nvSpPr>
        <p:spPr/>
        <p:txBody>
          <a:bodyPr/>
          <a:lstStyle/>
          <a:p>
            <a:fld id="{0FF54DE5-C571-48E8-A5BC-B369434E2F44}" type="slidenum">
              <a:rPr/>
              <a:t>‹#›</a:t>
            </a:fld>
            <a:endParaRPr dirty="0"/>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745D1603-1537-4169-B14C-1930980BB5D5}" type="datetime1">
              <a:rPr lang="en-US" smtClean="0"/>
              <a:t>11/26/2024</a:t>
            </a:fld>
            <a:endParaRPr dirty="0"/>
          </a:p>
        </p:txBody>
      </p:sp>
      <p:sp>
        <p:nvSpPr>
          <p:cNvPr id="8" name="Footer Placeholder 7"/>
          <p:cNvSpPr>
            <a:spLocks noGrp="1"/>
          </p:cNvSpPr>
          <p:nvPr>
            <p:ph type="ftr" sz="quarter" idx="11"/>
          </p:nvPr>
        </p:nvSpPr>
        <p:spPr/>
        <p:txBody>
          <a:bodyPr/>
          <a:lstStyle/>
          <a:p>
            <a:r>
              <a:rPr lang="en-US" dirty="0"/>
              <a:t>© Mapping Your Future 2024</a:t>
            </a:r>
            <a:endParaRPr dirty="0"/>
          </a:p>
        </p:txBody>
      </p:sp>
      <p:sp>
        <p:nvSpPr>
          <p:cNvPr id="9" name="Slide Number Placeholder 8"/>
          <p:cNvSpPr>
            <a:spLocks noGrp="1"/>
          </p:cNvSpPr>
          <p:nvPr>
            <p:ph type="sldNum" sz="quarter" idx="12"/>
          </p:nvPr>
        </p:nvSpPr>
        <p:spPr/>
        <p:txBody>
          <a:bodyPr/>
          <a:lstStyle/>
          <a:p>
            <a:fld id="{0FF54DE5-C571-48E8-A5BC-B369434E2F44}" type="slidenum">
              <a:rPr/>
              <a:t>‹#›</a:t>
            </a:fld>
            <a:endParaRPr dirty="0"/>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25F56C-6405-4623-B067-C440175A2462}" type="datetime1">
              <a:rPr lang="en-US" smtClean="0"/>
              <a:t>11/26/2024</a:t>
            </a:fld>
            <a:endParaRPr dirty="0"/>
          </a:p>
        </p:txBody>
      </p:sp>
      <p:sp>
        <p:nvSpPr>
          <p:cNvPr id="4" name="Footer Placeholder 3"/>
          <p:cNvSpPr>
            <a:spLocks noGrp="1"/>
          </p:cNvSpPr>
          <p:nvPr>
            <p:ph type="ftr" sz="quarter" idx="11"/>
          </p:nvPr>
        </p:nvSpPr>
        <p:spPr/>
        <p:txBody>
          <a:bodyPr/>
          <a:lstStyle/>
          <a:p>
            <a:r>
              <a:rPr lang="en-US" dirty="0"/>
              <a:t>© Mapping Your Future 2024</a:t>
            </a:r>
            <a:endParaRPr dirty="0"/>
          </a:p>
        </p:txBody>
      </p:sp>
      <p:sp>
        <p:nvSpPr>
          <p:cNvPr id="5" name="Slide Number Placeholder 4"/>
          <p:cNvSpPr>
            <a:spLocks noGrp="1"/>
          </p:cNvSpPr>
          <p:nvPr>
            <p:ph type="sldNum" sz="quarter" idx="12"/>
          </p:nvPr>
        </p:nvSpPr>
        <p:spPr/>
        <p:txBody>
          <a:bodyPr/>
          <a:lstStyle/>
          <a:p>
            <a:fld id="{0FF54DE5-C571-48E8-A5BC-B369434E2F44}" type="slidenum">
              <a:rPr/>
              <a:t>‹#›</a:t>
            </a:fld>
            <a:endParaRPr dirty="0"/>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001DD8-1844-4623-8553-CA9DFB96BFE6}" type="datetime1">
              <a:rPr lang="en-US" smtClean="0"/>
              <a:t>11/26/2024</a:t>
            </a:fld>
            <a:endParaRPr dirty="0"/>
          </a:p>
        </p:txBody>
      </p:sp>
      <p:sp>
        <p:nvSpPr>
          <p:cNvPr id="3" name="Footer Placeholder 2"/>
          <p:cNvSpPr>
            <a:spLocks noGrp="1"/>
          </p:cNvSpPr>
          <p:nvPr>
            <p:ph type="ftr" sz="quarter" idx="11"/>
          </p:nvPr>
        </p:nvSpPr>
        <p:spPr/>
        <p:txBody>
          <a:bodyPr/>
          <a:lstStyle/>
          <a:p>
            <a:r>
              <a:rPr lang="en-US" dirty="0"/>
              <a:t>© Mapping Your Future 2024</a:t>
            </a:r>
            <a:endParaRPr dirty="0"/>
          </a:p>
        </p:txBody>
      </p:sp>
      <p:sp>
        <p:nvSpPr>
          <p:cNvPr id="4" name="Slide Number Placeholder 3"/>
          <p:cNvSpPr>
            <a:spLocks noGrp="1"/>
          </p:cNvSpPr>
          <p:nvPr>
            <p:ph type="sldNum" sz="quarter" idx="12"/>
          </p:nvPr>
        </p:nvSpPr>
        <p:spPr/>
        <p:txBody>
          <a:bodyPr/>
          <a:lstStyle/>
          <a:p>
            <a:fld id="{0FF54DE5-C571-48E8-A5BC-B369434E2F44}" type="slidenum">
              <a:rPr/>
              <a:t>‹#›</a:t>
            </a:fld>
            <a:endParaRPr dirty="0"/>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5B5B36B4-F877-47F8-AD79-40E62EF898DB}" type="datetime1">
              <a:rPr lang="en-US" smtClean="0"/>
              <a:t>11/26/2024</a:t>
            </a:fld>
            <a:endParaRPr dirty="0"/>
          </a:p>
        </p:txBody>
      </p:sp>
      <p:sp>
        <p:nvSpPr>
          <p:cNvPr id="6" name="Footer Placeholder 5"/>
          <p:cNvSpPr>
            <a:spLocks noGrp="1"/>
          </p:cNvSpPr>
          <p:nvPr>
            <p:ph type="ftr" sz="quarter" idx="11"/>
          </p:nvPr>
        </p:nvSpPr>
        <p:spPr/>
        <p:txBody>
          <a:bodyPr/>
          <a:lstStyle/>
          <a:p>
            <a:r>
              <a:rPr lang="en-US" dirty="0"/>
              <a:t>© Mapping Your Future 2024</a:t>
            </a:r>
            <a:endParaRPr dirty="0"/>
          </a:p>
        </p:txBody>
      </p:sp>
      <p:sp>
        <p:nvSpPr>
          <p:cNvPr id="7" name="Slide Number Placeholder 6"/>
          <p:cNvSpPr>
            <a:spLocks noGrp="1"/>
          </p:cNvSpPr>
          <p:nvPr>
            <p:ph type="sldNum" sz="quarter" idx="12"/>
          </p:nvPr>
        </p:nvSpPr>
        <p:spPr/>
        <p:txBody>
          <a:bodyPr/>
          <a:lstStyle/>
          <a:p>
            <a:fld id="{0FF54DE5-C571-48E8-A5BC-B369434E2F44}" type="slidenum">
              <a:rPr/>
              <a:t>‹#›</a:t>
            </a:fld>
            <a:endParaRPr dirty="0"/>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fld id="{FB41AF0A-C12D-47D3-8887-9EA8791E3392}" type="datetime1">
              <a:rPr lang="en-US" smtClean="0"/>
              <a:t>11/26/2024</a:t>
            </a:fld>
            <a:endParaRPr lang="en-US" dirty="0"/>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r>
              <a:rPr lang="en-US" dirty="0"/>
              <a:t>© Mapping Your Future 2024</a:t>
            </a:r>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dirty="0"/>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studentaid.gov/fafsa-apply/parents"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studentaid.gov/"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7.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southdakota.mappingyourfuture.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89.png"/><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11.sv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svg"/><Relationship Id="rId9" Type="http://schemas.openxmlformats.org/officeDocument/2006/relationships/image" Target="../media/image11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sdos.sdbor.edu/"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sdbor.edu/dakotacorps/Pages/How-Do-I-Apply.aspx"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tdx.sdbor.edu/TDClient/33/Portal/KB/ArticleDet?ID=311"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builddakotascholarships.com/"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freedomscholarshipsd.com/"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ourdakotadreams.com/paying-for-college/sd-scholarships/"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ourdakotadreams.com/paying-for-college/sd-scholarships/"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hyperlink" Target="https://studentaid.gov/aid-estimator/" TargetMode="External"/><Relationship Id="rId13" Type="http://schemas.openxmlformats.org/officeDocument/2006/relationships/image" Target="../media/image126.png"/><Relationship Id="rId3" Type="http://schemas.openxmlformats.org/officeDocument/2006/relationships/hyperlink" Target="https://southdakota.mappingyourfuture.org/" TargetMode="External"/><Relationship Id="rId7" Type="http://schemas.openxmlformats.org/officeDocument/2006/relationships/hyperlink" Target="https://studentaid.gov/" TargetMode="External"/><Relationship Id="rId12" Type="http://schemas.openxmlformats.org/officeDocument/2006/relationships/hyperlink" Target="https://mappingyourfuture.org/wp-content/uploads/2024/08/MappingYourFutureScholarshipTips.pdf" TargetMode="External"/><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hyperlink" Target="https://mappingyourfuture.org/" TargetMode="External"/><Relationship Id="rId11" Type="http://schemas.openxmlformats.org/officeDocument/2006/relationships/hyperlink" Target="https://bigfuture.collegeboard.org/" TargetMode="External"/><Relationship Id="rId5" Type="http://schemas.openxmlformats.org/officeDocument/2006/relationships/hyperlink" Target="https://southdakota.mappingyourfuture.org/career-sort.cfm" TargetMode="External"/><Relationship Id="rId10" Type="http://schemas.openxmlformats.org/officeDocument/2006/relationships/hyperlink" Target="http://www.fastweb.com/" TargetMode="External"/><Relationship Id="rId4" Type="http://schemas.openxmlformats.org/officeDocument/2006/relationships/hyperlink" Target="https://southdakota.mappingyourfuture.org/college.cfm" TargetMode="External"/><Relationship Id="rId9" Type="http://schemas.openxmlformats.org/officeDocument/2006/relationships/hyperlink" Target="https://view.officeapps.live.com/op/view.aspx?src=https%3A%2F%2Fmappingyourfuture.org%2Fwp-content%2Fuploads%2F2024%2F05%2FMappingYourFuture_Scholarship_Tracking.xlsx&amp;wdOrigin=BROWSELINK" TargetMode="External"/><Relationship Id="rId14" Type="http://schemas.openxmlformats.org/officeDocument/2006/relationships/image" Target="../media/image127.sv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hyperlink" Target="mailto:feedback@mappingyourfuture.org" TargetMode="External"/><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129.jpg"/><Relationship Id="rId4" Type="http://schemas.openxmlformats.org/officeDocument/2006/relationships/hyperlink" Target="http://southdakota.mappingyourfuture.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hyperlink" Target="https://studentaid.gov/"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p:txBody>
          <a:bodyPr anchor="ctr"/>
          <a:lstStyle/>
          <a:p>
            <a:r>
              <a:rPr lang="en-US" dirty="0"/>
              <a:t>2025-26 </a:t>
            </a:r>
            <a:br>
              <a:rPr lang="en-US" dirty="0"/>
            </a:br>
            <a:r>
              <a:rPr lang="en-US" cap="none" dirty="0"/>
              <a:t>Financial Aid Night</a:t>
            </a:r>
            <a:endParaRPr lang="en-US" dirty="0"/>
          </a:p>
        </p:txBody>
      </p:sp>
      <p:sp>
        <p:nvSpPr>
          <p:cNvPr id="7" name="Subtitle 6"/>
          <p:cNvSpPr>
            <a:spLocks noGrp="1"/>
          </p:cNvSpPr>
          <p:nvPr>
            <p:ph type="subTitle" idx="1"/>
          </p:nvPr>
        </p:nvSpPr>
        <p:spPr>
          <a:xfrm>
            <a:off x="1104900" y="4155440"/>
            <a:ext cx="5734050" cy="1311909"/>
          </a:xfrm>
        </p:spPr>
        <p:txBody>
          <a:bodyPr>
            <a:normAutofit/>
          </a:bodyPr>
          <a:lstStyle/>
          <a:p>
            <a:endParaRPr lang="en-US" b="1" dirty="0"/>
          </a:p>
          <a:p>
            <a:r>
              <a:rPr lang="en-US" b="1" dirty="0"/>
              <a:t>December 2024</a:t>
            </a:r>
          </a:p>
        </p:txBody>
      </p:sp>
      <p:pic>
        <p:nvPicPr>
          <p:cNvPr id="9" name="Picture Placeholder 8" descr="A stack of books with a piggy bank on top&#10;&#10;Description automatically generated">
            <a:extLst>
              <a:ext uri="{FF2B5EF4-FFF2-40B4-BE49-F238E27FC236}">
                <a16:creationId xmlns:a16="http://schemas.microsoft.com/office/drawing/2014/main" id="{9171D0D8-37DD-540F-1E3D-18BF9B2BBCC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chemeClr val="bg1"/>
                </a:solidFill>
              </a:rPr>
              <a:t>Dependent Student </a:t>
            </a:r>
            <a:br>
              <a:rPr lang="en-US" dirty="0">
                <a:solidFill>
                  <a:schemeClr val="bg1"/>
                </a:solidFill>
              </a:rPr>
            </a:br>
            <a:r>
              <a:rPr lang="en-US" dirty="0">
                <a:solidFill>
                  <a:schemeClr val="bg1"/>
                </a:solidFill>
              </a:rPr>
              <a:t>Identity Information</a:t>
            </a:r>
          </a:p>
        </p:txBody>
      </p:sp>
      <p:sp>
        <p:nvSpPr>
          <p:cNvPr id="4" name="Content Placeholder 3"/>
          <p:cNvSpPr>
            <a:spLocks noGrp="1"/>
          </p:cNvSpPr>
          <p:nvPr>
            <p:ph idx="1"/>
          </p:nvPr>
        </p:nvSpPr>
        <p:spPr/>
        <p:txBody>
          <a:bodyPr>
            <a:normAutofit/>
          </a:bodyPr>
          <a:lstStyle/>
          <a:p>
            <a:r>
              <a:rPr lang="en-US" dirty="0"/>
              <a:t>Contributor</a:t>
            </a:r>
          </a:p>
          <a:p>
            <a:r>
              <a:rPr lang="en-US" dirty="0"/>
              <a:t>Approval/Consent</a:t>
            </a:r>
          </a:p>
          <a:p>
            <a:r>
              <a:rPr lang="en-US" dirty="0"/>
              <a:t>Personal circumstances </a:t>
            </a:r>
          </a:p>
          <a:p>
            <a:r>
              <a:rPr lang="en-US" dirty="0"/>
              <a:t>Parent</a:t>
            </a:r>
          </a:p>
          <a:p>
            <a:r>
              <a:rPr lang="en-US" dirty="0"/>
              <a:t>Unusual circumstances</a:t>
            </a:r>
          </a:p>
          <a:p>
            <a:r>
              <a:rPr lang="en-US" dirty="0"/>
              <a:t>Special circumstances</a:t>
            </a:r>
          </a:p>
          <a:p>
            <a:r>
              <a:rPr lang="en-US" dirty="0"/>
              <a:t>FAFSA Submission Summary</a:t>
            </a:r>
          </a:p>
          <a:p>
            <a:r>
              <a:rPr lang="en-US" dirty="0"/>
              <a:t>Student Aid Index (SAI)</a:t>
            </a:r>
          </a:p>
          <a:p>
            <a:endParaRPr lang="en-US" dirty="0"/>
          </a:p>
          <a:p>
            <a:endParaRPr lang="en-US" dirty="0"/>
          </a:p>
          <a:p>
            <a:endParaRPr lang="en-US" dirty="0"/>
          </a:p>
          <a:p>
            <a:pPr marL="0" indent="0">
              <a:buNone/>
            </a:pPr>
            <a:endParaRPr lang="en-US" dirty="0"/>
          </a:p>
        </p:txBody>
      </p:sp>
      <p:sp>
        <p:nvSpPr>
          <p:cNvPr id="6" name="TextBox 5">
            <a:extLst>
              <a:ext uri="{FF2B5EF4-FFF2-40B4-BE49-F238E27FC236}">
                <a16:creationId xmlns:a16="http://schemas.microsoft.com/office/drawing/2014/main" id="{39368084-F627-F1DF-8A0B-F05F00CD0334}"/>
              </a:ext>
            </a:extLst>
          </p:cNvPr>
          <p:cNvSpPr txBox="1"/>
          <p:nvPr/>
        </p:nvSpPr>
        <p:spPr>
          <a:xfrm>
            <a:off x="1099226" y="505838"/>
            <a:ext cx="8618706" cy="490134"/>
          </a:xfrm>
          <a:prstGeom prst="rect">
            <a:avLst/>
          </a:prstGeom>
          <a:noFill/>
        </p:spPr>
        <p:txBody>
          <a:bodyPr wrap="square" rtlCol="0">
            <a:spAutoFit/>
          </a:bodyPr>
          <a:lstStyle/>
          <a:p>
            <a:pPr>
              <a:lnSpc>
                <a:spcPct val="90000"/>
              </a:lnSpc>
              <a:spcBef>
                <a:spcPct val="0"/>
              </a:spcBef>
            </a:pPr>
            <a:r>
              <a:rPr lang="en-US" sz="2800" dirty="0">
                <a:solidFill>
                  <a:schemeClr val="tx2"/>
                </a:solidFill>
                <a:latin typeface="+mj-lt"/>
                <a:ea typeface="+mj-ea"/>
                <a:cs typeface="+mj-cs"/>
              </a:rPr>
              <a:t>FAFSA terminology</a:t>
            </a:r>
          </a:p>
        </p:txBody>
      </p:sp>
      <p:sp>
        <p:nvSpPr>
          <p:cNvPr id="2" name="Slide Number Placeholder 3">
            <a:extLst>
              <a:ext uri="{FF2B5EF4-FFF2-40B4-BE49-F238E27FC236}">
                <a16:creationId xmlns:a16="http://schemas.microsoft.com/office/drawing/2014/main" id="{75F65025-BC9C-4E28-4398-DF429D12ABC0}"/>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10</a:t>
            </a:fld>
            <a:endParaRPr lang="en-US" dirty="0">
              <a:solidFill>
                <a:schemeClr val="tx1">
                  <a:lumMod val="50000"/>
                  <a:lumOff val="50000"/>
                </a:schemeClr>
              </a:solidFill>
            </a:endParaRPr>
          </a:p>
        </p:txBody>
      </p:sp>
      <p:pic>
        <p:nvPicPr>
          <p:cNvPr id="12" name="Picture 11" descr="A magnifying glass on a newspaper&#10;&#10;Description automatically generated">
            <a:extLst>
              <a:ext uri="{FF2B5EF4-FFF2-40B4-BE49-F238E27FC236}">
                <a16:creationId xmlns:a16="http://schemas.microsoft.com/office/drawing/2014/main" id="{3107B176-AF15-210A-07B0-4428F713C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0640" y="1795597"/>
            <a:ext cx="4612640" cy="3076631"/>
          </a:xfrm>
          <a:prstGeom prst="rect">
            <a:avLst/>
          </a:prstGeom>
          <a:ln>
            <a:noFill/>
          </a:ln>
          <a:effectLst>
            <a:outerShdw blurRad="292100" dist="139700" dir="2700000" algn="tl" rotWithShape="0">
              <a:srgbClr val="333333">
                <a:alpha val="65000"/>
              </a:srgbClr>
            </a:outerShdw>
          </a:effectLst>
        </p:spPr>
      </p:pic>
      <p:sp>
        <p:nvSpPr>
          <p:cNvPr id="13" name="Footer Placeholder 4">
            <a:extLst>
              <a:ext uri="{FF2B5EF4-FFF2-40B4-BE49-F238E27FC236}">
                <a16:creationId xmlns:a16="http://schemas.microsoft.com/office/drawing/2014/main" id="{4CBA7645-21E4-A2EB-96C8-4D931D4E6541}"/>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5" name="Slide Number Placeholder 4">
            <a:extLst>
              <a:ext uri="{FF2B5EF4-FFF2-40B4-BE49-F238E27FC236}">
                <a16:creationId xmlns:a16="http://schemas.microsoft.com/office/drawing/2014/main" id="{522EC8AE-A741-8CEE-7696-E3EBC68CA9D9}"/>
              </a:ext>
            </a:extLst>
          </p:cNvPr>
          <p:cNvSpPr>
            <a:spLocks noGrp="1"/>
          </p:cNvSpPr>
          <p:nvPr>
            <p:ph type="sldNum" sz="quarter" idx="12"/>
          </p:nvPr>
        </p:nvSpPr>
        <p:spPr/>
        <p:txBody>
          <a:bodyPr/>
          <a:lstStyle/>
          <a:p>
            <a:fld id="{0FF54DE5-C571-48E8-A5BC-B369434E2F44}" type="slidenum">
              <a:rPr lang="en-US" smtClean="0"/>
              <a:t>10</a:t>
            </a:fld>
            <a:endParaRPr lang="en-US" dirty="0"/>
          </a:p>
        </p:txBody>
      </p:sp>
    </p:spTree>
    <p:extLst>
      <p:ext uri="{BB962C8B-B14F-4D97-AF65-F5344CB8AC3E}">
        <p14:creationId xmlns:p14="http://schemas.microsoft.com/office/powerpoint/2010/main" val="3825035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758" y="36039"/>
            <a:ext cx="10183066" cy="1126840"/>
          </a:xfrm>
        </p:spPr>
        <p:txBody>
          <a:bodyPr vert="horz" lIns="91440" tIns="45720" rIns="91440" bIns="45720" rtlCol="0" anchor="b">
            <a:normAutofit/>
          </a:bodyPr>
          <a:lstStyle/>
          <a:p>
            <a:r>
              <a:rPr lang="en-US" sz="3600" kern="1200" dirty="0">
                <a:solidFill>
                  <a:schemeClr val="accent1">
                    <a:lumMod val="50000"/>
                  </a:schemeClr>
                </a:solidFill>
              </a:rPr>
              <a:t>Who is the parent for FAFSA purposes?</a:t>
            </a:r>
          </a:p>
        </p:txBody>
      </p:sp>
      <p:sp>
        <p:nvSpPr>
          <p:cNvPr id="3" name="Content Placeholder 2"/>
          <p:cNvSpPr>
            <a:spLocks noGrp="1"/>
          </p:cNvSpPr>
          <p:nvPr>
            <p:ph sz="half" idx="1"/>
          </p:nvPr>
        </p:nvSpPr>
        <p:spPr>
          <a:xfrm>
            <a:off x="1182757" y="1868185"/>
            <a:ext cx="9371753" cy="4017820"/>
          </a:xfrm>
          <a:prstGeom prst="rect">
            <a:avLst/>
          </a:prstGeom>
        </p:spPr>
        <p:txBody>
          <a:bodyPr vert="horz" lIns="91440" tIns="45720" rIns="91440" bIns="45720" rtlCol="0" anchor="t">
            <a:normAutofit/>
          </a:bodyPr>
          <a:lstStyle/>
          <a:p>
            <a:pPr>
              <a:buClr>
                <a:schemeClr val="accent1">
                  <a:lumMod val="75000"/>
                </a:schemeClr>
              </a:buClr>
            </a:pPr>
            <a:r>
              <a:rPr lang="en-US" sz="1900" dirty="0"/>
              <a:t>Your </a:t>
            </a:r>
            <a:r>
              <a:rPr lang="en-US" sz="1900" b="1" dirty="0"/>
              <a:t>biological </a:t>
            </a:r>
            <a:r>
              <a:rPr lang="en-US" sz="1900" dirty="0"/>
              <a:t>and/or</a:t>
            </a:r>
            <a:r>
              <a:rPr lang="en-US" sz="1900" b="1" dirty="0"/>
              <a:t> adoptive </a:t>
            </a:r>
            <a:r>
              <a:rPr lang="en-US" sz="1900" dirty="0"/>
              <a:t>parents are considered your legal parents. </a:t>
            </a:r>
          </a:p>
          <a:p>
            <a:pPr lvl="1">
              <a:buClr>
                <a:schemeClr val="accent1">
                  <a:lumMod val="75000"/>
                </a:schemeClr>
              </a:buClr>
            </a:pPr>
            <a:r>
              <a:rPr lang="en-US" sz="1900" dirty="0"/>
              <a:t>Must report information for </a:t>
            </a:r>
            <a:r>
              <a:rPr lang="en-US" sz="1900" b="1" dirty="0"/>
              <a:t>both</a:t>
            </a:r>
            <a:r>
              <a:rPr lang="en-US" sz="1900" dirty="0"/>
              <a:t> biological or adoptive parents if they are married or unmarried and living together</a:t>
            </a:r>
          </a:p>
          <a:p>
            <a:pPr>
              <a:buClr>
                <a:schemeClr val="accent1">
                  <a:lumMod val="75000"/>
                </a:schemeClr>
              </a:buClr>
            </a:pPr>
            <a:r>
              <a:rPr lang="en-US" sz="1900" dirty="0"/>
              <a:t>Grandparents, foster parents, legal guardians, older brothers or sisters, and aunts and uncles are </a:t>
            </a:r>
            <a:r>
              <a:rPr lang="en-US" sz="1900" b="1" dirty="0"/>
              <a:t>not </a:t>
            </a:r>
            <a:r>
              <a:rPr lang="en-US" sz="1900" dirty="0"/>
              <a:t>considered parents unless they have </a:t>
            </a:r>
            <a:r>
              <a:rPr lang="en-US" sz="1900" b="1" dirty="0"/>
              <a:t>legally adopted </a:t>
            </a:r>
            <a:r>
              <a:rPr lang="en-US" sz="1900" dirty="0"/>
              <a:t>you.</a:t>
            </a:r>
          </a:p>
          <a:p>
            <a:pPr>
              <a:buClr>
                <a:schemeClr val="accent1">
                  <a:lumMod val="75000"/>
                </a:schemeClr>
              </a:buClr>
            </a:pPr>
            <a:r>
              <a:rPr lang="en-US" sz="1900" dirty="0"/>
              <a:t>Parent wizard tool in the FAFSA helps determine which parent’s or parents’ information to include.</a:t>
            </a:r>
          </a:p>
          <a:p>
            <a:pPr>
              <a:buClr>
                <a:schemeClr val="accent1">
                  <a:lumMod val="75000"/>
                </a:schemeClr>
              </a:buClr>
            </a:pPr>
            <a:r>
              <a:rPr lang="en-US" sz="1900" dirty="0"/>
              <a:t>Department of Education has made the parent wizard tool available outside of the FAFSA to help students and parents prepare to complete the form. </a:t>
            </a:r>
            <a:r>
              <a:rPr lang="en-US" sz="1900" dirty="0">
                <a:hlinkClick r:id="rId3"/>
              </a:rPr>
              <a:t>https://studentaid.gov/fafsa-apply/parents</a:t>
            </a:r>
            <a:r>
              <a:rPr lang="en-US" sz="1900" dirty="0"/>
              <a:t> </a:t>
            </a:r>
          </a:p>
          <a:p>
            <a:pPr marL="0" indent="0">
              <a:buClr>
                <a:schemeClr val="accent1">
                  <a:lumMod val="75000"/>
                </a:schemeClr>
              </a:buClr>
              <a:buNone/>
            </a:pPr>
            <a:endParaRPr lang="en-US" sz="1900" dirty="0"/>
          </a:p>
        </p:txBody>
      </p:sp>
      <p:sp>
        <p:nvSpPr>
          <p:cNvPr id="4" name="Footer Placeholder 4">
            <a:extLst>
              <a:ext uri="{FF2B5EF4-FFF2-40B4-BE49-F238E27FC236}">
                <a16:creationId xmlns:a16="http://schemas.microsoft.com/office/drawing/2014/main" id="{5BAB144A-14B2-CC8C-5004-39EA5B446A8E}"/>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5" name="Slide Number Placeholder 3">
            <a:extLst>
              <a:ext uri="{FF2B5EF4-FFF2-40B4-BE49-F238E27FC236}">
                <a16:creationId xmlns:a16="http://schemas.microsoft.com/office/drawing/2014/main" id="{EEB6676D-F962-E8BB-0199-E40FA5EEA169}"/>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11</a:t>
            </a:fld>
            <a:endParaRPr lang="en-US" dirty="0">
              <a:solidFill>
                <a:schemeClr val="tx1">
                  <a:lumMod val="50000"/>
                  <a:lumOff val="50000"/>
                </a:schemeClr>
              </a:solidFill>
            </a:endParaRPr>
          </a:p>
        </p:txBody>
      </p:sp>
      <p:sp>
        <p:nvSpPr>
          <p:cNvPr id="6" name="Slide Number Placeholder 5">
            <a:extLst>
              <a:ext uri="{FF2B5EF4-FFF2-40B4-BE49-F238E27FC236}">
                <a16:creationId xmlns:a16="http://schemas.microsoft.com/office/drawing/2014/main" id="{5B48F603-5250-A116-9F78-5CF34CEE957F}"/>
              </a:ext>
            </a:extLst>
          </p:cNvPr>
          <p:cNvSpPr>
            <a:spLocks noGrp="1"/>
          </p:cNvSpPr>
          <p:nvPr>
            <p:ph type="sldNum" sz="quarter" idx="12"/>
          </p:nvPr>
        </p:nvSpPr>
        <p:spPr/>
        <p:txBody>
          <a:bodyPr/>
          <a:lstStyle/>
          <a:p>
            <a:fld id="{0FF54DE5-C571-48E8-A5BC-B369434E2F44}" type="slidenum">
              <a:rPr lang="en-US" smtClean="0"/>
              <a:t>11</a:t>
            </a:fld>
            <a:endParaRPr lang="en-US" dirty="0"/>
          </a:p>
        </p:txBody>
      </p:sp>
    </p:spTree>
    <p:extLst>
      <p:ext uri="{BB962C8B-B14F-4D97-AF65-F5344CB8AC3E}">
        <p14:creationId xmlns:p14="http://schemas.microsoft.com/office/powerpoint/2010/main" val="1535718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C9AB785-45DE-B19F-4331-364266A01C36}"/>
              </a:ext>
            </a:extLst>
          </p:cNvPr>
          <p:cNvSpPr>
            <a:spLocks noGrp="1"/>
          </p:cNvSpPr>
          <p:nvPr>
            <p:ph type="ftr" sz="quarter" idx="11"/>
          </p:nvPr>
        </p:nvSpPr>
        <p:spPr/>
        <p:txBody>
          <a:bodyPr/>
          <a:lstStyle/>
          <a:p>
            <a:r>
              <a:rPr lang="en-US" dirty="0"/>
              <a:t>© Mapping Your Future 2024</a:t>
            </a:r>
          </a:p>
        </p:txBody>
      </p:sp>
      <p:sp>
        <p:nvSpPr>
          <p:cNvPr id="7" name="Title 1"/>
          <p:cNvSpPr>
            <a:spLocks noGrp="1"/>
          </p:cNvSpPr>
          <p:nvPr>
            <p:ph type="title" idx="4294967295"/>
          </p:nvPr>
        </p:nvSpPr>
        <p:spPr>
          <a:xfrm>
            <a:off x="678662" y="84106"/>
            <a:ext cx="10571396" cy="807720"/>
          </a:xfrm>
          <a:prstGeom prst="rect">
            <a:avLst/>
          </a:prstGeom>
          <a:ln>
            <a:noFill/>
          </a:ln>
        </p:spPr>
        <p:txBody>
          <a:bodyPr rtlCol="0">
            <a:normAutofit/>
          </a:bodyPr>
          <a:lstStyle/>
          <a:p>
            <a:pPr fontAlgn="auto">
              <a:spcAft>
                <a:spcPts val="0"/>
              </a:spcAft>
              <a:defRPr/>
            </a:pPr>
            <a:r>
              <a:rPr lang="en-US" sz="2400" dirty="0">
                <a:solidFill>
                  <a:schemeClr val="accent1">
                    <a:lumMod val="50000"/>
                  </a:schemeClr>
                </a:solidFill>
              </a:rPr>
              <a:t>Which parent provides information/needs a StudentAid.gov account (FSA ID)</a:t>
            </a:r>
            <a:endParaRPr lang="en-US" sz="2400" b="0" dirty="0">
              <a:solidFill>
                <a:schemeClr val="accent1">
                  <a:lumMod val="50000"/>
                </a:schemeClr>
              </a:solidFill>
            </a:endParaRPr>
          </a:p>
        </p:txBody>
      </p:sp>
      <p:sp>
        <p:nvSpPr>
          <p:cNvPr id="8" name="Content Placeholder 7">
            <a:extLst>
              <a:ext uri="{FF2B5EF4-FFF2-40B4-BE49-F238E27FC236}">
                <a16:creationId xmlns:a16="http://schemas.microsoft.com/office/drawing/2014/main" id="{48223FE0-86C1-A3D3-FC45-8ADAA523D814}"/>
              </a:ext>
            </a:extLst>
          </p:cNvPr>
          <p:cNvSpPr>
            <a:spLocks noGrp="1"/>
          </p:cNvSpPr>
          <p:nvPr>
            <p:ph sz="half" idx="4294967295"/>
          </p:nvPr>
        </p:nvSpPr>
        <p:spPr>
          <a:xfrm>
            <a:off x="678662" y="1238696"/>
            <a:ext cx="4914900" cy="5198618"/>
          </a:xfrm>
        </p:spPr>
        <p:txBody>
          <a:bodyPr>
            <a:normAutofit fontScale="92500" lnSpcReduction="20000"/>
          </a:bodyPr>
          <a:lstStyle/>
          <a:p>
            <a:pPr marL="0" lvl="0" indent="0">
              <a:lnSpc>
                <a:spcPct val="120000"/>
              </a:lnSpc>
              <a:buNone/>
            </a:pPr>
            <a:r>
              <a:rPr lang="en-US" sz="2200" b="1" dirty="0">
                <a:solidFill>
                  <a:schemeClr val="accent6">
                    <a:lumMod val="75000"/>
                  </a:schemeClr>
                </a:solidFill>
              </a:rPr>
              <a:t>Married</a:t>
            </a:r>
            <a:br>
              <a:rPr lang="en-US" sz="2200" dirty="0"/>
            </a:br>
            <a:r>
              <a:rPr lang="en-US" sz="2200" dirty="0"/>
              <a:t>Report information on both parents:</a:t>
            </a:r>
          </a:p>
          <a:p>
            <a:pPr marL="742950" lvl="1" indent="-285750">
              <a:lnSpc>
                <a:spcPct val="120000"/>
              </a:lnSpc>
              <a:buFont typeface="Arial" panose="020B0604020202020204" pitchFamily="34" charset="0"/>
              <a:buChar char="•"/>
            </a:pPr>
            <a:r>
              <a:rPr lang="en-US" sz="1900" dirty="0"/>
              <a:t>Only one parent needs an FSA ID if filed joint taxes.</a:t>
            </a:r>
          </a:p>
          <a:p>
            <a:pPr marL="742950" lvl="1" indent="-285750">
              <a:lnSpc>
                <a:spcPct val="120000"/>
              </a:lnSpc>
              <a:buFont typeface="Arial" panose="020B0604020202020204" pitchFamily="34" charset="0"/>
              <a:buChar char="•"/>
            </a:pPr>
            <a:r>
              <a:rPr lang="en-US" sz="1900" dirty="0"/>
              <a:t>If filed separately, both parents need an FSA ID.</a:t>
            </a:r>
            <a:br>
              <a:rPr lang="en-US" sz="1900" dirty="0"/>
            </a:br>
            <a:endParaRPr lang="en-US" sz="1900" dirty="0">
              <a:solidFill>
                <a:schemeClr val="tx2"/>
              </a:solidFill>
            </a:endParaRPr>
          </a:p>
          <a:p>
            <a:pPr marL="0" lvl="0" indent="0">
              <a:lnSpc>
                <a:spcPct val="120000"/>
              </a:lnSpc>
              <a:spcBef>
                <a:spcPts val="0"/>
              </a:spcBef>
              <a:buNone/>
            </a:pPr>
            <a:r>
              <a:rPr lang="en-US" sz="2200" b="1" dirty="0">
                <a:solidFill>
                  <a:schemeClr val="accent6">
                    <a:lumMod val="75000"/>
                  </a:schemeClr>
                </a:solidFill>
              </a:rPr>
              <a:t>Unmarried but living together</a:t>
            </a:r>
            <a:br>
              <a:rPr lang="en-US" sz="2200" b="1" dirty="0"/>
            </a:br>
            <a:r>
              <a:rPr lang="en-US" sz="2200" dirty="0"/>
              <a:t>Report information on both parents and both parents need an FSA ID. </a:t>
            </a:r>
            <a:br>
              <a:rPr lang="en-US" sz="2200" dirty="0"/>
            </a:br>
            <a:endParaRPr lang="en-US" sz="2200" dirty="0"/>
          </a:p>
          <a:p>
            <a:pPr marL="0" lvl="0" indent="0">
              <a:lnSpc>
                <a:spcPct val="120000"/>
              </a:lnSpc>
              <a:spcBef>
                <a:spcPts val="0"/>
              </a:spcBef>
              <a:buNone/>
            </a:pPr>
            <a:r>
              <a:rPr lang="en-US" sz="2200" b="1" dirty="0">
                <a:solidFill>
                  <a:schemeClr val="accent6">
                    <a:lumMod val="75000"/>
                  </a:schemeClr>
                </a:solidFill>
              </a:rPr>
              <a:t>Never married and not living together</a:t>
            </a:r>
            <a:br>
              <a:rPr lang="en-US" sz="2200" b="1" dirty="0"/>
            </a:br>
            <a:r>
              <a:rPr lang="en-US" sz="2200" dirty="0"/>
              <a:t>Parent who provided the most financial support reports information and needs an FSA ID.</a:t>
            </a:r>
            <a:br>
              <a:rPr lang="en-US" sz="2200" dirty="0"/>
            </a:br>
            <a:endParaRPr lang="en-US" sz="2200" b="1" dirty="0">
              <a:solidFill>
                <a:schemeClr val="accent4"/>
              </a:solidFill>
            </a:endParaRPr>
          </a:p>
          <a:p>
            <a:endParaRPr lang="en-US" dirty="0"/>
          </a:p>
        </p:txBody>
      </p:sp>
      <p:sp>
        <p:nvSpPr>
          <p:cNvPr id="9" name="Content Placeholder 8">
            <a:extLst>
              <a:ext uri="{FF2B5EF4-FFF2-40B4-BE49-F238E27FC236}">
                <a16:creationId xmlns:a16="http://schemas.microsoft.com/office/drawing/2014/main" id="{C393AAB5-45AE-50AF-37E0-AA579920A25B}"/>
              </a:ext>
            </a:extLst>
          </p:cNvPr>
          <p:cNvSpPr>
            <a:spLocks noGrp="1"/>
          </p:cNvSpPr>
          <p:nvPr>
            <p:ph sz="half" idx="4294967295"/>
          </p:nvPr>
        </p:nvSpPr>
        <p:spPr>
          <a:xfrm>
            <a:off x="5898363" y="1027655"/>
            <a:ext cx="5896339" cy="5276085"/>
          </a:xfrm>
        </p:spPr>
        <p:txBody>
          <a:bodyPr>
            <a:normAutofit/>
          </a:bodyPr>
          <a:lstStyle/>
          <a:p>
            <a:pPr marL="0" lvl="0" indent="0">
              <a:lnSpc>
                <a:spcPct val="120000"/>
              </a:lnSpc>
              <a:buNone/>
            </a:pPr>
            <a:r>
              <a:rPr lang="en-US" b="1" kern="1200" dirty="0">
                <a:solidFill>
                  <a:schemeClr val="accent6">
                    <a:lumMod val="75000"/>
                  </a:schemeClr>
                </a:solidFill>
              </a:rPr>
              <a:t>Divorced or Separated</a:t>
            </a:r>
            <a:br>
              <a:rPr lang="en-US" b="1" kern="1200" dirty="0"/>
            </a:br>
            <a:r>
              <a:rPr lang="en-US" dirty="0"/>
              <a:t>Parent who provided the most financial support reports information and needs an FSA ID.</a:t>
            </a:r>
            <a:br>
              <a:rPr lang="en-US" dirty="0"/>
            </a:br>
            <a:endParaRPr lang="en-US" b="1" dirty="0">
              <a:solidFill>
                <a:schemeClr val="accent4"/>
              </a:solidFill>
            </a:endParaRPr>
          </a:p>
          <a:p>
            <a:pPr marL="0" indent="0">
              <a:lnSpc>
                <a:spcPct val="100000"/>
              </a:lnSpc>
              <a:spcBef>
                <a:spcPts val="0"/>
              </a:spcBef>
              <a:buNone/>
            </a:pPr>
            <a:r>
              <a:rPr lang="en-US" b="1" kern="1200" dirty="0">
                <a:solidFill>
                  <a:schemeClr val="accent6">
                    <a:lumMod val="75000"/>
                  </a:schemeClr>
                </a:solidFill>
              </a:rPr>
              <a:t>Remarried </a:t>
            </a:r>
            <a:br>
              <a:rPr lang="en-US" b="1" kern="1200" dirty="0"/>
            </a:br>
            <a:r>
              <a:rPr lang="en-US" dirty="0"/>
              <a:t>Parent who provided the most financial support reports information for parent and step-parent</a:t>
            </a:r>
            <a:endParaRPr lang="en-US" b="1" dirty="0">
              <a:solidFill>
                <a:schemeClr val="accent4"/>
              </a:solidFill>
            </a:endParaRPr>
          </a:p>
          <a:p>
            <a:pPr marL="742950" lvl="1" indent="-285750">
              <a:lnSpc>
                <a:spcPct val="120000"/>
              </a:lnSpc>
              <a:buFont typeface="Arial" panose="020B0604020202020204" pitchFamily="34" charset="0"/>
              <a:buChar char="•"/>
            </a:pPr>
            <a:r>
              <a:rPr lang="en-US" sz="1800" dirty="0"/>
              <a:t>Only the biological parent needs an FSA ID if filed joint taxes.</a:t>
            </a:r>
          </a:p>
          <a:p>
            <a:pPr marL="742950" lvl="1" indent="-285750">
              <a:lnSpc>
                <a:spcPct val="120000"/>
              </a:lnSpc>
              <a:buFont typeface="Arial" panose="020B0604020202020204" pitchFamily="34" charset="0"/>
              <a:buChar char="•"/>
            </a:pPr>
            <a:r>
              <a:rPr lang="en-US" sz="1800" dirty="0"/>
              <a:t>If filed separately, parent and step-parent needs an FSA ID.</a:t>
            </a:r>
            <a:br>
              <a:rPr lang="en-US" sz="1700" dirty="0"/>
            </a:br>
            <a:endParaRPr lang="en-US" sz="1700" dirty="0"/>
          </a:p>
          <a:p>
            <a:pPr marL="0" indent="0">
              <a:lnSpc>
                <a:spcPct val="110000"/>
              </a:lnSpc>
              <a:spcBef>
                <a:spcPts val="0"/>
              </a:spcBef>
              <a:buNone/>
            </a:pPr>
            <a:r>
              <a:rPr lang="en-US" b="1" dirty="0">
                <a:solidFill>
                  <a:schemeClr val="accent6">
                    <a:lumMod val="75000"/>
                  </a:schemeClr>
                </a:solidFill>
              </a:rPr>
              <a:t>Widowed</a:t>
            </a:r>
            <a:br>
              <a:rPr lang="en-US" b="1" dirty="0"/>
            </a:br>
            <a:r>
              <a:rPr lang="en-US" dirty="0"/>
              <a:t>Surviving parent provides information and needs an FSA ID.</a:t>
            </a:r>
          </a:p>
          <a:p>
            <a:pPr lvl="0"/>
            <a:endParaRPr lang="en-US" dirty="0"/>
          </a:p>
        </p:txBody>
      </p:sp>
      <p:sp>
        <p:nvSpPr>
          <p:cNvPr id="6" name="Slide Number Placeholder 3"/>
          <p:cNvSpPr txBox="1">
            <a:spLocks/>
          </p:cNvSpPr>
          <p:nvPr/>
        </p:nvSpPr>
        <p:spPr>
          <a:xfrm>
            <a:off x="101600" y="6477001"/>
            <a:ext cx="508000" cy="288925"/>
          </a:xfrm>
          <a:prstGeom prst="rect">
            <a:avLst/>
          </a:prstGeom>
        </p:spPr>
        <p:txBody>
          <a:bodyPr>
            <a:normAutofit/>
          </a:bodyPr>
          <a:lstStyle>
            <a:defPPr>
              <a:defRPr lang="en-US"/>
            </a:defPPr>
            <a:lvl1pPr marL="0" algn="l" defTabSz="914400" rtl="0" eaLnBrk="1" latinLnBrk="0" hangingPunct="1">
              <a:defRPr sz="1200" b="1" kern="1200">
                <a:solidFill>
                  <a:schemeClr val="tx2"/>
                </a:solidFill>
                <a:latin typeface="Segoe UI" pitchFamily="34" charset="0"/>
                <a:ea typeface="+mn-ea"/>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b="0" dirty="0">
              <a:solidFill>
                <a:schemeClr val="tx1"/>
              </a:solidFill>
              <a:latin typeface="+mj-lt"/>
            </a:endParaRPr>
          </a:p>
        </p:txBody>
      </p:sp>
      <p:sp>
        <p:nvSpPr>
          <p:cNvPr id="5" name="Slide Number Placeholder 5"/>
          <p:cNvSpPr txBox="1">
            <a:spLocks/>
          </p:cNvSpPr>
          <p:nvPr/>
        </p:nvSpPr>
        <p:spPr>
          <a:xfrm>
            <a:off x="0" y="6376988"/>
            <a:ext cx="2844800" cy="365125"/>
          </a:xfrm>
          <a:prstGeom prst="rect">
            <a:avLst/>
          </a:prstGeom>
        </p:spPr>
        <p:txBody>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defRPr/>
            </a:pPr>
            <a:endParaRPr lang="en-US" sz="1200" dirty="0"/>
          </a:p>
        </p:txBody>
      </p:sp>
      <p:sp>
        <p:nvSpPr>
          <p:cNvPr id="3" name="Slide Number Placeholder 3">
            <a:extLst>
              <a:ext uri="{FF2B5EF4-FFF2-40B4-BE49-F238E27FC236}">
                <a16:creationId xmlns:a16="http://schemas.microsoft.com/office/drawing/2014/main" id="{7E0942F4-ACDC-B552-8388-7F787DBDB337}"/>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12</a:t>
            </a:fld>
            <a:endParaRPr lang="en-US" dirty="0">
              <a:solidFill>
                <a:schemeClr val="tx1">
                  <a:lumMod val="50000"/>
                  <a:lumOff val="50000"/>
                </a:schemeClr>
              </a:solidFill>
            </a:endParaRPr>
          </a:p>
        </p:txBody>
      </p:sp>
      <p:cxnSp>
        <p:nvCxnSpPr>
          <p:cNvPr id="10" name="Straight Connector 9">
            <a:extLst>
              <a:ext uri="{FF2B5EF4-FFF2-40B4-BE49-F238E27FC236}">
                <a16:creationId xmlns:a16="http://schemas.microsoft.com/office/drawing/2014/main" id="{C9580CA4-6E03-DFB1-B962-F50B35079D1E}"/>
              </a:ext>
            </a:extLst>
          </p:cNvPr>
          <p:cNvCxnSpPr>
            <a:cxnSpLocks/>
          </p:cNvCxnSpPr>
          <p:nvPr/>
        </p:nvCxnSpPr>
        <p:spPr>
          <a:xfrm flipH="1">
            <a:off x="1122218" y="3290454"/>
            <a:ext cx="3754582"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73D7811-1CE0-3FAC-F7E8-9D8F900F8301}"/>
              </a:ext>
            </a:extLst>
          </p:cNvPr>
          <p:cNvCxnSpPr>
            <a:cxnSpLocks/>
          </p:cNvCxnSpPr>
          <p:nvPr/>
        </p:nvCxnSpPr>
        <p:spPr>
          <a:xfrm flipH="1">
            <a:off x="1122218" y="4551217"/>
            <a:ext cx="3754582"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8B06D00-B501-2552-2AEC-10B9DB009595}"/>
              </a:ext>
            </a:extLst>
          </p:cNvPr>
          <p:cNvCxnSpPr>
            <a:cxnSpLocks/>
          </p:cNvCxnSpPr>
          <p:nvPr/>
        </p:nvCxnSpPr>
        <p:spPr>
          <a:xfrm flipH="1">
            <a:off x="6608618" y="2402840"/>
            <a:ext cx="3505201"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E67CD0A-6CB4-F4BF-914D-27E9F9537483}"/>
              </a:ext>
            </a:extLst>
          </p:cNvPr>
          <p:cNvCxnSpPr>
            <a:cxnSpLocks/>
          </p:cNvCxnSpPr>
          <p:nvPr/>
        </p:nvCxnSpPr>
        <p:spPr>
          <a:xfrm flipH="1">
            <a:off x="6608619" y="5115560"/>
            <a:ext cx="3505200"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6E8CBD-0074-8969-843E-04A74056CEAE}"/>
              </a:ext>
            </a:extLst>
          </p:cNvPr>
          <p:cNvCxnSpPr/>
          <p:nvPr/>
        </p:nvCxnSpPr>
        <p:spPr>
          <a:xfrm>
            <a:off x="5745962" y="1579418"/>
            <a:ext cx="0" cy="403167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BDE799C-A017-F3BD-5D5D-C993A1085375}"/>
              </a:ext>
            </a:extLst>
          </p:cNvPr>
          <p:cNvSpPr>
            <a:spLocks noGrp="1"/>
          </p:cNvSpPr>
          <p:nvPr>
            <p:ph type="sldNum" sz="quarter" idx="12"/>
          </p:nvPr>
        </p:nvSpPr>
        <p:spPr/>
        <p:txBody>
          <a:bodyPr/>
          <a:lstStyle/>
          <a:p>
            <a:fld id="{0FF54DE5-C571-48E8-A5BC-B369434E2F44}" type="slidenum">
              <a:rPr lang="en-US" smtClean="0"/>
              <a:t>12</a:t>
            </a:fld>
            <a:endParaRPr lang="en-US" dirty="0"/>
          </a:p>
        </p:txBody>
      </p:sp>
    </p:spTree>
    <p:extLst>
      <p:ext uri="{BB962C8B-B14F-4D97-AF65-F5344CB8AC3E}">
        <p14:creationId xmlns:p14="http://schemas.microsoft.com/office/powerpoint/2010/main" val="2812002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7F532-8421-4EEB-926C-1C8DCE2B5A1F}"/>
              </a:ext>
            </a:extLst>
          </p:cNvPr>
          <p:cNvSpPr>
            <a:spLocks noGrp="1"/>
          </p:cNvSpPr>
          <p:nvPr>
            <p:ph type="title"/>
          </p:nvPr>
        </p:nvSpPr>
        <p:spPr>
          <a:xfrm>
            <a:off x="1151848" y="136525"/>
            <a:ext cx="4944152" cy="990812"/>
          </a:xfrm>
        </p:spPr>
        <p:txBody>
          <a:bodyPr>
            <a:normAutofit/>
          </a:bodyPr>
          <a:lstStyle/>
          <a:p>
            <a:r>
              <a:rPr lang="en-US" dirty="0">
                <a:solidFill>
                  <a:schemeClr val="accent1">
                    <a:lumMod val="50000"/>
                  </a:schemeClr>
                </a:solidFill>
              </a:rPr>
              <a:t>Create an StudentAid.gov account (FSA ID)</a:t>
            </a:r>
          </a:p>
        </p:txBody>
      </p:sp>
      <p:sp>
        <p:nvSpPr>
          <p:cNvPr id="3" name="Content Placeholder 2">
            <a:extLst>
              <a:ext uri="{FF2B5EF4-FFF2-40B4-BE49-F238E27FC236}">
                <a16:creationId xmlns:a16="http://schemas.microsoft.com/office/drawing/2014/main" id="{64AD73EE-3193-40C7-AAA1-CA75393C4119}"/>
              </a:ext>
            </a:extLst>
          </p:cNvPr>
          <p:cNvSpPr>
            <a:spLocks noGrp="1"/>
          </p:cNvSpPr>
          <p:nvPr>
            <p:ph idx="1"/>
          </p:nvPr>
        </p:nvSpPr>
        <p:spPr>
          <a:xfrm>
            <a:off x="1151848" y="1332690"/>
            <a:ext cx="4944152" cy="4468974"/>
          </a:xfrm>
        </p:spPr>
        <p:txBody>
          <a:bodyPr>
            <a:normAutofit fontScale="92500"/>
          </a:bodyPr>
          <a:lstStyle/>
          <a:p>
            <a:pPr marL="0" indent="0">
              <a:buNone/>
            </a:pPr>
            <a:r>
              <a:rPr lang="en-US" sz="1600" dirty="0"/>
              <a:t>Key FSA ID points:</a:t>
            </a:r>
          </a:p>
          <a:p>
            <a:pPr>
              <a:lnSpc>
                <a:spcPct val="120000"/>
              </a:lnSpc>
              <a:spcBef>
                <a:spcPts val="0"/>
              </a:spcBef>
            </a:pPr>
            <a:r>
              <a:rPr lang="en-US" sz="1600" dirty="0"/>
              <a:t>Students and at least one parent for FAFSA purposes need one (see parent wizard information)</a:t>
            </a:r>
          </a:p>
          <a:p>
            <a:pPr>
              <a:lnSpc>
                <a:spcPct val="120000"/>
              </a:lnSpc>
              <a:spcBef>
                <a:spcPts val="0"/>
              </a:spcBef>
            </a:pPr>
            <a:r>
              <a:rPr lang="en-US" sz="1600" dirty="0"/>
              <a:t>Cannot share an e-mail address or phone number for FSA ID</a:t>
            </a:r>
          </a:p>
          <a:p>
            <a:pPr>
              <a:lnSpc>
                <a:spcPct val="120000"/>
              </a:lnSpc>
              <a:spcBef>
                <a:spcPts val="0"/>
              </a:spcBef>
            </a:pPr>
            <a:r>
              <a:rPr lang="en-US" sz="1600" dirty="0"/>
              <a:t>Must be set up before completing the 2025-26 FAFSA</a:t>
            </a:r>
          </a:p>
          <a:p>
            <a:pPr>
              <a:lnSpc>
                <a:spcPct val="120000"/>
              </a:lnSpc>
              <a:spcBef>
                <a:spcPts val="0"/>
              </a:spcBef>
            </a:pPr>
            <a:r>
              <a:rPr lang="en-US" sz="1600" dirty="0"/>
              <a:t>May take three days for the Social Security Administration to authenticate your information, so set up the FSA ID well before sitting down to complete the FAFSA</a:t>
            </a:r>
          </a:p>
          <a:p>
            <a:pPr marL="0" indent="0">
              <a:lnSpc>
                <a:spcPct val="110000"/>
              </a:lnSpc>
              <a:spcBef>
                <a:spcPts val="0"/>
              </a:spcBef>
              <a:buNone/>
            </a:pPr>
            <a:endParaRPr lang="en-US" sz="1400" dirty="0"/>
          </a:p>
          <a:p>
            <a:pPr marL="0" indent="0">
              <a:lnSpc>
                <a:spcPct val="110000"/>
              </a:lnSpc>
              <a:spcBef>
                <a:spcPts val="0"/>
              </a:spcBef>
              <a:buNone/>
            </a:pPr>
            <a:r>
              <a:rPr lang="en-US" sz="1600" dirty="0"/>
              <a:t>Go to </a:t>
            </a:r>
            <a:r>
              <a:rPr lang="en-US" sz="1600" u="sng" dirty="0">
                <a:hlinkClick r:id="rId3"/>
              </a:rPr>
              <a:t>StudentAid.gov</a:t>
            </a:r>
            <a:r>
              <a:rPr lang="en-US" sz="1600" dirty="0"/>
              <a:t>, Create Account</a:t>
            </a:r>
            <a:endParaRPr lang="en-US" sz="1600" u="sng" dirty="0"/>
          </a:p>
          <a:p>
            <a:pPr marL="514350" indent="-514350">
              <a:lnSpc>
                <a:spcPct val="110000"/>
              </a:lnSpc>
              <a:spcBef>
                <a:spcPts val="0"/>
              </a:spcBef>
              <a:buFont typeface="+mj-lt"/>
              <a:buAutoNum type="arabicPeriod"/>
            </a:pPr>
            <a:r>
              <a:rPr lang="en-US" sz="1600" dirty="0"/>
              <a:t>Enter your personal information</a:t>
            </a:r>
          </a:p>
          <a:p>
            <a:pPr marL="514350" indent="-514350">
              <a:lnSpc>
                <a:spcPct val="110000"/>
              </a:lnSpc>
              <a:spcBef>
                <a:spcPts val="0"/>
              </a:spcBef>
              <a:buFont typeface="+mj-lt"/>
              <a:buAutoNum type="arabicPeriod"/>
            </a:pPr>
            <a:r>
              <a:rPr lang="en-US" sz="1600" dirty="0"/>
              <a:t>Create your username and password</a:t>
            </a:r>
          </a:p>
          <a:p>
            <a:pPr marL="514350" indent="-514350">
              <a:lnSpc>
                <a:spcPct val="110000"/>
              </a:lnSpc>
              <a:spcBef>
                <a:spcPts val="0"/>
              </a:spcBef>
              <a:buFont typeface="+mj-lt"/>
              <a:buAutoNum type="arabicPeriod"/>
            </a:pPr>
            <a:r>
              <a:rPr lang="en-US" sz="1600" dirty="0"/>
              <a:t>Enter your e-mail address </a:t>
            </a:r>
          </a:p>
          <a:p>
            <a:pPr marL="514350" indent="-514350">
              <a:lnSpc>
                <a:spcPct val="110000"/>
              </a:lnSpc>
              <a:spcBef>
                <a:spcPts val="0"/>
              </a:spcBef>
              <a:buFont typeface="+mj-lt"/>
              <a:buAutoNum type="arabicPeriod"/>
            </a:pPr>
            <a:r>
              <a:rPr lang="en-US" sz="1600" dirty="0"/>
              <a:t>Create security questions</a:t>
            </a:r>
          </a:p>
          <a:p>
            <a:pPr marL="514350" indent="-514350">
              <a:lnSpc>
                <a:spcPct val="110000"/>
              </a:lnSpc>
              <a:spcBef>
                <a:spcPts val="0"/>
              </a:spcBef>
              <a:buFont typeface="+mj-lt"/>
              <a:buAutoNum type="arabicPeriod"/>
            </a:pPr>
            <a:r>
              <a:rPr lang="en-US" sz="1600" dirty="0"/>
              <a:t>Submit your information</a:t>
            </a:r>
            <a:endParaRPr lang="en-US" sz="1400" dirty="0"/>
          </a:p>
        </p:txBody>
      </p:sp>
      <p:sp>
        <p:nvSpPr>
          <p:cNvPr id="5" name="Footer Placeholder 4">
            <a:extLst>
              <a:ext uri="{FF2B5EF4-FFF2-40B4-BE49-F238E27FC236}">
                <a16:creationId xmlns:a16="http://schemas.microsoft.com/office/drawing/2014/main" id="{1B8B8746-8E40-8517-97BB-083FF4F5F5B8}"/>
              </a:ext>
            </a:extLst>
          </p:cNvPr>
          <p:cNvSpPr>
            <a:spLocks noGrp="1"/>
          </p:cNvSpPr>
          <p:nvPr>
            <p:ph type="ftr" sz="quarter" idx="11"/>
          </p:nvPr>
        </p:nvSpPr>
        <p:spPr>
          <a:xfrm>
            <a:off x="4038600" y="6356350"/>
            <a:ext cx="4114800" cy="365125"/>
          </a:xfrm>
        </p:spPr>
        <p:txBody>
          <a:bodyPr/>
          <a:lstStyle/>
          <a:p>
            <a:r>
              <a:rPr lang="en-US" dirty="0"/>
              <a:t>© Mapping Your Future 2024</a:t>
            </a:r>
          </a:p>
        </p:txBody>
      </p:sp>
      <p:pic>
        <p:nvPicPr>
          <p:cNvPr id="1026" name="Picture 1">
            <a:extLst>
              <a:ext uri="{FF2B5EF4-FFF2-40B4-BE49-F238E27FC236}">
                <a16:creationId xmlns:a16="http://schemas.microsoft.com/office/drawing/2014/main" id="{E4D7B406-71D6-44B5-BC60-B914B84DAB1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6436089" y="555878"/>
            <a:ext cx="4944152" cy="52457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
            <a:extLst>
              <a:ext uri="{FF2B5EF4-FFF2-40B4-BE49-F238E27FC236}">
                <a16:creationId xmlns:a16="http://schemas.microsoft.com/office/drawing/2014/main" id="{2C6DA533-4E0F-81BD-6F72-1503EC32C34C}"/>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13</a:t>
            </a:fld>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C859FED3-FFE5-377E-606A-3DEE8345085E}"/>
              </a:ext>
            </a:extLst>
          </p:cNvPr>
          <p:cNvSpPr>
            <a:spLocks noGrp="1"/>
          </p:cNvSpPr>
          <p:nvPr>
            <p:ph type="sldNum" sz="quarter" idx="12"/>
          </p:nvPr>
        </p:nvSpPr>
        <p:spPr/>
        <p:txBody>
          <a:bodyPr/>
          <a:lstStyle/>
          <a:p>
            <a:fld id="{0FF54DE5-C571-48E8-A5BC-B369434E2F44}" type="slidenum">
              <a:rPr lang="en-US" smtClean="0"/>
              <a:t>13</a:t>
            </a:fld>
            <a:endParaRPr lang="en-US" dirty="0"/>
          </a:p>
        </p:txBody>
      </p:sp>
    </p:spTree>
    <p:extLst>
      <p:ext uri="{BB962C8B-B14F-4D97-AF65-F5344CB8AC3E}">
        <p14:creationId xmlns:p14="http://schemas.microsoft.com/office/powerpoint/2010/main" val="3567104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itle 1"/>
          <p:cNvSpPr>
            <a:spLocks noGrp="1"/>
          </p:cNvSpPr>
          <p:nvPr>
            <p:ph type="title"/>
          </p:nvPr>
        </p:nvSpPr>
        <p:spPr>
          <a:xfrm>
            <a:off x="1126434" y="301797"/>
            <a:ext cx="8246165" cy="951034"/>
          </a:xfrm>
        </p:spPr>
        <p:txBody>
          <a:bodyPr>
            <a:normAutofit/>
          </a:bodyPr>
          <a:lstStyle/>
          <a:p>
            <a:pPr>
              <a:buSzPct val="45000"/>
            </a:pPr>
            <a:r>
              <a:rPr lang="en-US" altLang="en-US" sz="3200" dirty="0">
                <a:solidFill>
                  <a:schemeClr val="accent1">
                    <a:lumMod val="50000"/>
                  </a:schemeClr>
                </a:solidFill>
              </a:rPr>
              <a:t>StudentAid.gov account (FSA ID)</a:t>
            </a:r>
          </a:p>
        </p:txBody>
      </p:sp>
      <p:graphicFrame>
        <p:nvGraphicFramePr>
          <p:cNvPr id="41990" name="Content Placeholder 21">
            <a:extLst>
              <a:ext uri="{FF2B5EF4-FFF2-40B4-BE49-F238E27FC236}">
                <a16:creationId xmlns:a16="http://schemas.microsoft.com/office/drawing/2014/main" id="{641AFF27-CB65-40C5-9DF5-2169B5ECC1AD}"/>
              </a:ext>
            </a:extLst>
          </p:cNvPr>
          <p:cNvGraphicFramePr>
            <a:graphicFrameLocks noGrp="1"/>
          </p:cNvGraphicFramePr>
          <p:nvPr>
            <p:ph idx="1"/>
            <p:extLst>
              <p:ext uri="{D42A27DB-BD31-4B8C-83A1-F6EECF244321}">
                <p14:modId xmlns:p14="http://schemas.microsoft.com/office/powerpoint/2010/main" val="1353654977"/>
              </p:ext>
            </p:extLst>
          </p:nvPr>
        </p:nvGraphicFramePr>
        <p:xfrm>
          <a:off x="2305537" y="1458400"/>
          <a:ext cx="4732176" cy="4566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4">
            <a:extLst>
              <a:ext uri="{FF2B5EF4-FFF2-40B4-BE49-F238E27FC236}">
                <a16:creationId xmlns:a16="http://schemas.microsoft.com/office/drawing/2014/main" id="{4BD14CF7-CBBC-A3F6-0ECA-4D30C441E0C3}"/>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6"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D57F1E4F-1CFF-5643-939E-217C01CDF565}" type="slidenum">
              <a:rPr lang="en-US" b="0">
                <a:solidFill>
                  <a:srgbClr val="FFFFFF"/>
                </a:solidFill>
              </a:rPr>
              <a:pPr>
                <a:spcAft>
                  <a:spcPts val="600"/>
                </a:spcAft>
              </a:pPr>
              <a:t>14</a:t>
            </a:fld>
            <a:endParaRPr lang="en-US" b="0" dirty="0">
              <a:solidFill>
                <a:srgbClr val="FFFFFF"/>
              </a:solidFill>
            </a:endParaRPr>
          </a:p>
        </p:txBody>
      </p:sp>
      <p:sp>
        <p:nvSpPr>
          <p:cNvPr id="10" name="Rectangle 9">
            <a:extLst>
              <a:ext uri="{FF2B5EF4-FFF2-40B4-BE49-F238E27FC236}">
                <a16:creationId xmlns:a16="http://schemas.microsoft.com/office/drawing/2014/main" id="{48A30AE5-FC1D-42A3-8BF9-8A476BC276DE}"/>
              </a:ext>
            </a:extLst>
          </p:cNvPr>
          <p:cNvSpPr/>
          <p:nvPr/>
        </p:nvSpPr>
        <p:spPr>
          <a:xfrm>
            <a:off x="1385394" y="2759761"/>
            <a:ext cx="4645025" cy="27820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6" name="Rectangle 15">
            <a:extLst>
              <a:ext uri="{FF2B5EF4-FFF2-40B4-BE49-F238E27FC236}">
                <a16:creationId xmlns:a16="http://schemas.microsoft.com/office/drawing/2014/main" id="{0847F19D-634D-40D9-BAFC-7596719566C8}"/>
              </a:ext>
            </a:extLst>
          </p:cNvPr>
          <p:cNvSpPr/>
          <p:nvPr/>
        </p:nvSpPr>
        <p:spPr>
          <a:xfrm>
            <a:off x="6297946" y="2742568"/>
            <a:ext cx="4645025" cy="27651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pic>
        <p:nvPicPr>
          <p:cNvPr id="7" name="Graphic 6" descr="Lock outline">
            <a:extLst>
              <a:ext uri="{FF2B5EF4-FFF2-40B4-BE49-F238E27FC236}">
                <a16:creationId xmlns:a16="http://schemas.microsoft.com/office/drawing/2014/main" id="{B05B9C43-99F1-CC44-DEA0-13360AFECA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77480" y="1893892"/>
            <a:ext cx="3433018" cy="3433018"/>
          </a:xfrm>
          <a:prstGeom prst="rect">
            <a:avLst/>
          </a:prstGeom>
        </p:spPr>
      </p:pic>
      <p:sp>
        <p:nvSpPr>
          <p:cNvPr id="8" name="Slide Number Placeholder 3">
            <a:extLst>
              <a:ext uri="{FF2B5EF4-FFF2-40B4-BE49-F238E27FC236}">
                <a16:creationId xmlns:a16="http://schemas.microsoft.com/office/drawing/2014/main" id="{AAF8940B-9664-04A9-A5E6-CD6B622B6EFA}"/>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14</a:t>
            </a:fld>
            <a:endParaRPr lang="en-US" dirty="0">
              <a:solidFill>
                <a:schemeClr val="tx1">
                  <a:lumMod val="50000"/>
                  <a:lumOff val="50000"/>
                </a:schemeClr>
              </a:solidFill>
            </a:endParaRPr>
          </a:p>
        </p:txBody>
      </p:sp>
    </p:spTree>
    <p:extLst>
      <p:ext uri="{BB962C8B-B14F-4D97-AF65-F5344CB8AC3E}">
        <p14:creationId xmlns:p14="http://schemas.microsoft.com/office/powerpoint/2010/main" val="232974595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7F532-8421-4EEB-926C-1C8DCE2B5A1F}"/>
              </a:ext>
            </a:extLst>
          </p:cNvPr>
          <p:cNvSpPr>
            <a:spLocks noGrp="1"/>
          </p:cNvSpPr>
          <p:nvPr>
            <p:ph type="title"/>
          </p:nvPr>
        </p:nvSpPr>
        <p:spPr>
          <a:xfrm>
            <a:off x="1203282" y="329184"/>
            <a:ext cx="6251110" cy="813816"/>
          </a:xfrm>
        </p:spPr>
        <p:txBody>
          <a:bodyPr anchor="b">
            <a:normAutofit/>
          </a:bodyPr>
          <a:lstStyle/>
          <a:p>
            <a:r>
              <a:rPr lang="en-US" dirty="0">
                <a:solidFill>
                  <a:schemeClr val="accent1">
                    <a:lumMod val="50000"/>
                  </a:schemeClr>
                </a:solidFill>
              </a:rPr>
              <a:t>Gathering documents needed</a:t>
            </a:r>
          </a:p>
        </p:txBody>
      </p:sp>
      <p:sp>
        <p:nvSpPr>
          <p:cNvPr id="3" name="Content Placeholder 2">
            <a:extLst>
              <a:ext uri="{FF2B5EF4-FFF2-40B4-BE49-F238E27FC236}">
                <a16:creationId xmlns:a16="http://schemas.microsoft.com/office/drawing/2014/main" id="{64AD73EE-3193-40C7-AAA1-CA75393C4119}"/>
              </a:ext>
            </a:extLst>
          </p:cNvPr>
          <p:cNvSpPr>
            <a:spLocks noGrp="1"/>
          </p:cNvSpPr>
          <p:nvPr>
            <p:ph idx="1"/>
          </p:nvPr>
        </p:nvSpPr>
        <p:spPr>
          <a:xfrm>
            <a:off x="1203282" y="1611188"/>
            <a:ext cx="9779678" cy="4033134"/>
          </a:xfrm>
        </p:spPr>
        <p:txBody>
          <a:bodyPr>
            <a:normAutofit/>
          </a:bodyPr>
          <a:lstStyle/>
          <a:p>
            <a:pPr lvl="0" fontAlgn="base">
              <a:buFont typeface="Wingdings" panose="05000000000000000000" pitchFamily="2" charset="2"/>
              <a:buChar char="§"/>
            </a:pPr>
            <a:r>
              <a:rPr lang="en-US" sz="2000" dirty="0"/>
              <a:t>Your Social Security number </a:t>
            </a:r>
          </a:p>
          <a:p>
            <a:pPr lvl="0" fontAlgn="base">
              <a:buFont typeface="Wingdings" panose="05000000000000000000" pitchFamily="2" charset="2"/>
              <a:buChar char="§"/>
            </a:pPr>
            <a:r>
              <a:rPr lang="en-US" sz="2000" dirty="0"/>
              <a:t>Your parents’ Social Security numbers </a:t>
            </a:r>
          </a:p>
          <a:p>
            <a:pPr fontAlgn="base">
              <a:lnSpc>
                <a:spcPct val="120000"/>
              </a:lnSpc>
              <a:buFont typeface="Wingdings" panose="05000000000000000000" pitchFamily="2" charset="2"/>
              <a:buChar char="§"/>
            </a:pPr>
            <a:r>
              <a:rPr lang="en-US" sz="2000" dirty="0"/>
              <a:t>2023 federal tax information, tax returns, W-2’s for you and for your parents</a:t>
            </a:r>
          </a:p>
          <a:p>
            <a:pPr fontAlgn="base">
              <a:buFont typeface="Wingdings" panose="05000000000000000000" pitchFamily="2" charset="2"/>
              <a:buChar char="§"/>
            </a:pPr>
            <a:r>
              <a:rPr lang="en-US" sz="2000" dirty="0"/>
              <a:t>Records of your 2023 untaxed income</a:t>
            </a:r>
          </a:p>
          <a:p>
            <a:pPr fontAlgn="base">
              <a:lnSpc>
                <a:spcPct val="120000"/>
              </a:lnSpc>
              <a:buFont typeface="Wingdings" panose="05000000000000000000" pitchFamily="2" charset="2"/>
              <a:buChar char="§"/>
            </a:pPr>
            <a:r>
              <a:rPr lang="en-US" sz="2000" dirty="0"/>
              <a:t>Information on cash, savings and checking account balances, investments, businesses</a:t>
            </a:r>
            <a:r>
              <a:rPr lang="en-US" dirty="0"/>
              <a:t> and </a:t>
            </a:r>
            <a:r>
              <a:rPr lang="en-US" sz="2000" dirty="0"/>
              <a:t>farms</a:t>
            </a:r>
          </a:p>
          <a:p>
            <a:pPr lvl="0" fontAlgn="base">
              <a:buFont typeface="Wingdings" panose="05000000000000000000" pitchFamily="2" charset="2"/>
              <a:buChar char="§"/>
            </a:pPr>
            <a:endParaRPr lang="en-US" sz="2000" dirty="0"/>
          </a:p>
        </p:txBody>
      </p:sp>
      <p:sp>
        <p:nvSpPr>
          <p:cNvPr id="5" name="Footer Placeholder 4">
            <a:extLst>
              <a:ext uri="{FF2B5EF4-FFF2-40B4-BE49-F238E27FC236}">
                <a16:creationId xmlns:a16="http://schemas.microsoft.com/office/drawing/2014/main" id="{64CBD5E8-142C-D5D0-A86A-010F3C64E7C3}"/>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7" name="Slide Number Placeholder 3">
            <a:extLst>
              <a:ext uri="{FF2B5EF4-FFF2-40B4-BE49-F238E27FC236}">
                <a16:creationId xmlns:a16="http://schemas.microsoft.com/office/drawing/2014/main" id="{9AF9BA95-776A-4996-9380-8FAA594F184A}"/>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15</a:t>
            </a:fld>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5A832BC4-C948-A775-3E59-1DACFC0A8B9A}"/>
              </a:ext>
            </a:extLst>
          </p:cNvPr>
          <p:cNvSpPr>
            <a:spLocks noGrp="1"/>
          </p:cNvSpPr>
          <p:nvPr>
            <p:ph type="sldNum" sz="quarter" idx="12"/>
          </p:nvPr>
        </p:nvSpPr>
        <p:spPr/>
        <p:txBody>
          <a:bodyPr/>
          <a:lstStyle/>
          <a:p>
            <a:fld id="{0FF54DE5-C571-48E8-A5BC-B369434E2F44}" type="slidenum">
              <a:rPr lang="en-US" smtClean="0"/>
              <a:t>15</a:t>
            </a:fld>
            <a:endParaRPr lang="en-US" dirty="0"/>
          </a:p>
        </p:txBody>
      </p:sp>
    </p:spTree>
    <p:extLst>
      <p:ext uri="{BB962C8B-B14F-4D97-AF65-F5344CB8AC3E}">
        <p14:creationId xmlns:p14="http://schemas.microsoft.com/office/powerpoint/2010/main" val="147369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7299BBB2-B635-5ECB-FF34-C22DC67ECDB3}"/>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2" name="Slide Number Placeholder 1"/>
          <p:cNvSpPr>
            <a:spLocks noGrp="1"/>
          </p:cNvSpPr>
          <p:nvPr>
            <p:ph type="sldNum" sz="quarter" idx="12"/>
          </p:nvPr>
        </p:nvSpPr>
        <p:spPr>
          <a:xfrm>
            <a:off x="8884920" y="5997575"/>
            <a:ext cx="2743200" cy="365125"/>
          </a:xfrm>
        </p:spPr>
        <p:txBody>
          <a:bodyPr vert="horz" lIns="91440" tIns="45720" rIns="91440" bIns="45720" rtlCol="0" anchor="ctr">
            <a:normAutofit/>
          </a:bodyPr>
          <a:lstStyle/>
          <a:p>
            <a:pPr>
              <a:spcAft>
                <a:spcPts val="600"/>
              </a:spcAft>
              <a:defRPr/>
            </a:pPr>
            <a:fld id="{52E449C5-48C9-4898-AFD7-A1C1496DB239}" type="slidenum">
              <a:rPr lang="en-US" b="0" smtClean="0">
                <a:solidFill>
                  <a:schemeClr val="tx1">
                    <a:lumMod val="50000"/>
                    <a:lumOff val="50000"/>
                    <a:alpha val="80000"/>
                  </a:schemeClr>
                </a:solidFill>
              </a:rPr>
              <a:pPr>
                <a:spcAft>
                  <a:spcPts val="600"/>
                </a:spcAft>
                <a:defRPr/>
              </a:pPr>
              <a:t>16</a:t>
            </a:fld>
            <a:endParaRPr lang="en-US" b="0" dirty="0">
              <a:solidFill>
                <a:schemeClr val="tx1">
                  <a:lumMod val="50000"/>
                  <a:lumOff val="50000"/>
                  <a:alpha val="80000"/>
                </a:schemeClr>
              </a:solidFill>
            </a:endParaRPr>
          </a:p>
        </p:txBody>
      </p:sp>
      <p:pic>
        <p:nvPicPr>
          <p:cNvPr id="5" name="Picture 4" descr="Screenshot of the Log In page. Textboxes ask the student to enter their FSA ID username, email, or phone number and their password. There is a button to “Log In” or the student can select one of four text hyperlinks: “Create an Account,” “Forgot My Username,” “Forgot My Password,” or “Help Me Log In to My Account.” ">
            <a:extLst>
              <a:ext uri="{FF2B5EF4-FFF2-40B4-BE49-F238E27FC236}">
                <a16:creationId xmlns:a16="http://schemas.microsoft.com/office/drawing/2014/main" id="{CD590625-5740-E709-799B-DFF6276414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24382" y="501649"/>
            <a:ext cx="2624847" cy="2743201"/>
          </a:xfrm>
          <a:prstGeom prst="rect">
            <a:avLst/>
          </a:prstGeom>
          <a:ln w="12700">
            <a:solidFill>
              <a:schemeClr val="tx1"/>
            </a:solidFill>
          </a:ln>
        </p:spPr>
      </p:pic>
      <p:sp>
        <p:nvSpPr>
          <p:cNvPr id="6" name="Title 5"/>
          <p:cNvSpPr>
            <a:spLocks noGrp="1"/>
          </p:cNvSpPr>
          <p:nvPr>
            <p:ph type="title"/>
          </p:nvPr>
        </p:nvSpPr>
        <p:spPr>
          <a:xfrm>
            <a:off x="1172725" y="2821994"/>
            <a:ext cx="3107337" cy="2743200"/>
          </a:xfrm>
          <a:prstGeom prst="ellipse">
            <a:avLst/>
          </a:prstGeom>
          <a:solidFill>
            <a:schemeClr val="accent1"/>
          </a:solidFill>
          <a:ln w="174625" cmpd="thinThick">
            <a:solidFill>
              <a:schemeClr val="accent1"/>
            </a:solidFill>
          </a:ln>
        </p:spPr>
        <p:txBody>
          <a:bodyPr vert="horz" lIns="91440" tIns="45720" rIns="91440" bIns="45720" rtlCol="0" anchor="ctr">
            <a:normAutofit/>
          </a:bodyPr>
          <a:lstStyle/>
          <a:p>
            <a:pPr algn="ctr"/>
            <a:r>
              <a:rPr lang="en-US" sz="2600" kern="1200" dirty="0">
                <a:solidFill>
                  <a:schemeClr val="bg1"/>
                </a:solidFill>
                <a:latin typeface="Palatino Linotype" panose="02040502050505030304" pitchFamily="18" charset="0"/>
              </a:rPr>
              <a:t>FAFSA log in</a:t>
            </a:r>
          </a:p>
        </p:txBody>
      </p:sp>
      <p:pic>
        <p:nvPicPr>
          <p:cNvPr id="3" name="Picture 2" descr="Screenshot of the Welcome to the FAFSA Form section, which instructs the student to select the role for completing the form: “Student” or “Parent.”">
            <a:extLst>
              <a:ext uri="{FF2B5EF4-FFF2-40B4-BE49-F238E27FC236}">
                <a16:creationId xmlns:a16="http://schemas.microsoft.com/office/drawing/2014/main" id="{6492CAE8-AB47-6A80-B4A6-B0D857ACA80B}"/>
              </a:ext>
            </a:extLst>
          </p:cNvPr>
          <p:cNvPicPr>
            <a:picLocks noChangeAspect="1"/>
          </p:cNvPicPr>
          <p:nvPr/>
        </p:nvPicPr>
        <p:blipFill>
          <a:blip r:embed="rId4"/>
          <a:stretch>
            <a:fillRect/>
          </a:stretch>
        </p:blipFill>
        <p:spPr>
          <a:xfrm>
            <a:off x="5461827" y="1825894"/>
            <a:ext cx="6489832" cy="3574514"/>
          </a:xfrm>
          <a:prstGeom prst="rect">
            <a:avLst/>
          </a:prstGeom>
        </p:spPr>
      </p:pic>
    </p:spTree>
    <p:extLst>
      <p:ext uri="{BB962C8B-B14F-4D97-AF65-F5344CB8AC3E}">
        <p14:creationId xmlns:p14="http://schemas.microsoft.com/office/powerpoint/2010/main" val="1021770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12A7-0E1D-48C5-B8B2-566D11CBEEAC}"/>
              </a:ext>
            </a:extLst>
          </p:cNvPr>
          <p:cNvSpPr>
            <a:spLocks noGrp="1"/>
          </p:cNvSpPr>
          <p:nvPr>
            <p:ph type="title"/>
          </p:nvPr>
        </p:nvSpPr>
        <p:spPr/>
        <p:txBody>
          <a:bodyPr/>
          <a:lstStyle/>
          <a:p>
            <a:r>
              <a:rPr lang="en-US" dirty="0">
                <a:solidFill>
                  <a:schemeClr val="tx2"/>
                </a:solidFill>
              </a:rPr>
              <a:t>Student Onboarding</a:t>
            </a:r>
          </a:p>
        </p:txBody>
      </p:sp>
      <p:sp>
        <p:nvSpPr>
          <p:cNvPr id="6" name="Slide Number Placeholder 3">
            <a:extLst>
              <a:ext uri="{FF2B5EF4-FFF2-40B4-BE49-F238E27FC236}">
                <a16:creationId xmlns:a16="http://schemas.microsoft.com/office/drawing/2014/main" id="{3D7E79BC-BD80-F383-C683-AC1C21E9753B}"/>
              </a:ext>
            </a:extLst>
          </p:cNvPr>
          <p:cNvSpPr txBox="1">
            <a:spLocks/>
          </p:cNvSpPr>
          <p:nvPr/>
        </p:nvSpPr>
        <p:spPr>
          <a:xfrm>
            <a:off x="9558528" y="599122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17</a:t>
            </a:fld>
            <a:endParaRPr lang="en-US" dirty="0">
              <a:solidFill>
                <a:schemeClr val="tx1">
                  <a:lumMod val="50000"/>
                  <a:lumOff val="50000"/>
                </a:schemeClr>
              </a:solidFill>
            </a:endParaRPr>
          </a:p>
        </p:txBody>
      </p:sp>
      <p:sp>
        <p:nvSpPr>
          <p:cNvPr id="4" name="Footer Placeholder 4">
            <a:extLst>
              <a:ext uri="{FF2B5EF4-FFF2-40B4-BE49-F238E27FC236}">
                <a16:creationId xmlns:a16="http://schemas.microsoft.com/office/drawing/2014/main" id="{059965DA-8194-A672-A61C-1FCF92D7A030}"/>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9" name="Slide Number Placeholder 8">
            <a:extLst>
              <a:ext uri="{FF2B5EF4-FFF2-40B4-BE49-F238E27FC236}">
                <a16:creationId xmlns:a16="http://schemas.microsoft.com/office/drawing/2014/main" id="{FACEF355-D607-025D-DE97-EE3AF43D6B04}"/>
              </a:ext>
            </a:extLst>
          </p:cNvPr>
          <p:cNvSpPr>
            <a:spLocks noGrp="1"/>
          </p:cNvSpPr>
          <p:nvPr>
            <p:ph type="sldNum" sz="quarter" idx="12"/>
          </p:nvPr>
        </p:nvSpPr>
        <p:spPr/>
        <p:txBody>
          <a:bodyPr/>
          <a:lstStyle/>
          <a:p>
            <a:fld id="{0FF54DE5-C571-48E8-A5BC-B369434E2F44}" type="slidenum">
              <a:rPr lang="en-US" smtClean="0"/>
              <a:t>17</a:t>
            </a:fld>
            <a:endParaRPr lang="en-US" dirty="0"/>
          </a:p>
        </p:txBody>
      </p:sp>
      <p:pic>
        <p:nvPicPr>
          <p:cNvPr id="11" name="Content Placeholder 10" descr="Screenshot of the first page of the “Understanding the FAFSA Form” section. A video provides the student with an overview of the form and why it's important.">
            <a:extLst>
              <a:ext uri="{FF2B5EF4-FFF2-40B4-BE49-F238E27FC236}">
                <a16:creationId xmlns:a16="http://schemas.microsoft.com/office/drawing/2014/main" id="{AC8F9E5E-4331-5BF7-68B1-959AC0ABD9FA}"/>
              </a:ext>
            </a:extLst>
          </p:cNvPr>
          <p:cNvPicPr>
            <a:picLocks noGrp="1" noChangeAspect="1"/>
          </p:cNvPicPr>
          <p:nvPr>
            <p:ph idx="1"/>
          </p:nvPr>
        </p:nvPicPr>
        <p:blipFill rotWithShape="1">
          <a:blip r:embed="rId3"/>
          <a:srcRect l="8596" t="10833" r="6984" b="15625"/>
          <a:stretch/>
        </p:blipFill>
        <p:spPr>
          <a:xfrm>
            <a:off x="4582735" y="282123"/>
            <a:ext cx="3688669" cy="2802524"/>
          </a:xfrm>
          <a:prstGeom prst="rect">
            <a:avLst/>
          </a:prstGeom>
          <a:ln>
            <a:solidFill>
              <a:schemeClr val="tx1"/>
            </a:solidFill>
          </a:ln>
        </p:spPr>
      </p:pic>
      <p:pic>
        <p:nvPicPr>
          <p:cNvPr id="12" name="Picture 11" descr="Screenshot of the second page of the “Understanding the FAFSA Form” section, which explains the expectations of the contributor role when completing the form and includes a video that the student can watch about watch about who is a contributor on the FAFSA form. The student is informed that the answers they provide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student may need to complete the form, including their tax returns; record of child support received; current balances of cash, savings, and checking accounts; and net worth of investments, businesses, and farms.">
            <a:extLst>
              <a:ext uri="{FF2B5EF4-FFF2-40B4-BE49-F238E27FC236}">
                <a16:creationId xmlns:a16="http://schemas.microsoft.com/office/drawing/2014/main" id="{5F565978-7D8A-69E3-913A-DB9F5121EF86}"/>
              </a:ext>
            </a:extLst>
          </p:cNvPr>
          <p:cNvPicPr>
            <a:picLocks noChangeAspect="1"/>
          </p:cNvPicPr>
          <p:nvPr/>
        </p:nvPicPr>
        <p:blipFill rotWithShape="1">
          <a:blip r:embed="rId4"/>
          <a:srcRect l="6430" t="10556" r="16301" b="18333"/>
          <a:stretch/>
        </p:blipFill>
        <p:spPr>
          <a:xfrm>
            <a:off x="525085" y="1786086"/>
            <a:ext cx="4057650" cy="3091815"/>
          </a:xfrm>
          <a:prstGeom prst="rect">
            <a:avLst/>
          </a:prstGeom>
          <a:ln>
            <a:solidFill>
              <a:schemeClr val="tx1"/>
            </a:solidFill>
          </a:ln>
        </p:spPr>
      </p:pic>
      <p:pic>
        <p:nvPicPr>
          <p:cNvPr id="13" name="Picture 12" descr="Screenshot of the third page of the “Understanding the FAFSA Form” section, which reminds the student of what to expect when completing the form. This includes the estimated time of one hour and that the student will be able to save the form and return later if needed. The student is informed that every contributor must provide consent and approval for them to be eligible for federal student aid. With consent and approval, federal tax information will be transferred directly from the Internal Revenue Service into the FAFSA form. An accompanying video is available to further explain &quot;What does it mean to provide consent and approval on the 2024–25 FAFSA form?&quot;">
            <a:extLst>
              <a:ext uri="{FF2B5EF4-FFF2-40B4-BE49-F238E27FC236}">
                <a16:creationId xmlns:a16="http://schemas.microsoft.com/office/drawing/2014/main" id="{BC62A60A-27E3-B672-7015-605A56683066}"/>
              </a:ext>
            </a:extLst>
          </p:cNvPr>
          <p:cNvPicPr>
            <a:picLocks noChangeAspect="1"/>
          </p:cNvPicPr>
          <p:nvPr/>
        </p:nvPicPr>
        <p:blipFill rotWithShape="1">
          <a:blip r:embed="rId5"/>
          <a:srcRect l="4862" t="9722" r="10536" b="15972"/>
          <a:stretch/>
        </p:blipFill>
        <p:spPr>
          <a:xfrm>
            <a:off x="4198844" y="3084647"/>
            <a:ext cx="3714750" cy="2961640"/>
          </a:xfrm>
          <a:prstGeom prst="rect">
            <a:avLst/>
          </a:prstGeom>
          <a:ln>
            <a:solidFill>
              <a:schemeClr val="tx1"/>
            </a:solidFill>
          </a:ln>
        </p:spPr>
      </p:pic>
      <p:pic>
        <p:nvPicPr>
          <p:cNvPr id="14" name="Picture 13" descr="Screenshot of the final page of the “Understanding the FAFSA Form” section, which provides an accompanying video and informs the student about what to expect after the form is completed. This includes that the student's FAFSA form will be processed in one to three days, that the student will receive their FAFSA Submission Summary and Student Aid Index which is the number used to determine aid eligibility, and that the schools will create financial aid packages. Below that, there is a button to “Start FAFSA Form.”">
            <a:extLst>
              <a:ext uri="{FF2B5EF4-FFF2-40B4-BE49-F238E27FC236}">
                <a16:creationId xmlns:a16="http://schemas.microsoft.com/office/drawing/2014/main" id="{BAF4213A-B77C-CBCA-3281-3088BBA03357}"/>
              </a:ext>
            </a:extLst>
          </p:cNvPr>
          <p:cNvPicPr>
            <a:picLocks noChangeAspect="1"/>
          </p:cNvPicPr>
          <p:nvPr/>
        </p:nvPicPr>
        <p:blipFill rotWithShape="1">
          <a:blip r:embed="rId6"/>
          <a:srcRect l="6399" t="9722" r="17459" b="13473"/>
          <a:stretch/>
        </p:blipFill>
        <p:spPr>
          <a:xfrm>
            <a:off x="7353657" y="3335112"/>
            <a:ext cx="3244420" cy="3030843"/>
          </a:xfrm>
          <a:prstGeom prst="rect">
            <a:avLst/>
          </a:prstGeom>
          <a:ln>
            <a:solidFill>
              <a:schemeClr val="tx1"/>
            </a:solidFill>
          </a:ln>
        </p:spPr>
      </p:pic>
    </p:spTree>
    <p:extLst>
      <p:ext uri="{BB962C8B-B14F-4D97-AF65-F5344CB8AC3E}">
        <p14:creationId xmlns:p14="http://schemas.microsoft.com/office/powerpoint/2010/main" val="2665331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shot continuation of the “Student Identity Information” section, which has a dropdown menu for the student to select their state of legal residence. There is a text box for the student to enter the month and year they became a resident of that state.">
            <a:extLst>
              <a:ext uri="{FF2B5EF4-FFF2-40B4-BE49-F238E27FC236}">
                <a16:creationId xmlns:a16="http://schemas.microsoft.com/office/drawing/2014/main" id="{39F60CFF-0556-1B0A-B54F-6E5AB68841F1}"/>
              </a:ext>
            </a:extLst>
          </p:cNvPr>
          <p:cNvPicPr>
            <a:picLocks noChangeAspect="1"/>
          </p:cNvPicPr>
          <p:nvPr/>
        </p:nvPicPr>
        <p:blipFill>
          <a:blip r:embed="rId3"/>
          <a:stretch>
            <a:fillRect/>
          </a:stretch>
        </p:blipFill>
        <p:spPr>
          <a:xfrm>
            <a:off x="6214356" y="3981322"/>
            <a:ext cx="4790499" cy="2166852"/>
          </a:xfrm>
          <a:prstGeom prst="rect">
            <a:avLst/>
          </a:prstGeom>
          <a:ln>
            <a:solidFill>
              <a:schemeClr val="tx1"/>
            </a:solidFill>
          </a:ln>
        </p:spPr>
      </p:pic>
      <p:sp>
        <p:nvSpPr>
          <p:cNvPr id="3" name="Title 2"/>
          <p:cNvSpPr>
            <a:spLocks noGrp="1"/>
          </p:cNvSpPr>
          <p:nvPr>
            <p:ph type="title"/>
          </p:nvPr>
        </p:nvSpPr>
        <p:spPr>
          <a:xfrm>
            <a:off x="1031132" y="329184"/>
            <a:ext cx="6503524" cy="935412"/>
          </a:xfrm>
        </p:spPr>
        <p:txBody>
          <a:bodyPr vert="horz" lIns="91440" tIns="45720" rIns="91440" bIns="45720" rtlCol="0" anchor="b">
            <a:normAutofit/>
          </a:bodyPr>
          <a:lstStyle/>
          <a:p>
            <a:r>
              <a:rPr lang="en-US" dirty="0">
                <a:solidFill>
                  <a:schemeClr val="accent1">
                    <a:lumMod val="50000"/>
                  </a:schemeClr>
                </a:solidFill>
              </a:rPr>
              <a:t>Student identifiers</a:t>
            </a:r>
          </a:p>
        </p:txBody>
      </p:sp>
      <p:sp>
        <p:nvSpPr>
          <p:cNvPr id="4" name="Content Placeholder 3"/>
          <p:cNvSpPr>
            <a:spLocks noGrp="1"/>
          </p:cNvSpPr>
          <p:nvPr>
            <p:ph sz="half" idx="1"/>
          </p:nvPr>
        </p:nvSpPr>
        <p:spPr>
          <a:xfrm>
            <a:off x="1116736" y="1634247"/>
            <a:ext cx="6894576" cy="4174402"/>
          </a:xfrm>
        </p:spPr>
        <p:txBody>
          <a:bodyPr vert="horz" lIns="91440" tIns="45720" rIns="91440" bIns="45720" rtlCol="0">
            <a:normAutofit/>
          </a:bodyPr>
          <a:lstStyle/>
          <a:p>
            <a:r>
              <a:rPr lang="en-US" sz="1900" dirty="0"/>
              <a:t>Prefilled from the FSA ID information:</a:t>
            </a:r>
          </a:p>
          <a:p>
            <a:pPr lvl="1"/>
            <a:r>
              <a:rPr lang="en-US" sz="1500" dirty="0"/>
              <a:t>Name</a:t>
            </a:r>
          </a:p>
          <a:p>
            <a:pPr lvl="1"/>
            <a:r>
              <a:rPr lang="en-US" sz="1500" dirty="0"/>
              <a:t>Social Security Number</a:t>
            </a:r>
          </a:p>
          <a:p>
            <a:pPr lvl="1"/>
            <a:r>
              <a:rPr lang="en-US" sz="1500" dirty="0"/>
              <a:t>Date of birth</a:t>
            </a:r>
          </a:p>
          <a:p>
            <a:pPr lvl="1"/>
            <a:r>
              <a:rPr lang="en-US" sz="1500" dirty="0"/>
              <a:t>Email address</a:t>
            </a:r>
          </a:p>
          <a:p>
            <a:pPr lvl="1"/>
            <a:r>
              <a:rPr lang="en-US" sz="1500" dirty="0"/>
              <a:t>Phone number</a:t>
            </a:r>
          </a:p>
          <a:p>
            <a:r>
              <a:rPr lang="en-US" sz="1900" dirty="0"/>
              <a:t>Mailing address</a:t>
            </a:r>
          </a:p>
          <a:p>
            <a:r>
              <a:rPr lang="en-US" sz="1900" dirty="0"/>
              <a:t>Residency</a:t>
            </a:r>
          </a:p>
          <a:p>
            <a:endParaRPr lang="en-US" sz="1900" dirty="0"/>
          </a:p>
          <a:p>
            <a:endParaRPr lang="en-US" sz="1900" dirty="0"/>
          </a:p>
          <a:p>
            <a:endParaRPr lang="en-US" sz="1900" dirty="0"/>
          </a:p>
          <a:p>
            <a:pPr marL="0"/>
            <a:endParaRPr lang="en-US" sz="1900" dirty="0"/>
          </a:p>
        </p:txBody>
      </p:sp>
      <p:sp>
        <p:nvSpPr>
          <p:cNvPr id="2" name="Footer Placeholder 4">
            <a:extLst>
              <a:ext uri="{FF2B5EF4-FFF2-40B4-BE49-F238E27FC236}">
                <a16:creationId xmlns:a16="http://schemas.microsoft.com/office/drawing/2014/main" id="{A2B441F7-364D-180F-10C7-39F791F3B4E1}"/>
              </a:ext>
            </a:extLst>
          </p:cNvPr>
          <p:cNvSpPr>
            <a:spLocks noGrp="1"/>
          </p:cNvSpPr>
          <p:nvPr>
            <p:ph type="ftr" sz="quarter" idx="11"/>
          </p:nvPr>
        </p:nvSpPr>
        <p:spPr>
          <a:xfrm>
            <a:off x="4038600" y="6356350"/>
            <a:ext cx="4114800" cy="365125"/>
          </a:xfrm>
        </p:spPr>
        <p:txBody>
          <a:bodyPr/>
          <a:lstStyle/>
          <a:p>
            <a:r>
              <a:rPr lang="en-US" dirty="0"/>
              <a:t>© Mapping Your Future 2024</a:t>
            </a:r>
          </a:p>
        </p:txBody>
      </p:sp>
      <p:pic>
        <p:nvPicPr>
          <p:cNvPr id="8" name="Picture 7" descr="Screenshot continuation of the Student Identity Information section, which has text boxes for the student to enter their permanent mailing address. ">
            <a:extLst>
              <a:ext uri="{FF2B5EF4-FFF2-40B4-BE49-F238E27FC236}">
                <a16:creationId xmlns:a16="http://schemas.microsoft.com/office/drawing/2014/main" id="{AA58448B-2F54-2B0C-538A-2641BCEEF23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54447" y="2803692"/>
            <a:ext cx="2703587" cy="3344482"/>
          </a:xfrm>
          <a:prstGeom prst="rect">
            <a:avLst/>
          </a:prstGeom>
          <a:ln w="12700">
            <a:solidFill>
              <a:schemeClr val="tx1"/>
            </a:solidFill>
          </a:ln>
        </p:spPr>
      </p:pic>
      <p:sp>
        <p:nvSpPr>
          <p:cNvPr id="10" name="Slide Number Placeholder 3">
            <a:extLst>
              <a:ext uri="{FF2B5EF4-FFF2-40B4-BE49-F238E27FC236}">
                <a16:creationId xmlns:a16="http://schemas.microsoft.com/office/drawing/2014/main" id="{D227891C-115B-C559-0F40-63CC05B21403}"/>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18</a:t>
            </a:fld>
            <a:endParaRPr lang="en-US" dirty="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E39A087F-25D4-8361-F90F-E6660AF9CF67}"/>
              </a:ext>
            </a:extLst>
          </p:cNvPr>
          <p:cNvSpPr>
            <a:spLocks noGrp="1"/>
          </p:cNvSpPr>
          <p:nvPr>
            <p:ph type="sldNum" sz="quarter" idx="12"/>
          </p:nvPr>
        </p:nvSpPr>
        <p:spPr/>
        <p:txBody>
          <a:bodyPr/>
          <a:lstStyle/>
          <a:p>
            <a:fld id="{0FF54DE5-C571-48E8-A5BC-B369434E2F44}" type="slidenum">
              <a:rPr lang="en-US" smtClean="0"/>
              <a:t>18</a:t>
            </a:fld>
            <a:endParaRPr lang="en-US" dirty="0"/>
          </a:p>
        </p:txBody>
      </p:sp>
      <p:pic>
        <p:nvPicPr>
          <p:cNvPr id="14" name="Picture 13" descr="Screenshot of the “Student Identity Information” section of the FAFSA form. Student information, including name, date of birth, Social Security number, email address, mobile phone number, and permanent mailing address is displayed for the student to verify.">
            <a:extLst>
              <a:ext uri="{FF2B5EF4-FFF2-40B4-BE49-F238E27FC236}">
                <a16:creationId xmlns:a16="http://schemas.microsoft.com/office/drawing/2014/main" id="{5918A92F-394A-BF18-E099-0599DF30A56E}"/>
              </a:ext>
            </a:extLst>
          </p:cNvPr>
          <p:cNvPicPr>
            <a:picLocks noChangeAspect="1"/>
          </p:cNvPicPr>
          <p:nvPr/>
        </p:nvPicPr>
        <p:blipFill rotWithShape="1">
          <a:blip r:embed="rId5"/>
          <a:srcRect l="8961" t="9028" r="8828" b="12917"/>
          <a:stretch/>
        </p:blipFill>
        <p:spPr>
          <a:xfrm>
            <a:off x="5758150" y="357466"/>
            <a:ext cx="4790499" cy="4064386"/>
          </a:xfrm>
          <a:prstGeom prst="rect">
            <a:avLst/>
          </a:prstGeom>
          <a:ln>
            <a:solidFill>
              <a:schemeClr val="tx1"/>
            </a:solidFill>
          </a:ln>
        </p:spPr>
      </p:pic>
    </p:spTree>
    <p:extLst>
      <p:ext uri="{BB962C8B-B14F-4D97-AF65-F5344CB8AC3E}">
        <p14:creationId xmlns:p14="http://schemas.microsoft.com/office/powerpoint/2010/main" val="1451931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E416-A0E2-62EC-3720-D621E37E8B39}"/>
              </a:ext>
            </a:extLst>
          </p:cNvPr>
          <p:cNvSpPr>
            <a:spLocks noGrp="1"/>
          </p:cNvSpPr>
          <p:nvPr>
            <p:ph type="title"/>
          </p:nvPr>
        </p:nvSpPr>
        <p:spPr/>
        <p:txBody>
          <a:bodyPr/>
          <a:lstStyle/>
          <a:p>
            <a:r>
              <a:rPr lang="en-US" dirty="0">
                <a:solidFill>
                  <a:schemeClr val="tx2"/>
                </a:solidFill>
              </a:rPr>
              <a:t>Approval</a:t>
            </a:r>
          </a:p>
        </p:txBody>
      </p:sp>
      <p:sp>
        <p:nvSpPr>
          <p:cNvPr id="5" name="Content Placeholder 4">
            <a:extLst>
              <a:ext uri="{FF2B5EF4-FFF2-40B4-BE49-F238E27FC236}">
                <a16:creationId xmlns:a16="http://schemas.microsoft.com/office/drawing/2014/main" id="{9AC7C547-5B1E-E4E1-7218-00A36A6B8D8C}"/>
              </a:ext>
            </a:extLst>
          </p:cNvPr>
          <p:cNvSpPr>
            <a:spLocks noGrp="1"/>
          </p:cNvSpPr>
          <p:nvPr>
            <p:ph idx="1"/>
          </p:nvPr>
        </p:nvSpPr>
        <p:spPr>
          <a:xfrm>
            <a:off x="1104900" y="1600200"/>
            <a:ext cx="3301730" cy="4572000"/>
          </a:xfrm>
        </p:spPr>
        <p:txBody>
          <a:bodyPr/>
          <a:lstStyle/>
          <a:p>
            <a:r>
              <a:rPr lang="en-US" dirty="0"/>
              <a:t>Student acknowledges consent to pull financial information from the IRS through the Direct Data Exchange (DDX)</a:t>
            </a:r>
          </a:p>
        </p:txBody>
      </p:sp>
      <p:sp>
        <p:nvSpPr>
          <p:cNvPr id="6" name="Slide Number Placeholder 3">
            <a:extLst>
              <a:ext uri="{FF2B5EF4-FFF2-40B4-BE49-F238E27FC236}">
                <a16:creationId xmlns:a16="http://schemas.microsoft.com/office/drawing/2014/main" id="{AB963CE3-486A-EC3A-2F44-B5DEFCEA3D1A}"/>
              </a:ext>
            </a:extLst>
          </p:cNvPr>
          <p:cNvSpPr txBox="1">
            <a:spLocks/>
          </p:cNvSpPr>
          <p:nvPr/>
        </p:nvSpPr>
        <p:spPr>
          <a:xfrm>
            <a:off x="5404137" y="5955977"/>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19</a:t>
            </a:fld>
            <a:endParaRPr lang="en-US" dirty="0">
              <a:solidFill>
                <a:schemeClr val="tx1">
                  <a:lumMod val="50000"/>
                  <a:lumOff val="50000"/>
                </a:schemeClr>
              </a:solidFill>
            </a:endParaRPr>
          </a:p>
        </p:txBody>
      </p:sp>
      <p:sp>
        <p:nvSpPr>
          <p:cNvPr id="7" name="Footer Placeholder 4">
            <a:extLst>
              <a:ext uri="{FF2B5EF4-FFF2-40B4-BE49-F238E27FC236}">
                <a16:creationId xmlns:a16="http://schemas.microsoft.com/office/drawing/2014/main" id="{79B6FBAE-D959-1745-C289-389C3EFCF6C9}"/>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8" name="Slide Number Placeholder 7">
            <a:extLst>
              <a:ext uri="{FF2B5EF4-FFF2-40B4-BE49-F238E27FC236}">
                <a16:creationId xmlns:a16="http://schemas.microsoft.com/office/drawing/2014/main" id="{9912703E-220E-3D41-0D1E-15D268FD3096}"/>
              </a:ext>
            </a:extLst>
          </p:cNvPr>
          <p:cNvSpPr>
            <a:spLocks noGrp="1"/>
          </p:cNvSpPr>
          <p:nvPr>
            <p:ph type="sldNum" sz="quarter" idx="12"/>
          </p:nvPr>
        </p:nvSpPr>
        <p:spPr/>
        <p:txBody>
          <a:bodyPr/>
          <a:lstStyle/>
          <a:p>
            <a:fld id="{0FF54DE5-C571-48E8-A5BC-B369434E2F44}" type="slidenum">
              <a:rPr lang="en-US" smtClean="0"/>
              <a:t>19</a:t>
            </a:fld>
            <a:endParaRPr lang="en-US" dirty="0"/>
          </a:p>
        </p:txBody>
      </p:sp>
      <p:pic>
        <p:nvPicPr>
          <p:cNvPr id="10" name="Picture 9" descr="Screenshot continuation of the consent and approval page. The remaining items of the numbered list of statements define what the student is affirming and giving consent and approval to.">
            <a:extLst>
              <a:ext uri="{FF2B5EF4-FFF2-40B4-BE49-F238E27FC236}">
                <a16:creationId xmlns:a16="http://schemas.microsoft.com/office/drawing/2014/main" id="{E09DADF0-13F2-087E-05E5-B1D732B5CC3D}"/>
              </a:ext>
            </a:extLst>
          </p:cNvPr>
          <p:cNvPicPr>
            <a:picLocks noChangeAspect="1"/>
          </p:cNvPicPr>
          <p:nvPr/>
        </p:nvPicPr>
        <p:blipFill rotWithShape="1">
          <a:blip r:embed="rId3"/>
          <a:srcRect l="17489" t="45279" r="14104" b="31111"/>
          <a:stretch/>
        </p:blipFill>
        <p:spPr>
          <a:xfrm>
            <a:off x="8116935" y="694570"/>
            <a:ext cx="2968648" cy="2369910"/>
          </a:xfrm>
          <a:prstGeom prst="rect">
            <a:avLst/>
          </a:prstGeom>
          <a:ln>
            <a:solidFill>
              <a:schemeClr val="tx1"/>
            </a:solidFill>
          </a:ln>
        </p:spPr>
      </p:pic>
      <p:pic>
        <p:nvPicPr>
          <p:cNvPr id="11" name="Picture 10" descr="Screenshot continuation of the consent and approval page. Frequently asked questions appear, which the stud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student to provide or decline their consent and approval.">
            <a:extLst>
              <a:ext uri="{FF2B5EF4-FFF2-40B4-BE49-F238E27FC236}">
                <a16:creationId xmlns:a16="http://schemas.microsoft.com/office/drawing/2014/main" id="{A8AB29EE-08F9-525F-EA9E-DFF8C7D3E948}"/>
              </a:ext>
            </a:extLst>
          </p:cNvPr>
          <p:cNvPicPr>
            <a:picLocks noChangeAspect="1"/>
          </p:cNvPicPr>
          <p:nvPr/>
        </p:nvPicPr>
        <p:blipFill rotWithShape="1">
          <a:blip r:embed="rId3"/>
          <a:srcRect l="11450" t="68413" r="11083" b="5555"/>
          <a:stretch/>
        </p:blipFill>
        <p:spPr>
          <a:xfrm>
            <a:off x="8072953" y="3099728"/>
            <a:ext cx="3012629" cy="2603602"/>
          </a:xfrm>
          <a:prstGeom prst="rect">
            <a:avLst/>
          </a:prstGeom>
          <a:ln>
            <a:solidFill>
              <a:schemeClr val="tx1"/>
            </a:solidFill>
          </a:ln>
        </p:spPr>
      </p:pic>
      <p:pic>
        <p:nvPicPr>
          <p:cNvPr id="3" name="Picture 2" descr="Screenshot of the consent and approval page for the retrieval and disclosure of federal tax information. A numbered list of statements defines what the student is affirming and giving consent and approval to.">
            <a:extLst>
              <a:ext uri="{FF2B5EF4-FFF2-40B4-BE49-F238E27FC236}">
                <a16:creationId xmlns:a16="http://schemas.microsoft.com/office/drawing/2014/main" id="{90D0E09B-4E3B-7F50-8B51-FCDB7695747C}"/>
              </a:ext>
            </a:extLst>
          </p:cNvPr>
          <p:cNvPicPr>
            <a:picLocks noChangeAspect="1"/>
          </p:cNvPicPr>
          <p:nvPr/>
        </p:nvPicPr>
        <p:blipFill rotWithShape="1">
          <a:blip r:embed="rId3"/>
          <a:srcRect l="9614" t="3472" r="5668" b="54698"/>
          <a:stretch/>
        </p:blipFill>
        <p:spPr>
          <a:xfrm>
            <a:off x="4513006" y="1357312"/>
            <a:ext cx="3990264" cy="4557136"/>
          </a:xfrm>
          <a:prstGeom prst="rect">
            <a:avLst/>
          </a:prstGeom>
          <a:ln>
            <a:solidFill>
              <a:schemeClr val="tx1"/>
            </a:solidFill>
          </a:ln>
        </p:spPr>
      </p:pic>
    </p:spTree>
    <p:extLst>
      <p:ext uri="{BB962C8B-B14F-4D97-AF65-F5344CB8AC3E}">
        <p14:creationId xmlns:p14="http://schemas.microsoft.com/office/powerpoint/2010/main" val="2357163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899B89C2-65CC-45BF-AB03-9B6A9C506AA2}"/>
              </a:ext>
            </a:extLst>
          </p:cNvPr>
          <p:cNvSpPr>
            <a:spLocks noGrp="1"/>
          </p:cNvSpPr>
          <p:nvPr>
            <p:ph type="title"/>
          </p:nvPr>
        </p:nvSpPr>
        <p:spPr bwMode="auto">
          <a:xfrm>
            <a:off x="1079770" y="154153"/>
            <a:ext cx="10248630" cy="91589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b" anchorCtr="0" compatLnSpc="1">
            <a:prstTxWarp prst="textNoShape">
              <a:avLst/>
            </a:prstTxWarp>
            <a:normAutofit/>
          </a:bodyPr>
          <a:lstStyle/>
          <a:p>
            <a:r>
              <a:rPr lang="en-US" altLang="en-US" sz="3200" dirty="0">
                <a:solidFill>
                  <a:schemeClr val="tx2"/>
                </a:solidFill>
                <a:latin typeface="Plantagenet Cherokee" panose="02020602070100000000" pitchFamily="18" charset="0"/>
                <a:cs typeface="Arial" panose="020B0604020202020204" pitchFamily="34" charset="0"/>
              </a:rPr>
              <a:t>South Dakota Mapping Your Future website</a:t>
            </a:r>
          </a:p>
        </p:txBody>
      </p:sp>
      <p:sp>
        <p:nvSpPr>
          <p:cNvPr id="3" name="Content Placeholder 2">
            <a:extLst>
              <a:ext uri="{FF2B5EF4-FFF2-40B4-BE49-F238E27FC236}">
                <a16:creationId xmlns:a16="http://schemas.microsoft.com/office/drawing/2014/main" id="{88F3F7AB-8449-45CF-8E91-34E69B06C1A3}"/>
              </a:ext>
            </a:extLst>
          </p:cNvPr>
          <p:cNvSpPr>
            <a:spLocks noGrp="1"/>
          </p:cNvSpPr>
          <p:nvPr>
            <p:ph idx="1"/>
          </p:nvPr>
        </p:nvSpPr>
        <p:spPr>
          <a:xfrm>
            <a:off x="6138488" y="1704088"/>
            <a:ext cx="6053512" cy="1455672"/>
          </a:xfrm>
        </p:spPr>
        <p:txBody>
          <a:bodyPr anchor="t">
            <a:normAutofit/>
          </a:bodyPr>
          <a:lstStyle/>
          <a:p>
            <a:pPr marL="0" indent="0" algn="ctr">
              <a:lnSpc>
                <a:spcPct val="100000"/>
              </a:lnSpc>
              <a:buNone/>
              <a:defRPr/>
            </a:pPr>
            <a:r>
              <a:rPr lang="en-US" dirty="0">
                <a:latin typeface="Euphemia" panose="020B0503040102020104" pitchFamily="34" charset="0"/>
              </a:rPr>
              <a:t>Comprehensive website for students, parents, counselors, and other professionals at </a:t>
            </a:r>
            <a:r>
              <a:rPr lang="en-US" dirty="0">
                <a:latin typeface="Euphemia" panose="020B0503040102020104" pitchFamily="34" charset="0"/>
                <a:hlinkClick r:id="rId3">
                  <a:extLst>
                    <a:ext uri="{A12FA001-AC4F-418D-AE19-62706E023703}">
                      <ahyp:hlinkClr xmlns:ahyp="http://schemas.microsoft.com/office/drawing/2018/hyperlinkcolor" val="tx"/>
                    </a:ext>
                  </a:extLst>
                </a:hlinkClick>
              </a:rPr>
              <a:t>https://SouthDakota.MappingYourFuture.org</a:t>
            </a:r>
            <a:endParaRPr lang="en-US" dirty="0">
              <a:latin typeface="Euphemia" panose="020B0503040102020104" pitchFamily="34" charset="0"/>
            </a:endParaRPr>
          </a:p>
          <a:p>
            <a:pPr marL="0" indent="0" algn="ctr">
              <a:lnSpc>
                <a:spcPct val="100000"/>
              </a:lnSpc>
              <a:buNone/>
              <a:defRPr/>
            </a:pPr>
            <a:endParaRPr lang="en-US" sz="2200" dirty="0">
              <a:latin typeface="Euphemia" panose="020B0503040102020104" pitchFamily="34" charset="0"/>
            </a:endParaRPr>
          </a:p>
        </p:txBody>
      </p:sp>
      <p:sp>
        <p:nvSpPr>
          <p:cNvPr id="2" name="Footer Placeholder 4">
            <a:extLst>
              <a:ext uri="{FF2B5EF4-FFF2-40B4-BE49-F238E27FC236}">
                <a16:creationId xmlns:a16="http://schemas.microsoft.com/office/drawing/2014/main" id="{BBFFE241-5600-0AEB-8C31-93BDF8059557}"/>
              </a:ext>
            </a:extLst>
          </p:cNvPr>
          <p:cNvSpPr>
            <a:spLocks noGrp="1"/>
          </p:cNvSpPr>
          <p:nvPr>
            <p:ph type="ftr" sz="quarter" idx="11"/>
          </p:nvPr>
        </p:nvSpPr>
        <p:spPr>
          <a:xfrm>
            <a:off x="5365955" y="6442106"/>
            <a:ext cx="4114800" cy="365125"/>
          </a:xfrm>
        </p:spPr>
        <p:txBody>
          <a:bodyPr/>
          <a:lstStyle/>
          <a:p>
            <a:r>
              <a:rPr lang="en-US" dirty="0"/>
              <a:t>© Mapping Your Future 2024</a:t>
            </a:r>
          </a:p>
        </p:txBody>
      </p:sp>
      <p:pic>
        <p:nvPicPr>
          <p:cNvPr id="8" name="Picture 7">
            <a:extLst>
              <a:ext uri="{FF2B5EF4-FFF2-40B4-BE49-F238E27FC236}">
                <a16:creationId xmlns:a16="http://schemas.microsoft.com/office/drawing/2014/main" id="{1DE2DB93-C5E5-467F-0949-C26EB5C1C6BB}"/>
              </a:ext>
            </a:extLst>
          </p:cNvPr>
          <p:cNvPicPr>
            <a:picLocks noChangeAspect="1"/>
          </p:cNvPicPr>
          <p:nvPr/>
        </p:nvPicPr>
        <p:blipFill>
          <a:blip r:embed="rId4"/>
          <a:stretch>
            <a:fillRect/>
          </a:stretch>
        </p:blipFill>
        <p:spPr>
          <a:xfrm>
            <a:off x="600790" y="1531241"/>
            <a:ext cx="5495210" cy="4494972"/>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E7D22872-C8EF-7C7B-8226-5B656D8B8F02}"/>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2</a:t>
            </a:fld>
            <a:endParaRPr lang="en-US" dirty="0">
              <a:solidFill>
                <a:schemeClr val="tx1">
                  <a:lumMod val="50000"/>
                  <a:lumOff val="50000"/>
                </a:schemeClr>
              </a:solidFill>
            </a:endParaRPr>
          </a:p>
        </p:txBody>
      </p:sp>
      <p:pic>
        <p:nvPicPr>
          <p:cNvPr id="6" name="Picture 5">
            <a:extLst>
              <a:ext uri="{FF2B5EF4-FFF2-40B4-BE49-F238E27FC236}">
                <a16:creationId xmlns:a16="http://schemas.microsoft.com/office/drawing/2014/main" id="{2D506B3C-814E-195B-A074-482DECF312E9}"/>
              </a:ext>
            </a:extLst>
          </p:cNvPr>
          <p:cNvPicPr>
            <a:picLocks noChangeAspect="1"/>
          </p:cNvPicPr>
          <p:nvPr/>
        </p:nvPicPr>
        <p:blipFill rotWithShape="1">
          <a:blip r:embed="rId5"/>
          <a:srcRect r="37972"/>
          <a:stretch/>
        </p:blipFill>
        <p:spPr>
          <a:xfrm>
            <a:off x="7508319" y="3002848"/>
            <a:ext cx="3313849" cy="3231311"/>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8E07D580-7A53-5AE5-FE42-A2B37F05EE38}"/>
              </a:ext>
            </a:extLst>
          </p:cNvPr>
          <p:cNvCxnSpPr>
            <a:cxnSpLocks/>
          </p:cNvCxnSpPr>
          <p:nvPr/>
        </p:nvCxnSpPr>
        <p:spPr>
          <a:xfrm flipV="1">
            <a:off x="5493874" y="4458520"/>
            <a:ext cx="2623966" cy="7958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5" name="Slide Number Placeholder 4">
            <a:extLst>
              <a:ext uri="{FF2B5EF4-FFF2-40B4-BE49-F238E27FC236}">
                <a16:creationId xmlns:a16="http://schemas.microsoft.com/office/drawing/2014/main" id="{324267F3-7F56-D486-4C3E-4D5C7911434B}"/>
              </a:ext>
            </a:extLst>
          </p:cNvPr>
          <p:cNvSpPr>
            <a:spLocks noGrp="1"/>
          </p:cNvSpPr>
          <p:nvPr>
            <p:ph type="sldNum" sz="quarter" idx="12"/>
          </p:nvPr>
        </p:nvSpPr>
        <p:spPr/>
        <p:txBody>
          <a:bodyPr/>
          <a:lstStyle/>
          <a:p>
            <a:fld id="{0FF54DE5-C571-48E8-A5BC-B369434E2F44}" type="slidenum">
              <a:rPr lang="en-US" smtClean="0"/>
              <a:t>2</a:t>
            </a:fld>
            <a:endParaRPr lang="en-US" dirty="0"/>
          </a:p>
        </p:txBody>
      </p:sp>
    </p:spTree>
    <p:extLst>
      <p:ext uri="{BB962C8B-B14F-4D97-AF65-F5344CB8AC3E}">
        <p14:creationId xmlns:p14="http://schemas.microsoft.com/office/powerpoint/2010/main" val="1877465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73724-D910-371C-3A31-04C74512478D}"/>
              </a:ext>
            </a:extLst>
          </p:cNvPr>
          <p:cNvSpPr>
            <a:spLocks noGrp="1"/>
          </p:cNvSpPr>
          <p:nvPr>
            <p:ph type="title"/>
          </p:nvPr>
        </p:nvSpPr>
        <p:spPr/>
        <p:txBody>
          <a:bodyPr/>
          <a:lstStyle/>
          <a:p>
            <a:r>
              <a:rPr lang="en-US" dirty="0">
                <a:solidFill>
                  <a:schemeClr val="tx2"/>
                </a:solidFill>
              </a:rPr>
              <a:t>Personal circumstances</a:t>
            </a:r>
          </a:p>
        </p:txBody>
      </p:sp>
      <p:sp>
        <p:nvSpPr>
          <p:cNvPr id="4" name="Content Placeholder 3"/>
          <p:cNvSpPr>
            <a:spLocks noGrp="1"/>
          </p:cNvSpPr>
          <p:nvPr>
            <p:ph idx="1"/>
          </p:nvPr>
        </p:nvSpPr>
        <p:spPr/>
        <p:txBody>
          <a:bodyPr>
            <a:normAutofit/>
          </a:bodyPr>
          <a:lstStyle/>
          <a:p>
            <a:endParaRPr lang="en-US" dirty="0"/>
          </a:p>
          <a:p>
            <a:r>
              <a:rPr lang="en-US" dirty="0"/>
              <a:t>Marital status</a:t>
            </a:r>
          </a:p>
          <a:p>
            <a:r>
              <a:rPr lang="en-US" dirty="0"/>
              <a:t>College or career school plans</a:t>
            </a:r>
          </a:p>
          <a:p>
            <a:r>
              <a:rPr lang="en-US" dirty="0"/>
              <a:t>Student personal circumstances</a:t>
            </a:r>
          </a:p>
          <a:p>
            <a:r>
              <a:rPr lang="en-US" dirty="0"/>
              <a:t>Homeless</a:t>
            </a:r>
          </a:p>
          <a:p>
            <a:r>
              <a:rPr lang="en-US" dirty="0"/>
              <a:t>Unusual circumstances</a:t>
            </a:r>
          </a:p>
          <a:p>
            <a:endParaRPr lang="en-US" dirty="0"/>
          </a:p>
          <a:p>
            <a:endParaRPr lang="en-US" dirty="0"/>
          </a:p>
          <a:p>
            <a:endParaRPr lang="en-US" dirty="0"/>
          </a:p>
          <a:p>
            <a:pPr marL="0" indent="0">
              <a:buNone/>
            </a:pPr>
            <a:endParaRPr lang="en-US" dirty="0"/>
          </a:p>
        </p:txBody>
      </p:sp>
      <p:sp>
        <p:nvSpPr>
          <p:cNvPr id="6" name="Slide Number Placeholder 3">
            <a:extLst>
              <a:ext uri="{FF2B5EF4-FFF2-40B4-BE49-F238E27FC236}">
                <a16:creationId xmlns:a16="http://schemas.microsoft.com/office/drawing/2014/main" id="{DB521A26-3C07-774F-07B7-634A8590ABAB}"/>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20</a:t>
            </a:fld>
            <a:endParaRPr lang="en-US" dirty="0">
              <a:solidFill>
                <a:schemeClr val="tx1">
                  <a:lumMod val="50000"/>
                  <a:lumOff val="50000"/>
                </a:schemeClr>
              </a:solidFill>
            </a:endParaRPr>
          </a:p>
        </p:txBody>
      </p:sp>
      <p:sp>
        <p:nvSpPr>
          <p:cNvPr id="7" name="Footer Placeholder 4">
            <a:extLst>
              <a:ext uri="{FF2B5EF4-FFF2-40B4-BE49-F238E27FC236}">
                <a16:creationId xmlns:a16="http://schemas.microsoft.com/office/drawing/2014/main" id="{6D16F8CE-F41C-3B63-B191-D77F9ED33A64}"/>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8" name="Slide Number Placeholder 7">
            <a:extLst>
              <a:ext uri="{FF2B5EF4-FFF2-40B4-BE49-F238E27FC236}">
                <a16:creationId xmlns:a16="http://schemas.microsoft.com/office/drawing/2014/main" id="{ADF0F875-CDBD-0009-17C0-F38C468F21E2}"/>
              </a:ext>
            </a:extLst>
          </p:cNvPr>
          <p:cNvSpPr>
            <a:spLocks noGrp="1"/>
          </p:cNvSpPr>
          <p:nvPr>
            <p:ph type="sldNum" sz="quarter" idx="12"/>
          </p:nvPr>
        </p:nvSpPr>
        <p:spPr/>
        <p:txBody>
          <a:bodyPr/>
          <a:lstStyle/>
          <a:p>
            <a:fld id="{0FF54DE5-C571-48E8-A5BC-B369434E2F44}" type="slidenum">
              <a:rPr lang="en-US" smtClean="0"/>
              <a:t>20</a:t>
            </a:fld>
            <a:endParaRPr lang="en-US" dirty="0"/>
          </a:p>
        </p:txBody>
      </p:sp>
      <p:pic>
        <p:nvPicPr>
          <p:cNvPr id="3" name="Picture 2" descr="Screenshot of the introduction page to the “Personal Circumstances” section. The student is reminded that the information they provide can affect their eligibility for federal student aid and that additional information may be required based on the answers given.">
            <a:extLst>
              <a:ext uri="{FF2B5EF4-FFF2-40B4-BE49-F238E27FC236}">
                <a16:creationId xmlns:a16="http://schemas.microsoft.com/office/drawing/2014/main" id="{294E1ADB-E046-DF82-6E76-999402F70E65}"/>
              </a:ext>
            </a:extLst>
          </p:cNvPr>
          <p:cNvPicPr>
            <a:picLocks noChangeAspect="1"/>
          </p:cNvPicPr>
          <p:nvPr/>
        </p:nvPicPr>
        <p:blipFill>
          <a:blip r:embed="rId3"/>
          <a:stretch>
            <a:fillRect/>
          </a:stretch>
        </p:blipFill>
        <p:spPr>
          <a:xfrm>
            <a:off x="5152212" y="402529"/>
            <a:ext cx="5933370" cy="2712141"/>
          </a:xfrm>
          <a:prstGeom prst="rect">
            <a:avLst/>
          </a:prstGeom>
        </p:spPr>
      </p:pic>
      <p:pic>
        <p:nvPicPr>
          <p:cNvPr id="9" name="Picture 8" descr="Screenshot of the first page of the “Personal Circumstances” section, which asks the student to select their marital status: “Single (never married),” “Married (not separated),” “Remarried,” “Separated,” “Divorced,” or “Widowed.”">
            <a:extLst>
              <a:ext uri="{FF2B5EF4-FFF2-40B4-BE49-F238E27FC236}">
                <a16:creationId xmlns:a16="http://schemas.microsoft.com/office/drawing/2014/main" id="{1EDF6686-7CAC-52C3-9D15-BBDBDCB554E9}"/>
              </a:ext>
            </a:extLst>
          </p:cNvPr>
          <p:cNvPicPr>
            <a:picLocks noChangeAspect="1"/>
          </p:cNvPicPr>
          <p:nvPr/>
        </p:nvPicPr>
        <p:blipFill>
          <a:blip r:embed="rId4"/>
          <a:stretch>
            <a:fillRect/>
          </a:stretch>
        </p:blipFill>
        <p:spPr>
          <a:xfrm>
            <a:off x="7348027" y="2642305"/>
            <a:ext cx="4228578" cy="3030181"/>
          </a:xfrm>
          <a:prstGeom prst="rect">
            <a:avLst/>
          </a:prstGeom>
        </p:spPr>
      </p:pic>
    </p:spTree>
    <p:extLst>
      <p:ext uri="{BB962C8B-B14F-4D97-AF65-F5344CB8AC3E}">
        <p14:creationId xmlns:p14="http://schemas.microsoft.com/office/powerpoint/2010/main" val="3214617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8FF42-B797-CA0E-FEF9-22237861D6BA}"/>
              </a:ext>
            </a:extLst>
          </p:cNvPr>
          <p:cNvSpPr>
            <a:spLocks noGrp="1"/>
          </p:cNvSpPr>
          <p:nvPr>
            <p:ph type="title"/>
          </p:nvPr>
        </p:nvSpPr>
        <p:spPr/>
        <p:txBody>
          <a:bodyPr/>
          <a:lstStyle/>
          <a:p>
            <a:r>
              <a:rPr lang="en-US">
                <a:solidFill>
                  <a:schemeClr val="tx2"/>
                </a:solidFill>
              </a:rPr>
              <a:t>Student’s college or career plans</a:t>
            </a:r>
            <a:endParaRPr lang="en-US" dirty="0">
              <a:solidFill>
                <a:schemeClr val="tx2"/>
              </a:solidFill>
            </a:endParaRPr>
          </a:p>
        </p:txBody>
      </p:sp>
      <p:sp>
        <p:nvSpPr>
          <p:cNvPr id="3" name="Slide Number Placeholder 3">
            <a:extLst>
              <a:ext uri="{FF2B5EF4-FFF2-40B4-BE49-F238E27FC236}">
                <a16:creationId xmlns:a16="http://schemas.microsoft.com/office/drawing/2014/main" id="{7F231EEA-05C0-3A38-06A6-2FB91BEA00BF}"/>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21</a:t>
            </a:fld>
            <a:endParaRPr lang="en-US" dirty="0">
              <a:solidFill>
                <a:schemeClr val="tx1">
                  <a:lumMod val="50000"/>
                  <a:lumOff val="50000"/>
                </a:schemeClr>
              </a:solidFill>
            </a:endParaRPr>
          </a:p>
        </p:txBody>
      </p:sp>
      <p:sp>
        <p:nvSpPr>
          <p:cNvPr id="5" name="Footer Placeholder 4">
            <a:extLst>
              <a:ext uri="{FF2B5EF4-FFF2-40B4-BE49-F238E27FC236}">
                <a16:creationId xmlns:a16="http://schemas.microsoft.com/office/drawing/2014/main" id="{4CD9120F-405C-CACB-5FE3-E51A478C74DB}"/>
              </a:ext>
            </a:extLst>
          </p:cNvPr>
          <p:cNvSpPr>
            <a:spLocks noGrp="1"/>
          </p:cNvSpPr>
          <p:nvPr>
            <p:ph type="ftr" sz="quarter" idx="11"/>
          </p:nvPr>
        </p:nvSpPr>
        <p:spPr>
          <a:xfrm>
            <a:off x="4038600" y="6356350"/>
            <a:ext cx="4114800" cy="365125"/>
          </a:xfrm>
        </p:spPr>
        <p:txBody>
          <a:bodyPr/>
          <a:lstStyle/>
          <a:p>
            <a:r>
              <a:rPr lang="en-US"/>
              <a:t>© Mapping Your Future 2024</a:t>
            </a:r>
            <a:endParaRPr lang="en-US" dirty="0"/>
          </a:p>
        </p:txBody>
      </p:sp>
      <p:sp>
        <p:nvSpPr>
          <p:cNvPr id="6" name="Slide Number Placeholder 5">
            <a:extLst>
              <a:ext uri="{FF2B5EF4-FFF2-40B4-BE49-F238E27FC236}">
                <a16:creationId xmlns:a16="http://schemas.microsoft.com/office/drawing/2014/main" id="{2C7A7206-1F04-6E95-AC95-BA8EE84DE2D9}"/>
              </a:ext>
            </a:extLst>
          </p:cNvPr>
          <p:cNvSpPr>
            <a:spLocks noGrp="1"/>
          </p:cNvSpPr>
          <p:nvPr>
            <p:ph type="sldNum" sz="quarter" idx="12"/>
          </p:nvPr>
        </p:nvSpPr>
        <p:spPr/>
        <p:txBody>
          <a:bodyPr/>
          <a:lstStyle/>
          <a:p>
            <a:fld id="{0FF54DE5-C571-48E8-A5BC-B369434E2F44}" type="slidenum">
              <a:rPr lang="en-US" smtClean="0"/>
              <a:t>21</a:t>
            </a:fld>
            <a:endParaRPr lang="en-US" dirty="0"/>
          </a:p>
        </p:txBody>
      </p:sp>
      <p:pic>
        <p:nvPicPr>
          <p:cNvPr id="10" name="Content Placeholder 9" descr="Screenshot continuation of the “Student Personal Circumstances” section, which asks the student what college grade level they will be beginning in the 2025–26 school year. Below that, the student is asked if they will have their first bachelor’s degree when the school year begins.">
            <a:extLst>
              <a:ext uri="{FF2B5EF4-FFF2-40B4-BE49-F238E27FC236}">
                <a16:creationId xmlns:a16="http://schemas.microsoft.com/office/drawing/2014/main" id="{E5F02E7D-2A4C-A00F-4D22-B147D4C4D881}"/>
              </a:ext>
            </a:extLst>
          </p:cNvPr>
          <p:cNvPicPr>
            <a:picLocks noGrp="1" noChangeAspect="1"/>
          </p:cNvPicPr>
          <p:nvPr>
            <p:ph idx="1"/>
          </p:nvPr>
        </p:nvPicPr>
        <p:blipFill>
          <a:blip r:embed="rId3"/>
          <a:stretch>
            <a:fillRect/>
          </a:stretch>
        </p:blipFill>
        <p:spPr>
          <a:xfrm>
            <a:off x="3291840" y="1600200"/>
            <a:ext cx="5608320" cy="4572000"/>
          </a:xfrm>
          <a:prstGeom prst="rect">
            <a:avLst/>
          </a:prstGeom>
          <a:ln>
            <a:solidFill>
              <a:schemeClr val="tx1"/>
            </a:solidFill>
          </a:ln>
        </p:spPr>
      </p:pic>
    </p:spTree>
    <p:extLst>
      <p:ext uri="{BB962C8B-B14F-4D97-AF65-F5344CB8AC3E}">
        <p14:creationId xmlns:p14="http://schemas.microsoft.com/office/powerpoint/2010/main" val="3009019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1BB30-765B-DEE1-375A-DA1A7CA92F7D}"/>
              </a:ext>
            </a:extLst>
          </p:cNvPr>
          <p:cNvSpPr>
            <a:spLocks noGrp="1"/>
          </p:cNvSpPr>
          <p:nvPr>
            <p:ph type="title"/>
          </p:nvPr>
        </p:nvSpPr>
        <p:spPr/>
        <p:txBody>
          <a:bodyPr/>
          <a:lstStyle/>
          <a:p>
            <a:r>
              <a:rPr lang="en-US" dirty="0">
                <a:solidFill>
                  <a:schemeClr val="tx2"/>
                </a:solidFill>
              </a:rPr>
              <a:t>Student’s personal circumstances</a:t>
            </a:r>
          </a:p>
        </p:txBody>
      </p:sp>
      <p:sp>
        <p:nvSpPr>
          <p:cNvPr id="3" name="Content Placeholder 2">
            <a:extLst>
              <a:ext uri="{FF2B5EF4-FFF2-40B4-BE49-F238E27FC236}">
                <a16:creationId xmlns:a16="http://schemas.microsoft.com/office/drawing/2014/main" id="{1BBE0865-233F-A6AD-DBA6-D66015A34188}"/>
              </a:ext>
            </a:extLst>
          </p:cNvPr>
          <p:cNvSpPr>
            <a:spLocks noGrp="1"/>
          </p:cNvSpPr>
          <p:nvPr>
            <p:ph idx="1"/>
          </p:nvPr>
        </p:nvSpPr>
        <p:spPr>
          <a:xfrm>
            <a:off x="1104899" y="1600200"/>
            <a:ext cx="5578813" cy="4572000"/>
          </a:xfrm>
        </p:spPr>
        <p:txBody>
          <a:bodyPr>
            <a:normAutofit/>
          </a:bodyPr>
          <a:lstStyle/>
          <a:p>
            <a:pPr marL="228600" indent="-182880" defTabSz="914400">
              <a:lnSpc>
                <a:spcPct val="120000"/>
              </a:lnSpc>
              <a:spcBef>
                <a:spcPts val="0"/>
              </a:spcBef>
              <a:buClr>
                <a:schemeClr val="accent2"/>
              </a:buClr>
              <a:buSzPct val="85000"/>
              <a:buFont typeface="Wingdings" pitchFamily="2" charset="2"/>
              <a:buChar char="§"/>
            </a:pPr>
            <a:r>
              <a:rPr lang="en-US" sz="2000" dirty="0"/>
              <a:t>24 years of age</a:t>
            </a:r>
          </a:p>
          <a:p>
            <a:pPr marL="228600" indent="-182880" defTabSz="914400">
              <a:lnSpc>
                <a:spcPct val="120000"/>
              </a:lnSpc>
              <a:spcBef>
                <a:spcPts val="0"/>
              </a:spcBef>
              <a:buClr>
                <a:schemeClr val="accent2"/>
              </a:buClr>
              <a:buSzPct val="85000"/>
              <a:buFont typeface="Wingdings" pitchFamily="2" charset="2"/>
              <a:buChar char="§"/>
            </a:pPr>
            <a:r>
              <a:rPr lang="en-US" sz="2000" dirty="0"/>
              <a:t>Married</a:t>
            </a:r>
          </a:p>
          <a:p>
            <a:pPr indent="-182880">
              <a:lnSpc>
                <a:spcPct val="120000"/>
              </a:lnSpc>
              <a:spcBef>
                <a:spcPts val="0"/>
              </a:spcBef>
              <a:buClr>
                <a:schemeClr val="accent2"/>
              </a:buClr>
              <a:buSzPct val="85000"/>
            </a:pPr>
            <a:r>
              <a:rPr lang="en-US" dirty="0"/>
              <a:t>Master’s or doctorate program</a:t>
            </a:r>
          </a:p>
          <a:p>
            <a:pPr indent="-182880">
              <a:lnSpc>
                <a:spcPct val="120000"/>
              </a:lnSpc>
              <a:spcBef>
                <a:spcPts val="0"/>
              </a:spcBef>
              <a:buClr>
                <a:schemeClr val="accent2"/>
              </a:buClr>
              <a:buSzPct val="85000"/>
            </a:pPr>
            <a:r>
              <a:rPr lang="en-US" dirty="0"/>
              <a:t>Active-duty military</a:t>
            </a:r>
          </a:p>
          <a:p>
            <a:pPr indent="-182880">
              <a:lnSpc>
                <a:spcPct val="120000"/>
              </a:lnSpc>
              <a:spcBef>
                <a:spcPts val="0"/>
              </a:spcBef>
              <a:buClr>
                <a:schemeClr val="accent2"/>
              </a:buClr>
              <a:buSzPct val="85000"/>
            </a:pPr>
            <a:r>
              <a:rPr lang="en-US" dirty="0"/>
              <a:t>Veteran of the U.S. Armed Forces</a:t>
            </a:r>
          </a:p>
          <a:p>
            <a:pPr marL="228600" indent="-182880" defTabSz="914400">
              <a:lnSpc>
                <a:spcPct val="120000"/>
              </a:lnSpc>
              <a:spcBef>
                <a:spcPts val="0"/>
              </a:spcBef>
              <a:buClr>
                <a:schemeClr val="accent2"/>
              </a:buClr>
              <a:buSzPct val="85000"/>
              <a:buFont typeface="Wingdings" pitchFamily="2" charset="2"/>
              <a:buChar char="§"/>
            </a:pPr>
            <a:r>
              <a:rPr lang="en-US" sz="2000" dirty="0"/>
              <a:t>Have children</a:t>
            </a:r>
          </a:p>
          <a:p>
            <a:pPr marL="228600" indent="-182880" defTabSz="914400">
              <a:lnSpc>
                <a:spcPct val="120000"/>
              </a:lnSpc>
              <a:spcBef>
                <a:spcPts val="0"/>
              </a:spcBef>
              <a:buClr>
                <a:schemeClr val="accent2"/>
              </a:buClr>
              <a:buSzPct val="85000"/>
              <a:buFont typeface="Wingdings" pitchFamily="2" charset="2"/>
              <a:buChar char="§"/>
            </a:pPr>
            <a:r>
              <a:rPr lang="en-US" sz="2000" dirty="0"/>
              <a:t>Have dependents</a:t>
            </a:r>
          </a:p>
          <a:p>
            <a:pPr marL="228600" indent="-182880" defTabSz="914400">
              <a:lnSpc>
                <a:spcPct val="120000"/>
              </a:lnSpc>
              <a:spcBef>
                <a:spcPts val="0"/>
              </a:spcBef>
              <a:buClr>
                <a:schemeClr val="accent2"/>
              </a:buClr>
              <a:buSzPct val="85000"/>
              <a:buFont typeface="Wingdings" pitchFamily="2" charset="2"/>
              <a:buChar char="§"/>
            </a:pPr>
            <a:r>
              <a:rPr lang="en-US" sz="2000" dirty="0"/>
              <a:t>Orphan, foster care or ward of the court</a:t>
            </a:r>
          </a:p>
          <a:p>
            <a:pPr marL="228600" indent="-182880" defTabSz="914400">
              <a:lnSpc>
                <a:spcPct val="120000"/>
              </a:lnSpc>
              <a:spcBef>
                <a:spcPts val="0"/>
              </a:spcBef>
              <a:buClr>
                <a:schemeClr val="accent2"/>
              </a:buClr>
              <a:buSzPct val="85000"/>
              <a:buFont typeface="Wingdings" pitchFamily="2" charset="2"/>
              <a:buChar char="§"/>
            </a:pPr>
            <a:r>
              <a:rPr lang="en-US" sz="2000" dirty="0"/>
              <a:t>Emancipated minor</a:t>
            </a:r>
          </a:p>
          <a:p>
            <a:pPr marL="228600" indent="-182880" defTabSz="914400">
              <a:lnSpc>
                <a:spcPct val="120000"/>
              </a:lnSpc>
              <a:spcBef>
                <a:spcPts val="0"/>
              </a:spcBef>
              <a:buClr>
                <a:schemeClr val="accent2"/>
              </a:buClr>
              <a:buSzPct val="85000"/>
              <a:buFont typeface="Wingdings" pitchFamily="2" charset="2"/>
              <a:buChar char="§"/>
            </a:pPr>
            <a:r>
              <a:rPr lang="en-US" sz="2000" dirty="0"/>
              <a:t>Legal guardianship</a:t>
            </a:r>
          </a:p>
          <a:p>
            <a:pPr marL="228600" indent="-182880" defTabSz="914400">
              <a:lnSpc>
                <a:spcPct val="120000"/>
              </a:lnSpc>
              <a:spcBef>
                <a:spcPts val="0"/>
              </a:spcBef>
              <a:buClr>
                <a:schemeClr val="accent2"/>
              </a:buClr>
              <a:buSzPct val="85000"/>
              <a:buFont typeface="Wingdings" pitchFamily="2" charset="2"/>
              <a:buChar char="§"/>
            </a:pPr>
            <a:r>
              <a:rPr lang="en-US" sz="2000" dirty="0"/>
              <a:t>Homeless or self-supporting and at risk of being homeless</a:t>
            </a:r>
          </a:p>
          <a:p>
            <a:endParaRPr lang="en-US" dirty="0"/>
          </a:p>
        </p:txBody>
      </p:sp>
      <p:sp>
        <p:nvSpPr>
          <p:cNvPr id="5" name="Slide Number Placeholder 3">
            <a:extLst>
              <a:ext uri="{FF2B5EF4-FFF2-40B4-BE49-F238E27FC236}">
                <a16:creationId xmlns:a16="http://schemas.microsoft.com/office/drawing/2014/main" id="{5A1BDC0C-9C83-EF13-BD4C-2398A1D0ABBE}"/>
              </a:ext>
            </a:extLst>
          </p:cNvPr>
          <p:cNvSpPr txBox="1">
            <a:spLocks/>
          </p:cNvSpPr>
          <p:nvPr/>
        </p:nvSpPr>
        <p:spPr>
          <a:xfrm>
            <a:off x="9009727" y="6101568"/>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22</a:t>
            </a:fld>
            <a:endParaRPr lang="en-US" dirty="0">
              <a:solidFill>
                <a:schemeClr val="tx1">
                  <a:lumMod val="50000"/>
                  <a:lumOff val="50000"/>
                </a:schemeClr>
              </a:solidFill>
            </a:endParaRPr>
          </a:p>
        </p:txBody>
      </p:sp>
      <p:sp>
        <p:nvSpPr>
          <p:cNvPr id="6" name="Footer Placeholder 4">
            <a:extLst>
              <a:ext uri="{FF2B5EF4-FFF2-40B4-BE49-F238E27FC236}">
                <a16:creationId xmlns:a16="http://schemas.microsoft.com/office/drawing/2014/main" id="{8F45E196-67F8-378C-78A8-CCA95874D08B}"/>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7" name="Slide Number Placeholder 6">
            <a:extLst>
              <a:ext uri="{FF2B5EF4-FFF2-40B4-BE49-F238E27FC236}">
                <a16:creationId xmlns:a16="http://schemas.microsoft.com/office/drawing/2014/main" id="{2703A910-6C1B-811F-7DDF-909048F667EB}"/>
              </a:ext>
            </a:extLst>
          </p:cNvPr>
          <p:cNvSpPr>
            <a:spLocks noGrp="1"/>
          </p:cNvSpPr>
          <p:nvPr>
            <p:ph type="sldNum" sz="quarter" idx="12"/>
          </p:nvPr>
        </p:nvSpPr>
        <p:spPr/>
        <p:txBody>
          <a:bodyPr/>
          <a:lstStyle/>
          <a:p>
            <a:fld id="{0FF54DE5-C571-48E8-A5BC-B369434E2F44}" type="slidenum">
              <a:rPr lang="en-US" smtClean="0"/>
              <a:t>22</a:t>
            </a:fld>
            <a:endParaRPr lang="en-US" dirty="0"/>
          </a:p>
        </p:txBody>
      </p:sp>
      <p:pic>
        <p:nvPicPr>
          <p:cNvPr id="9" name="Picture 8" descr="Screenshot continuation of the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a:extLst>
              <a:ext uri="{FF2B5EF4-FFF2-40B4-BE49-F238E27FC236}">
                <a16:creationId xmlns:a16="http://schemas.microsoft.com/office/drawing/2014/main" id="{2697E48A-ADBF-F95B-5CAA-720DD1C44644}"/>
              </a:ext>
            </a:extLst>
          </p:cNvPr>
          <p:cNvPicPr>
            <a:picLocks noChangeAspect="1"/>
          </p:cNvPicPr>
          <p:nvPr/>
        </p:nvPicPr>
        <p:blipFill>
          <a:blip r:embed="rId3"/>
          <a:stretch>
            <a:fillRect/>
          </a:stretch>
        </p:blipFill>
        <p:spPr>
          <a:xfrm>
            <a:off x="6725746" y="1513466"/>
            <a:ext cx="4567961" cy="4403952"/>
          </a:xfrm>
          <a:prstGeom prst="rect">
            <a:avLst/>
          </a:prstGeom>
          <a:ln>
            <a:solidFill>
              <a:schemeClr val="tx1"/>
            </a:solidFill>
          </a:ln>
        </p:spPr>
      </p:pic>
    </p:spTree>
    <p:extLst>
      <p:ext uri="{BB962C8B-B14F-4D97-AF65-F5344CB8AC3E}">
        <p14:creationId xmlns:p14="http://schemas.microsoft.com/office/powerpoint/2010/main" val="1343218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2999" y="375968"/>
            <a:ext cx="9919901" cy="859841"/>
          </a:xfrm>
        </p:spPr>
        <p:txBody>
          <a:bodyPr>
            <a:normAutofit/>
          </a:bodyPr>
          <a:lstStyle/>
          <a:p>
            <a:r>
              <a:rPr lang="en-US" dirty="0">
                <a:solidFill>
                  <a:schemeClr val="accent1">
                    <a:lumMod val="50000"/>
                  </a:schemeClr>
                </a:solidFill>
              </a:rPr>
              <a:t>Other circumstances</a:t>
            </a:r>
          </a:p>
        </p:txBody>
      </p:sp>
      <p:sp>
        <p:nvSpPr>
          <p:cNvPr id="7" name="Content Placeholder 6"/>
          <p:cNvSpPr>
            <a:spLocks noGrp="1"/>
          </p:cNvSpPr>
          <p:nvPr>
            <p:ph idx="1"/>
          </p:nvPr>
        </p:nvSpPr>
        <p:spPr>
          <a:xfrm>
            <a:off x="1215071" y="1764330"/>
            <a:ext cx="3339149" cy="4063499"/>
          </a:xfrm>
        </p:spPr>
        <p:txBody>
          <a:bodyPr>
            <a:normAutofit/>
          </a:bodyPr>
          <a:lstStyle/>
          <a:p>
            <a:pPr lvl="0"/>
            <a:r>
              <a:rPr lang="en-US" dirty="0"/>
              <a:t>Unaccompanied</a:t>
            </a:r>
          </a:p>
          <a:p>
            <a:pPr lvl="1"/>
            <a:r>
              <a:rPr lang="en-US" sz="1800" dirty="0"/>
              <a:t>Not in the physical custody of a parent</a:t>
            </a:r>
          </a:p>
          <a:p>
            <a:pPr lvl="0"/>
            <a:r>
              <a:rPr lang="en-US" dirty="0"/>
              <a:t>Homeless</a:t>
            </a:r>
          </a:p>
          <a:p>
            <a:pPr lvl="1"/>
            <a:r>
              <a:rPr lang="en-US" sz="1800" dirty="0"/>
              <a:t>Lacking fixed, regular, and adequate housing</a:t>
            </a:r>
          </a:p>
          <a:p>
            <a:pPr lvl="0"/>
            <a:r>
              <a:rPr lang="en-US" dirty="0"/>
              <a:t>Youth</a:t>
            </a:r>
          </a:p>
          <a:p>
            <a:pPr lvl="1"/>
            <a:r>
              <a:rPr lang="en-US" sz="1800" dirty="0"/>
              <a:t>23 years of age or younger</a:t>
            </a:r>
          </a:p>
          <a:p>
            <a:endParaRPr lang="en-US" dirty="0"/>
          </a:p>
        </p:txBody>
      </p:sp>
      <p:sp>
        <p:nvSpPr>
          <p:cNvPr id="2" name="Footer Placeholder 4">
            <a:extLst>
              <a:ext uri="{FF2B5EF4-FFF2-40B4-BE49-F238E27FC236}">
                <a16:creationId xmlns:a16="http://schemas.microsoft.com/office/drawing/2014/main" id="{E61288E9-13FF-F710-5CE3-E90290754C94}"/>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5" name="Slide Number Placeholder 3">
            <a:extLst>
              <a:ext uri="{FF2B5EF4-FFF2-40B4-BE49-F238E27FC236}">
                <a16:creationId xmlns:a16="http://schemas.microsoft.com/office/drawing/2014/main" id="{8C6F2680-4108-115E-9423-ECDC0C50FBD5}"/>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23</a:t>
            </a:fld>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C231945D-9E16-568A-5C99-57734C78FFAE}"/>
              </a:ext>
            </a:extLst>
          </p:cNvPr>
          <p:cNvSpPr>
            <a:spLocks noGrp="1"/>
          </p:cNvSpPr>
          <p:nvPr>
            <p:ph type="sldNum" sz="quarter" idx="12"/>
          </p:nvPr>
        </p:nvSpPr>
        <p:spPr/>
        <p:txBody>
          <a:bodyPr/>
          <a:lstStyle/>
          <a:p>
            <a:fld id="{0FF54DE5-C571-48E8-A5BC-B369434E2F44}" type="slidenum">
              <a:rPr lang="en-US" smtClean="0"/>
              <a:t>23</a:t>
            </a:fld>
            <a:endParaRPr lang="en-US" dirty="0"/>
          </a:p>
        </p:txBody>
      </p:sp>
      <p:pic>
        <p:nvPicPr>
          <p:cNvPr id="10" name="Picture 9" descr="Screenshot continuation of the “Personal Circumstances” section, which asks the student if they were unaccompanied and either homeless or self-supporting and at risk for homelessness on or after July 1, 2024.">
            <a:extLst>
              <a:ext uri="{FF2B5EF4-FFF2-40B4-BE49-F238E27FC236}">
                <a16:creationId xmlns:a16="http://schemas.microsoft.com/office/drawing/2014/main" id="{1F8DA242-B726-F9CB-0675-9C45DC7F5D47}"/>
              </a:ext>
            </a:extLst>
          </p:cNvPr>
          <p:cNvPicPr>
            <a:picLocks noChangeAspect="1"/>
          </p:cNvPicPr>
          <p:nvPr/>
        </p:nvPicPr>
        <p:blipFill>
          <a:blip r:embed="rId3"/>
          <a:stretch>
            <a:fillRect/>
          </a:stretch>
        </p:blipFill>
        <p:spPr>
          <a:xfrm>
            <a:off x="4554220" y="1870917"/>
            <a:ext cx="6998114" cy="2909635"/>
          </a:xfrm>
          <a:prstGeom prst="rect">
            <a:avLst/>
          </a:prstGeom>
          <a:ln>
            <a:solidFill>
              <a:schemeClr val="tx1"/>
            </a:solidFill>
          </a:ln>
        </p:spPr>
      </p:pic>
    </p:spTree>
    <p:extLst>
      <p:ext uri="{BB962C8B-B14F-4D97-AF65-F5344CB8AC3E}">
        <p14:creationId xmlns:p14="http://schemas.microsoft.com/office/powerpoint/2010/main" val="4205081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409" y="421120"/>
            <a:ext cx="10571974" cy="871324"/>
          </a:xfrm>
          <a:ln>
            <a:noFill/>
          </a:ln>
        </p:spPr>
        <p:txBody>
          <a:bodyPr vert="horz" lIns="91440" tIns="45720" rIns="91440" bIns="45720" rtlCol="0" anchor="ctr">
            <a:normAutofit fontScale="90000"/>
          </a:bodyPr>
          <a:lstStyle/>
          <a:p>
            <a:r>
              <a:rPr lang="en-US" sz="4000" dirty="0">
                <a:solidFill>
                  <a:schemeClr val="accent1">
                    <a:lumMod val="50000"/>
                  </a:schemeClr>
                </a:solidFill>
                <a:latin typeface="Palatino Linotype" panose="02040502050505030304" pitchFamily="18" charset="0"/>
              </a:rPr>
              <a:t>Unusual circumstances</a:t>
            </a:r>
            <a:br>
              <a:rPr lang="en-US" dirty="0">
                <a:latin typeface="+mj-lt"/>
              </a:rPr>
            </a:br>
            <a:endParaRPr lang="en-US" dirty="0">
              <a:latin typeface="+mj-lt"/>
            </a:endParaRPr>
          </a:p>
        </p:txBody>
      </p:sp>
      <p:sp>
        <p:nvSpPr>
          <p:cNvPr id="4" name="Footer Placeholder 4">
            <a:extLst>
              <a:ext uri="{FF2B5EF4-FFF2-40B4-BE49-F238E27FC236}">
                <a16:creationId xmlns:a16="http://schemas.microsoft.com/office/drawing/2014/main" id="{910CBDD4-BE84-10A9-B249-04C95365524F}"/>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5" name="Slide Number Placeholder 4"/>
          <p:cNvSpPr>
            <a:spLocks noGrp="1"/>
          </p:cNvSpPr>
          <p:nvPr>
            <p:ph type="sldNum" sz="quarter" idx="12"/>
          </p:nvPr>
        </p:nvSpPr>
        <p:spPr>
          <a:xfrm>
            <a:off x="8659761" y="6071755"/>
            <a:ext cx="3228976" cy="365125"/>
          </a:xfrm>
        </p:spPr>
        <p:txBody>
          <a:bodyPr vert="horz" lIns="91440" tIns="45720" rIns="91440" bIns="45720" rtlCol="0" anchor="ctr">
            <a:normAutofit/>
          </a:bodyPr>
          <a:lstStyle/>
          <a:p>
            <a:pPr>
              <a:spcAft>
                <a:spcPts val="600"/>
              </a:spcAft>
            </a:pPr>
            <a:fld id="{52825DF6-4B4A-40D3-9109-0191E2988FA6}" type="slidenum">
              <a:rPr lang="en-US" b="0" smtClean="0">
                <a:solidFill>
                  <a:schemeClr val="tx1">
                    <a:lumMod val="50000"/>
                    <a:lumOff val="50000"/>
                  </a:schemeClr>
                </a:solidFill>
              </a:rPr>
              <a:pPr>
                <a:spcAft>
                  <a:spcPts val="600"/>
                </a:spcAft>
              </a:pPr>
              <a:t>24</a:t>
            </a:fld>
            <a:endParaRPr lang="en-US" b="0" dirty="0">
              <a:solidFill>
                <a:schemeClr val="tx1">
                  <a:lumMod val="50000"/>
                  <a:lumOff val="50000"/>
                </a:schemeClr>
              </a:solidFill>
            </a:endParaRPr>
          </a:p>
        </p:txBody>
      </p:sp>
      <p:sp>
        <p:nvSpPr>
          <p:cNvPr id="3" name="TextBox 2"/>
          <p:cNvSpPr txBox="1"/>
          <p:nvPr/>
        </p:nvSpPr>
        <p:spPr>
          <a:xfrm>
            <a:off x="1084007" y="1590163"/>
            <a:ext cx="5909185" cy="4766187"/>
          </a:xfrm>
          <a:prstGeom prst="rect">
            <a:avLst/>
          </a:prstGeom>
        </p:spPr>
        <p:txBody>
          <a:bodyPr vert="horz" lIns="91440" tIns="45720" rIns="91440" bIns="45720" rtlCol="0">
            <a:normAutofit/>
          </a:bodyPr>
          <a:lstStyle/>
          <a:p>
            <a:pPr marL="102870" defTabSz="914400">
              <a:lnSpc>
                <a:spcPct val="90000"/>
              </a:lnSpc>
              <a:spcAft>
                <a:spcPts val="600"/>
              </a:spcAft>
              <a:buClr>
                <a:schemeClr val="accent2"/>
              </a:buClr>
              <a:buSzPct val="85000"/>
            </a:pPr>
            <a:r>
              <a:rPr lang="en-US" dirty="0"/>
              <a:t>	</a:t>
            </a:r>
          </a:p>
          <a:p>
            <a:pPr marL="285750" indent="-182880" defTabSz="914400">
              <a:lnSpc>
                <a:spcPct val="90000"/>
              </a:lnSpc>
              <a:spcAft>
                <a:spcPts val="600"/>
              </a:spcAft>
              <a:buClr>
                <a:schemeClr val="accent2"/>
              </a:buClr>
              <a:buSzPct val="85000"/>
              <a:buFont typeface="Wingdings" pitchFamily="2" charset="2"/>
              <a:buChar char="§"/>
            </a:pPr>
            <a:endParaRPr lang="en-US" dirty="0"/>
          </a:p>
          <a:p>
            <a:pPr marL="102870" defTabSz="914400">
              <a:lnSpc>
                <a:spcPct val="90000"/>
              </a:lnSpc>
              <a:spcAft>
                <a:spcPts val="600"/>
              </a:spcAft>
              <a:buClr>
                <a:schemeClr val="accent2"/>
              </a:buClr>
              <a:buSzPct val="85000"/>
            </a:pPr>
            <a:endParaRPr lang="en-US" dirty="0"/>
          </a:p>
        </p:txBody>
      </p:sp>
      <p:sp>
        <p:nvSpPr>
          <p:cNvPr id="7" name="TextBox 6">
            <a:extLst>
              <a:ext uri="{FF2B5EF4-FFF2-40B4-BE49-F238E27FC236}">
                <a16:creationId xmlns:a16="http://schemas.microsoft.com/office/drawing/2014/main" id="{8D84EC7D-59DB-2EB9-66AB-D96C02791749}"/>
              </a:ext>
            </a:extLst>
          </p:cNvPr>
          <p:cNvSpPr txBox="1"/>
          <p:nvPr/>
        </p:nvSpPr>
        <p:spPr>
          <a:xfrm>
            <a:off x="1310640" y="1590163"/>
            <a:ext cx="451104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Left home due to abusive or threatening environment</a:t>
            </a:r>
          </a:p>
          <a:p>
            <a:pPr marL="285750" indent="-285750">
              <a:buFont typeface="Arial" panose="020B0604020202020204" pitchFamily="34" charset="0"/>
              <a:buChar char="•"/>
            </a:pPr>
            <a:r>
              <a:rPr lang="en-US" dirty="0"/>
              <a:t>Been abandoned or estranged from parents, and have not been adopted</a:t>
            </a:r>
          </a:p>
          <a:p>
            <a:pPr marL="285750" indent="-285750">
              <a:buFont typeface="Arial" panose="020B0604020202020204" pitchFamily="34" charset="0"/>
              <a:buChar char="•"/>
            </a:pPr>
            <a:r>
              <a:rPr lang="en-US" dirty="0"/>
              <a:t>Been granted refugee or asylee status and are separated from parents</a:t>
            </a:r>
          </a:p>
          <a:p>
            <a:pPr marL="285750" indent="-285750">
              <a:buFont typeface="Arial" panose="020B0604020202020204" pitchFamily="34" charset="0"/>
              <a:buChar char="•"/>
            </a:pPr>
            <a:r>
              <a:rPr lang="en-US" dirty="0"/>
              <a:t>Been a victim of human trafficking</a:t>
            </a:r>
          </a:p>
          <a:p>
            <a:pPr marL="285750" indent="-285750">
              <a:buFont typeface="Arial" panose="020B0604020202020204" pitchFamily="34" charset="0"/>
              <a:buChar char="•"/>
            </a:pPr>
            <a:r>
              <a:rPr lang="en-US" dirty="0"/>
              <a:t>Been incarcerated, or parents are incarcerated and pose a risk to them</a:t>
            </a:r>
          </a:p>
          <a:p>
            <a:pPr marL="285750" indent="-285750">
              <a:buFont typeface="Arial" panose="020B0604020202020204" pitchFamily="34" charset="0"/>
              <a:buChar char="•"/>
            </a:pPr>
            <a:r>
              <a:rPr lang="en-US" dirty="0"/>
              <a:t>Been otherwise unable to contact or locate their parents, and have not been adopted</a:t>
            </a:r>
          </a:p>
        </p:txBody>
      </p:sp>
      <p:pic>
        <p:nvPicPr>
          <p:cNvPr id="8" name="Picture 7" descr="Screenshot continuation of the “Personal Circumstances” section, which asks the student if unusual circumstances prevent them from contacting their parents or if contacting the parents would pose a risk to the student. These circumstances include abusive home, being abandoned, refugee or asylee status, human trafficking, incarceration, and otherwise being unable to contact or locate their parent.">
            <a:extLst>
              <a:ext uri="{FF2B5EF4-FFF2-40B4-BE49-F238E27FC236}">
                <a16:creationId xmlns:a16="http://schemas.microsoft.com/office/drawing/2014/main" id="{1C85E8CE-B10D-8492-8982-4D0D9708EA55}"/>
              </a:ext>
            </a:extLst>
          </p:cNvPr>
          <p:cNvPicPr>
            <a:picLocks noChangeAspect="1"/>
          </p:cNvPicPr>
          <p:nvPr/>
        </p:nvPicPr>
        <p:blipFill>
          <a:blip r:embed="rId3"/>
          <a:stretch>
            <a:fillRect/>
          </a:stretch>
        </p:blipFill>
        <p:spPr>
          <a:xfrm>
            <a:off x="6048313" y="1012894"/>
            <a:ext cx="5793459" cy="4383928"/>
          </a:xfrm>
          <a:prstGeom prst="rect">
            <a:avLst/>
          </a:prstGeom>
          <a:ln>
            <a:solidFill>
              <a:schemeClr val="tx1"/>
            </a:solidFill>
          </a:ln>
        </p:spPr>
      </p:pic>
    </p:spTree>
    <p:extLst>
      <p:ext uri="{BB962C8B-B14F-4D97-AF65-F5344CB8AC3E}">
        <p14:creationId xmlns:p14="http://schemas.microsoft.com/office/powerpoint/2010/main" val="2249973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BD2C3-B520-F9C7-C0D9-4BD539699E84}"/>
              </a:ext>
            </a:extLst>
          </p:cNvPr>
          <p:cNvSpPr>
            <a:spLocks noGrp="1"/>
          </p:cNvSpPr>
          <p:nvPr>
            <p:ph type="title"/>
          </p:nvPr>
        </p:nvSpPr>
        <p:spPr/>
        <p:txBody>
          <a:bodyPr/>
          <a:lstStyle/>
          <a:p>
            <a:r>
              <a:rPr lang="en-US" dirty="0">
                <a:solidFill>
                  <a:schemeClr val="tx2"/>
                </a:solidFill>
              </a:rPr>
              <a:t>Determining the parent(s) for FAFSA purposes</a:t>
            </a:r>
          </a:p>
        </p:txBody>
      </p:sp>
      <p:sp>
        <p:nvSpPr>
          <p:cNvPr id="3" name="Content Placeholder 2">
            <a:extLst>
              <a:ext uri="{FF2B5EF4-FFF2-40B4-BE49-F238E27FC236}">
                <a16:creationId xmlns:a16="http://schemas.microsoft.com/office/drawing/2014/main" id="{580E197D-22B2-9669-A68A-7E55C2D5DB0D}"/>
              </a:ext>
            </a:extLst>
          </p:cNvPr>
          <p:cNvSpPr>
            <a:spLocks noGrp="1"/>
          </p:cNvSpPr>
          <p:nvPr>
            <p:ph idx="1"/>
          </p:nvPr>
        </p:nvSpPr>
        <p:spPr>
          <a:xfrm>
            <a:off x="1104900" y="1600200"/>
            <a:ext cx="4442460" cy="4572000"/>
          </a:xfrm>
        </p:spPr>
        <p:txBody>
          <a:bodyPr/>
          <a:lstStyle/>
          <a:p>
            <a:r>
              <a:rPr lang="en-US" dirty="0"/>
              <a:t>Parent wizard to help determine the parent</a:t>
            </a:r>
          </a:p>
          <a:p>
            <a:r>
              <a:rPr lang="en-US" dirty="0"/>
              <a:t>Guidance has changed, now look at who provides more financial support</a:t>
            </a:r>
          </a:p>
          <a:p>
            <a:pPr lvl="1"/>
            <a:r>
              <a:rPr lang="en-US" dirty="0"/>
              <a:t>Look at who has the most income and assets if provided equal support</a:t>
            </a:r>
          </a:p>
          <a:p>
            <a:r>
              <a:rPr lang="en-US" dirty="0"/>
              <a:t>Student invites the parent through the FAFSA by entering parent’s name, date of birth, social security number and e-mail address</a:t>
            </a:r>
          </a:p>
          <a:p>
            <a:pPr lvl="1"/>
            <a:r>
              <a:rPr lang="en-US" dirty="0"/>
              <a:t>The second parent may be invited to contribute later, especially if the parents did not file joint taxes. </a:t>
            </a:r>
          </a:p>
        </p:txBody>
      </p:sp>
      <p:sp>
        <p:nvSpPr>
          <p:cNvPr id="5" name="Slide Number Placeholder 3">
            <a:extLst>
              <a:ext uri="{FF2B5EF4-FFF2-40B4-BE49-F238E27FC236}">
                <a16:creationId xmlns:a16="http://schemas.microsoft.com/office/drawing/2014/main" id="{84468521-8F03-3234-1F4F-211ED91493BF}"/>
              </a:ext>
            </a:extLst>
          </p:cNvPr>
          <p:cNvSpPr txBox="1">
            <a:spLocks/>
          </p:cNvSpPr>
          <p:nvPr/>
        </p:nvSpPr>
        <p:spPr>
          <a:xfrm>
            <a:off x="9210852" y="6316778"/>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25</a:t>
            </a:fld>
            <a:endParaRPr lang="en-US" dirty="0">
              <a:solidFill>
                <a:schemeClr val="tx1">
                  <a:lumMod val="50000"/>
                  <a:lumOff val="50000"/>
                </a:schemeClr>
              </a:solidFill>
            </a:endParaRPr>
          </a:p>
        </p:txBody>
      </p:sp>
      <p:sp>
        <p:nvSpPr>
          <p:cNvPr id="6" name="Footer Placeholder 4">
            <a:extLst>
              <a:ext uri="{FF2B5EF4-FFF2-40B4-BE49-F238E27FC236}">
                <a16:creationId xmlns:a16="http://schemas.microsoft.com/office/drawing/2014/main" id="{DC2C2B70-D123-AFD7-673C-BC327966299E}"/>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7" name="Slide Number Placeholder 6">
            <a:extLst>
              <a:ext uri="{FF2B5EF4-FFF2-40B4-BE49-F238E27FC236}">
                <a16:creationId xmlns:a16="http://schemas.microsoft.com/office/drawing/2014/main" id="{B6CC3853-8161-2F4C-DACE-766E31FFFF8F}"/>
              </a:ext>
            </a:extLst>
          </p:cNvPr>
          <p:cNvSpPr>
            <a:spLocks noGrp="1"/>
          </p:cNvSpPr>
          <p:nvPr>
            <p:ph type="sldNum" sz="quarter" idx="12"/>
          </p:nvPr>
        </p:nvSpPr>
        <p:spPr/>
        <p:txBody>
          <a:bodyPr/>
          <a:lstStyle/>
          <a:p>
            <a:fld id="{0FF54DE5-C571-48E8-A5BC-B369434E2F44}" type="slidenum">
              <a:rPr lang="en-US" smtClean="0"/>
              <a:t>25</a:t>
            </a:fld>
            <a:endParaRPr lang="en-US" dirty="0"/>
          </a:p>
        </p:txBody>
      </p:sp>
      <p:pic>
        <p:nvPicPr>
          <p:cNvPr id="8" name="Picture 7" descr="Screenshot continuation of the “Personal Circumstances” section, which asks the student if their parents are married. Below that, the student is reminded that they are required to provide information for both their parents and that they can invite their parents to the form to complete the required sections.">
            <a:extLst>
              <a:ext uri="{FF2B5EF4-FFF2-40B4-BE49-F238E27FC236}">
                <a16:creationId xmlns:a16="http://schemas.microsoft.com/office/drawing/2014/main" id="{51DE97C1-7BAE-642E-A443-E04A9C646609}"/>
              </a:ext>
            </a:extLst>
          </p:cNvPr>
          <p:cNvPicPr>
            <a:picLocks noChangeAspect="1"/>
          </p:cNvPicPr>
          <p:nvPr/>
        </p:nvPicPr>
        <p:blipFill>
          <a:blip r:embed="rId3"/>
          <a:stretch>
            <a:fillRect/>
          </a:stretch>
        </p:blipFill>
        <p:spPr>
          <a:xfrm>
            <a:off x="5960248" y="1600200"/>
            <a:ext cx="5884076" cy="3849867"/>
          </a:xfrm>
          <a:prstGeom prst="rect">
            <a:avLst/>
          </a:prstGeom>
          <a:ln>
            <a:solidFill>
              <a:schemeClr val="tx1"/>
            </a:solidFill>
          </a:ln>
        </p:spPr>
      </p:pic>
    </p:spTree>
    <p:extLst>
      <p:ext uri="{BB962C8B-B14F-4D97-AF65-F5344CB8AC3E}">
        <p14:creationId xmlns:p14="http://schemas.microsoft.com/office/powerpoint/2010/main" val="2627418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15E28-8FF1-D3FD-253F-3981F1211278}"/>
              </a:ext>
            </a:extLst>
          </p:cNvPr>
          <p:cNvSpPr>
            <a:spLocks noGrp="1"/>
          </p:cNvSpPr>
          <p:nvPr>
            <p:ph type="title"/>
          </p:nvPr>
        </p:nvSpPr>
        <p:spPr/>
        <p:txBody>
          <a:bodyPr/>
          <a:lstStyle/>
          <a:p>
            <a:r>
              <a:rPr lang="en-US" dirty="0">
                <a:solidFill>
                  <a:schemeClr val="tx2"/>
                </a:solidFill>
              </a:rPr>
              <a:t>Invite parents to FAFSA form</a:t>
            </a:r>
          </a:p>
        </p:txBody>
      </p:sp>
      <p:sp>
        <p:nvSpPr>
          <p:cNvPr id="3" name="Content Placeholder 2">
            <a:extLst>
              <a:ext uri="{FF2B5EF4-FFF2-40B4-BE49-F238E27FC236}">
                <a16:creationId xmlns:a16="http://schemas.microsoft.com/office/drawing/2014/main" id="{1E21950A-D590-1CC5-76C6-8D81F06D93F4}"/>
              </a:ext>
            </a:extLst>
          </p:cNvPr>
          <p:cNvSpPr>
            <a:spLocks noGrp="1"/>
          </p:cNvSpPr>
          <p:nvPr>
            <p:ph idx="1"/>
          </p:nvPr>
        </p:nvSpPr>
        <p:spPr>
          <a:xfrm>
            <a:off x="1104900" y="1600200"/>
            <a:ext cx="3639820" cy="4572000"/>
          </a:xfrm>
        </p:spPr>
        <p:txBody>
          <a:bodyPr/>
          <a:lstStyle/>
          <a:p>
            <a:r>
              <a:rPr lang="en-US" dirty="0"/>
              <a:t>Student enters parent information to send them an invite to contribute to the FAFSA</a:t>
            </a:r>
          </a:p>
        </p:txBody>
      </p:sp>
      <p:sp>
        <p:nvSpPr>
          <p:cNvPr id="6" name="Slide Number Placeholder 3">
            <a:extLst>
              <a:ext uri="{FF2B5EF4-FFF2-40B4-BE49-F238E27FC236}">
                <a16:creationId xmlns:a16="http://schemas.microsoft.com/office/drawing/2014/main" id="{EBE2AA5E-6A69-9783-7B26-167653769077}"/>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26</a:t>
            </a:fld>
            <a:endParaRPr lang="en-US" dirty="0">
              <a:solidFill>
                <a:schemeClr val="tx1">
                  <a:lumMod val="50000"/>
                  <a:lumOff val="50000"/>
                </a:schemeClr>
              </a:solidFill>
            </a:endParaRPr>
          </a:p>
        </p:txBody>
      </p:sp>
      <p:sp>
        <p:nvSpPr>
          <p:cNvPr id="7" name="Footer Placeholder 4">
            <a:extLst>
              <a:ext uri="{FF2B5EF4-FFF2-40B4-BE49-F238E27FC236}">
                <a16:creationId xmlns:a16="http://schemas.microsoft.com/office/drawing/2014/main" id="{67F63647-4398-BF66-CECF-DB8FE7C375CE}"/>
              </a:ext>
            </a:extLst>
          </p:cNvPr>
          <p:cNvSpPr>
            <a:spLocks noGrp="1"/>
          </p:cNvSpPr>
          <p:nvPr>
            <p:ph type="ftr" sz="quarter" idx="11"/>
          </p:nvPr>
        </p:nvSpPr>
        <p:spPr>
          <a:xfrm>
            <a:off x="4038600" y="6356350"/>
            <a:ext cx="4114800" cy="365125"/>
          </a:xfrm>
        </p:spPr>
        <p:txBody>
          <a:bodyPr/>
          <a:lstStyle/>
          <a:p>
            <a:r>
              <a:rPr lang="en-US" dirty="0"/>
              <a:t>© Mapping Your Future 2024</a:t>
            </a:r>
          </a:p>
        </p:txBody>
      </p:sp>
      <p:pic>
        <p:nvPicPr>
          <p:cNvPr id="1026" name="Picture 1">
            <a:extLst>
              <a:ext uri="{FF2B5EF4-FFF2-40B4-BE49-F238E27FC236}">
                <a16:creationId xmlns:a16="http://schemas.microsoft.com/office/drawing/2014/main" id="{5456581F-6BE6-73EE-4670-63DC9EE9F9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76" b="10091"/>
          <a:stretch/>
        </p:blipFill>
        <p:spPr bwMode="auto">
          <a:xfrm>
            <a:off x="6372112" y="136525"/>
            <a:ext cx="4387328" cy="61723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4FB8E43D-59A5-0793-E15E-875BF20CEDF9}"/>
              </a:ext>
            </a:extLst>
          </p:cNvPr>
          <p:cNvSpPr>
            <a:spLocks noGrp="1"/>
          </p:cNvSpPr>
          <p:nvPr>
            <p:ph type="sldNum" sz="quarter" idx="12"/>
          </p:nvPr>
        </p:nvSpPr>
        <p:spPr/>
        <p:txBody>
          <a:bodyPr/>
          <a:lstStyle/>
          <a:p>
            <a:fld id="{0FF54DE5-C571-48E8-A5BC-B369434E2F44}" type="slidenum">
              <a:rPr lang="en-US" smtClean="0"/>
              <a:t>26</a:t>
            </a:fld>
            <a:endParaRPr lang="en-US" dirty="0"/>
          </a:p>
        </p:txBody>
      </p:sp>
    </p:spTree>
    <p:extLst>
      <p:ext uri="{BB962C8B-B14F-4D97-AF65-F5344CB8AC3E}">
        <p14:creationId xmlns:p14="http://schemas.microsoft.com/office/powerpoint/2010/main" val="3630929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Screenshot of the introduction to the “Student Demographics” section, which informs the student that the next series of pages will ask about their background and the education levels of their parent(s) and that the information provided may help determine how much federal student aid the student is eligible to receive.">
            <a:extLst>
              <a:ext uri="{FF2B5EF4-FFF2-40B4-BE49-F238E27FC236}">
                <a16:creationId xmlns:a16="http://schemas.microsoft.com/office/drawing/2014/main" id="{9BDDA4C8-41C4-3FA0-F9AE-C94CC6F0FFEE}"/>
              </a:ext>
            </a:extLst>
          </p:cNvPr>
          <p:cNvPicPr>
            <a:picLocks noGrp="1" noChangeAspect="1"/>
          </p:cNvPicPr>
          <p:nvPr>
            <p:ph idx="1"/>
          </p:nvPr>
        </p:nvPicPr>
        <p:blipFill>
          <a:blip r:embed="rId3"/>
          <a:stretch>
            <a:fillRect/>
          </a:stretch>
        </p:blipFill>
        <p:spPr>
          <a:xfrm>
            <a:off x="4883167" y="653137"/>
            <a:ext cx="4942903" cy="2162874"/>
          </a:xfrm>
          <a:prstGeom prst="rect">
            <a:avLst/>
          </a:prstGeom>
          <a:ln>
            <a:solidFill>
              <a:schemeClr val="tx1"/>
            </a:solidFill>
          </a:ln>
        </p:spPr>
      </p:pic>
      <p:sp>
        <p:nvSpPr>
          <p:cNvPr id="2" name="Title 1">
            <a:extLst>
              <a:ext uri="{FF2B5EF4-FFF2-40B4-BE49-F238E27FC236}">
                <a16:creationId xmlns:a16="http://schemas.microsoft.com/office/drawing/2014/main" id="{B3241CD6-E21A-D6B4-1B07-DB23EA533946}"/>
              </a:ext>
            </a:extLst>
          </p:cNvPr>
          <p:cNvSpPr>
            <a:spLocks noGrp="1"/>
          </p:cNvSpPr>
          <p:nvPr>
            <p:ph type="title"/>
          </p:nvPr>
        </p:nvSpPr>
        <p:spPr/>
        <p:txBody>
          <a:bodyPr/>
          <a:lstStyle/>
          <a:p>
            <a:r>
              <a:rPr lang="en-US" dirty="0">
                <a:solidFill>
                  <a:schemeClr val="tx2"/>
                </a:solidFill>
              </a:rPr>
              <a:t>Student demographics</a:t>
            </a:r>
          </a:p>
        </p:txBody>
      </p:sp>
      <p:pic>
        <p:nvPicPr>
          <p:cNvPr id="8" name="Picture 7" descr="Screenshot continuation of the Student Demographics section, which asks the student to select the correct citizenship status: “U.S. citizen or national,” “Eligible noncitizen,” or “Neither U.S. citizen nor eligible noncitizen.”">
            <a:extLst>
              <a:ext uri="{FF2B5EF4-FFF2-40B4-BE49-F238E27FC236}">
                <a16:creationId xmlns:a16="http://schemas.microsoft.com/office/drawing/2014/main" id="{61BE7475-B05E-9A95-CAAA-29D52B4C15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75264" y="3181136"/>
            <a:ext cx="2113280" cy="1503680"/>
          </a:xfrm>
          <a:prstGeom prst="rect">
            <a:avLst/>
          </a:prstGeom>
          <a:ln w="12700">
            <a:solidFill>
              <a:schemeClr val="tx1"/>
            </a:solidFill>
          </a:ln>
        </p:spPr>
      </p:pic>
      <p:pic>
        <p:nvPicPr>
          <p:cNvPr id="3" name="Picture 2" descr="Screenshot of the first page of the Student Demographics section. The student is informed the questions are for research purposes only and will not affect federal student aid eligibility. Below that, the student is asked to select their gender and to answer if they are transgender.">
            <a:extLst>
              <a:ext uri="{FF2B5EF4-FFF2-40B4-BE49-F238E27FC236}">
                <a16:creationId xmlns:a16="http://schemas.microsoft.com/office/drawing/2014/main" id="{7BDD07F7-85C8-A812-D591-AA5730E478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176" t="8540" r="16532" b="26772"/>
          <a:stretch/>
        </p:blipFill>
        <p:spPr bwMode="auto">
          <a:xfrm>
            <a:off x="754130" y="1473252"/>
            <a:ext cx="4013425" cy="337710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Screenshot continuation of the Student Demographics section. The student is informed the questions are for research purposes only and will not affect federal student aid eligibility. Below that, the student is asked to select whether they are of Hispanic, Latino, or Spanish origin. The student has the option to select &quot;Prefer not to answer.&quot;">
            <a:extLst>
              <a:ext uri="{FF2B5EF4-FFF2-40B4-BE49-F238E27FC236}">
                <a16:creationId xmlns:a16="http://schemas.microsoft.com/office/drawing/2014/main" id="{9B3CDD44-4BC1-329B-7330-6C8867EB93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412" t="17026" r="19434"/>
          <a:stretch/>
        </p:blipFill>
        <p:spPr bwMode="auto">
          <a:xfrm>
            <a:off x="2935218" y="2489322"/>
            <a:ext cx="3664674" cy="386702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0" name="Slide Number Placeholder 3">
            <a:extLst>
              <a:ext uri="{FF2B5EF4-FFF2-40B4-BE49-F238E27FC236}">
                <a16:creationId xmlns:a16="http://schemas.microsoft.com/office/drawing/2014/main" id="{6DD57FCB-BC0C-88E5-191A-453A79C6BE4E}"/>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27</a:t>
            </a:fld>
            <a:endParaRPr lang="en-US" dirty="0">
              <a:solidFill>
                <a:schemeClr val="tx1">
                  <a:lumMod val="50000"/>
                  <a:lumOff val="50000"/>
                </a:schemeClr>
              </a:solidFill>
            </a:endParaRPr>
          </a:p>
        </p:txBody>
      </p:sp>
      <p:sp>
        <p:nvSpPr>
          <p:cNvPr id="5" name="Footer Placeholder 4">
            <a:extLst>
              <a:ext uri="{FF2B5EF4-FFF2-40B4-BE49-F238E27FC236}">
                <a16:creationId xmlns:a16="http://schemas.microsoft.com/office/drawing/2014/main" id="{C8EDBDEE-B1D3-4960-002E-EFADCDD0BDD8}"/>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6" name="Slide Number Placeholder 5">
            <a:extLst>
              <a:ext uri="{FF2B5EF4-FFF2-40B4-BE49-F238E27FC236}">
                <a16:creationId xmlns:a16="http://schemas.microsoft.com/office/drawing/2014/main" id="{8544A7AF-73DD-FD1A-5280-AC278E70073B}"/>
              </a:ext>
            </a:extLst>
          </p:cNvPr>
          <p:cNvSpPr>
            <a:spLocks noGrp="1"/>
          </p:cNvSpPr>
          <p:nvPr>
            <p:ph type="sldNum" sz="quarter" idx="12"/>
          </p:nvPr>
        </p:nvSpPr>
        <p:spPr/>
        <p:txBody>
          <a:bodyPr/>
          <a:lstStyle/>
          <a:p>
            <a:fld id="{0FF54DE5-C571-48E8-A5BC-B369434E2F44}" type="slidenum">
              <a:rPr lang="en-US" smtClean="0"/>
              <a:t>27</a:t>
            </a:fld>
            <a:endParaRPr lang="en-US" dirty="0"/>
          </a:p>
        </p:txBody>
      </p:sp>
      <p:pic>
        <p:nvPicPr>
          <p:cNvPr id="4" name="Picture 3" descr="A screenshot of a computer&#10;&#10;Description automatically generated">
            <a:extLst>
              <a:ext uri="{FF2B5EF4-FFF2-40B4-BE49-F238E27FC236}">
                <a16:creationId xmlns:a16="http://schemas.microsoft.com/office/drawing/2014/main" id="{0A49DC69-50A3-DA7D-29D5-B32A4DDA2800}"/>
              </a:ext>
            </a:extLst>
          </p:cNvPr>
          <p:cNvPicPr>
            <a:picLocks noChangeAspect="1"/>
          </p:cNvPicPr>
          <p:nvPr/>
        </p:nvPicPr>
        <p:blipFill>
          <a:blip r:embed="rId7"/>
          <a:stretch>
            <a:fillRect/>
          </a:stretch>
        </p:blipFill>
        <p:spPr>
          <a:xfrm>
            <a:off x="6619803" y="2599625"/>
            <a:ext cx="3105856" cy="3559388"/>
          </a:xfrm>
          <a:prstGeom prst="rect">
            <a:avLst/>
          </a:prstGeom>
          <a:ln>
            <a:solidFill>
              <a:schemeClr val="tx1"/>
            </a:solidFill>
          </a:ln>
        </p:spPr>
      </p:pic>
    </p:spTree>
    <p:extLst>
      <p:ext uri="{BB962C8B-B14F-4D97-AF65-F5344CB8AC3E}">
        <p14:creationId xmlns:p14="http://schemas.microsoft.com/office/powerpoint/2010/main" val="1616964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5A69D-FF58-C175-30ED-F0C0F7F762BF}"/>
              </a:ext>
            </a:extLst>
          </p:cNvPr>
          <p:cNvSpPr>
            <a:spLocks noGrp="1"/>
          </p:cNvSpPr>
          <p:nvPr>
            <p:ph type="title"/>
          </p:nvPr>
        </p:nvSpPr>
        <p:spPr/>
        <p:txBody>
          <a:bodyPr/>
          <a:lstStyle/>
          <a:p>
            <a:r>
              <a:rPr lang="en-US" dirty="0">
                <a:solidFill>
                  <a:schemeClr val="tx2"/>
                </a:solidFill>
              </a:rPr>
              <a:t>Parent’s education status</a:t>
            </a:r>
          </a:p>
        </p:txBody>
      </p:sp>
      <p:sp>
        <p:nvSpPr>
          <p:cNvPr id="3" name="Content Placeholder 2">
            <a:extLst>
              <a:ext uri="{FF2B5EF4-FFF2-40B4-BE49-F238E27FC236}">
                <a16:creationId xmlns:a16="http://schemas.microsoft.com/office/drawing/2014/main" id="{18DAE689-BEBF-EDCF-A30B-2F023D3108BE}"/>
              </a:ext>
            </a:extLst>
          </p:cNvPr>
          <p:cNvSpPr>
            <a:spLocks noGrp="1"/>
          </p:cNvSpPr>
          <p:nvPr>
            <p:ph idx="1"/>
          </p:nvPr>
        </p:nvSpPr>
        <p:spPr>
          <a:xfrm>
            <a:off x="1104900" y="1600200"/>
            <a:ext cx="3498273" cy="4572000"/>
          </a:xfrm>
        </p:spPr>
        <p:txBody>
          <a:bodyPr/>
          <a:lstStyle/>
          <a:p>
            <a:r>
              <a:rPr lang="en-US" dirty="0"/>
              <a:t>To identify possible first-generation college students</a:t>
            </a:r>
          </a:p>
        </p:txBody>
      </p:sp>
      <p:sp>
        <p:nvSpPr>
          <p:cNvPr id="5" name="Slide Number Placeholder 3">
            <a:extLst>
              <a:ext uri="{FF2B5EF4-FFF2-40B4-BE49-F238E27FC236}">
                <a16:creationId xmlns:a16="http://schemas.microsoft.com/office/drawing/2014/main" id="{BBF98B7B-846F-4922-CD14-895727B155DA}"/>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28</a:t>
            </a:fld>
            <a:endParaRPr lang="en-US" dirty="0">
              <a:solidFill>
                <a:schemeClr val="tx1">
                  <a:lumMod val="50000"/>
                  <a:lumOff val="50000"/>
                </a:schemeClr>
              </a:solidFill>
            </a:endParaRPr>
          </a:p>
        </p:txBody>
      </p:sp>
      <p:sp>
        <p:nvSpPr>
          <p:cNvPr id="6" name="Footer Placeholder 4">
            <a:extLst>
              <a:ext uri="{FF2B5EF4-FFF2-40B4-BE49-F238E27FC236}">
                <a16:creationId xmlns:a16="http://schemas.microsoft.com/office/drawing/2014/main" id="{B0894A59-FFFE-CD56-C7D4-BB8340898BB2}"/>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7" name="Slide Number Placeholder 6">
            <a:extLst>
              <a:ext uri="{FF2B5EF4-FFF2-40B4-BE49-F238E27FC236}">
                <a16:creationId xmlns:a16="http://schemas.microsoft.com/office/drawing/2014/main" id="{6DC72FDE-64CE-D6C6-26CE-802AE4C3D61A}"/>
              </a:ext>
            </a:extLst>
          </p:cNvPr>
          <p:cNvSpPr>
            <a:spLocks noGrp="1"/>
          </p:cNvSpPr>
          <p:nvPr>
            <p:ph type="sldNum" sz="quarter" idx="12"/>
          </p:nvPr>
        </p:nvSpPr>
        <p:spPr/>
        <p:txBody>
          <a:bodyPr/>
          <a:lstStyle/>
          <a:p>
            <a:fld id="{0FF54DE5-C571-48E8-A5BC-B369434E2F44}" type="slidenum">
              <a:rPr lang="en-US" smtClean="0"/>
              <a:t>28</a:t>
            </a:fld>
            <a:endParaRPr lang="en-US" dirty="0"/>
          </a:p>
        </p:txBody>
      </p:sp>
      <p:pic>
        <p:nvPicPr>
          <p:cNvPr id="8" name="Picture 7" descr="Screenshot continuation of the “Student Demographics” section, which asks the student if either of their parents attended college. The student can select “Neither parent attended college,” “One or both parents attended college, but neither parent completed college,” “One or both parents completed college,” or “Don’t know.”">
            <a:extLst>
              <a:ext uri="{FF2B5EF4-FFF2-40B4-BE49-F238E27FC236}">
                <a16:creationId xmlns:a16="http://schemas.microsoft.com/office/drawing/2014/main" id="{12D901A6-081C-F80A-DEA2-A6CB788B4A48}"/>
              </a:ext>
            </a:extLst>
          </p:cNvPr>
          <p:cNvPicPr>
            <a:picLocks noChangeAspect="1"/>
          </p:cNvPicPr>
          <p:nvPr/>
        </p:nvPicPr>
        <p:blipFill>
          <a:blip r:embed="rId3"/>
          <a:stretch>
            <a:fillRect/>
          </a:stretch>
        </p:blipFill>
        <p:spPr>
          <a:xfrm>
            <a:off x="4996872" y="1600200"/>
            <a:ext cx="6088710" cy="3916785"/>
          </a:xfrm>
          <a:prstGeom prst="rect">
            <a:avLst/>
          </a:prstGeom>
          <a:ln>
            <a:solidFill>
              <a:schemeClr val="tx1"/>
            </a:solidFill>
          </a:ln>
        </p:spPr>
      </p:pic>
    </p:spTree>
    <p:extLst>
      <p:ext uri="{BB962C8B-B14F-4D97-AF65-F5344CB8AC3E}">
        <p14:creationId xmlns:p14="http://schemas.microsoft.com/office/powerpoint/2010/main" val="1199571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BF6DD-8993-D25D-6CA5-27A9F76D6AD7}"/>
              </a:ext>
            </a:extLst>
          </p:cNvPr>
          <p:cNvSpPr>
            <a:spLocks noGrp="1"/>
          </p:cNvSpPr>
          <p:nvPr>
            <p:ph type="title"/>
          </p:nvPr>
        </p:nvSpPr>
        <p:spPr/>
        <p:txBody>
          <a:bodyPr/>
          <a:lstStyle/>
          <a:p>
            <a:r>
              <a:rPr lang="en-US" dirty="0">
                <a:solidFill>
                  <a:schemeClr val="tx2"/>
                </a:solidFill>
              </a:rPr>
              <a:t>Parent killed in line of duty</a:t>
            </a:r>
          </a:p>
        </p:txBody>
      </p:sp>
      <p:sp>
        <p:nvSpPr>
          <p:cNvPr id="3" name="Slide Number Placeholder 3">
            <a:extLst>
              <a:ext uri="{FF2B5EF4-FFF2-40B4-BE49-F238E27FC236}">
                <a16:creationId xmlns:a16="http://schemas.microsoft.com/office/drawing/2014/main" id="{0BF091DD-BC4E-EF53-58CF-B1D1E9D4BE70}"/>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29</a:t>
            </a:fld>
            <a:endParaRPr lang="en-US" dirty="0">
              <a:solidFill>
                <a:schemeClr val="tx1">
                  <a:lumMod val="50000"/>
                  <a:lumOff val="50000"/>
                </a:schemeClr>
              </a:solidFill>
            </a:endParaRPr>
          </a:p>
        </p:txBody>
      </p:sp>
      <p:sp>
        <p:nvSpPr>
          <p:cNvPr id="5" name="Footer Placeholder 4">
            <a:extLst>
              <a:ext uri="{FF2B5EF4-FFF2-40B4-BE49-F238E27FC236}">
                <a16:creationId xmlns:a16="http://schemas.microsoft.com/office/drawing/2014/main" id="{C7D2A28E-D188-39CE-DE36-A9EB313F53BA}"/>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6" name="Slide Number Placeholder 5">
            <a:extLst>
              <a:ext uri="{FF2B5EF4-FFF2-40B4-BE49-F238E27FC236}">
                <a16:creationId xmlns:a16="http://schemas.microsoft.com/office/drawing/2014/main" id="{EC06082F-8E1A-2B63-D044-EB10E01A7DE0}"/>
              </a:ext>
            </a:extLst>
          </p:cNvPr>
          <p:cNvSpPr>
            <a:spLocks noGrp="1"/>
          </p:cNvSpPr>
          <p:nvPr>
            <p:ph type="sldNum" sz="quarter" idx="12"/>
          </p:nvPr>
        </p:nvSpPr>
        <p:spPr/>
        <p:txBody>
          <a:bodyPr/>
          <a:lstStyle/>
          <a:p>
            <a:fld id="{0FF54DE5-C571-48E8-A5BC-B369434E2F44}" type="slidenum">
              <a:rPr lang="en-US" smtClean="0"/>
              <a:t>29</a:t>
            </a:fld>
            <a:endParaRPr lang="en-US" dirty="0"/>
          </a:p>
        </p:txBody>
      </p:sp>
      <p:pic>
        <p:nvPicPr>
          <p:cNvPr id="10" name="Content Placeholder 9" descr="Screenshot continuation of the “Student Demographics” section, which asks the student if their parent or guardian was killed in the line of duty.">
            <a:extLst>
              <a:ext uri="{FF2B5EF4-FFF2-40B4-BE49-F238E27FC236}">
                <a16:creationId xmlns:a16="http://schemas.microsoft.com/office/drawing/2014/main" id="{BCE8BE6C-4B7C-A551-5FFC-C0099AC6E585}"/>
              </a:ext>
            </a:extLst>
          </p:cNvPr>
          <p:cNvPicPr>
            <a:picLocks noGrp="1" noChangeAspect="1"/>
          </p:cNvPicPr>
          <p:nvPr>
            <p:ph idx="1"/>
          </p:nvPr>
        </p:nvPicPr>
        <p:blipFill>
          <a:blip r:embed="rId3"/>
          <a:stretch>
            <a:fillRect/>
          </a:stretch>
        </p:blipFill>
        <p:spPr>
          <a:xfrm>
            <a:off x="1845189" y="1628707"/>
            <a:ext cx="9098114" cy="4204688"/>
          </a:xfrm>
          <a:prstGeom prst="rect">
            <a:avLst/>
          </a:prstGeom>
        </p:spPr>
      </p:pic>
    </p:spTree>
    <p:extLst>
      <p:ext uri="{BB962C8B-B14F-4D97-AF65-F5344CB8AC3E}">
        <p14:creationId xmlns:p14="http://schemas.microsoft.com/office/powerpoint/2010/main" val="448798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ooks on a shelf">
            <a:extLst>
              <a:ext uri="{FF2B5EF4-FFF2-40B4-BE49-F238E27FC236}">
                <a16:creationId xmlns:a16="http://schemas.microsoft.com/office/drawing/2014/main" id="{5D97BA5B-3BB9-0084-329E-D4D6B5F322AD}"/>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a:stretch/>
        </p:blipFill>
        <p:spPr>
          <a:xfrm>
            <a:off x="8473175" y="29473"/>
            <a:ext cx="3718825" cy="6857990"/>
          </a:xfrm>
          <a:prstGeom prst="rect">
            <a:avLst/>
          </a:prstGeom>
        </p:spPr>
      </p:pic>
      <p:sp>
        <p:nvSpPr>
          <p:cNvPr id="2" name="Title 1"/>
          <p:cNvSpPr>
            <a:spLocks noGrp="1"/>
          </p:cNvSpPr>
          <p:nvPr>
            <p:ph type="title"/>
          </p:nvPr>
        </p:nvSpPr>
        <p:spPr>
          <a:xfrm>
            <a:off x="1393200" y="29473"/>
            <a:ext cx="3438144" cy="1124712"/>
          </a:xfrm>
        </p:spPr>
        <p:txBody>
          <a:bodyPr anchor="b">
            <a:normAutofit/>
          </a:bodyPr>
          <a:lstStyle/>
          <a:p>
            <a:r>
              <a:rPr lang="en-US" sz="4000" dirty="0">
                <a:solidFill>
                  <a:schemeClr val="accent1">
                    <a:lumMod val="50000"/>
                  </a:schemeClr>
                </a:solidFill>
              </a:rPr>
              <a:t>Agenda</a:t>
            </a:r>
          </a:p>
        </p:txBody>
      </p:sp>
      <p:graphicFrame>
        <p:nvGraphicFramePr>
          <p:cNvPr id="14" name="Content Placeholder 5">
            <a:extLst>
              <a:ext uri="{FF2B5EF4-FFF2-40B4-BE49-F238E27FC236}">
                <a16:creationId xmlns:a16="http://schemas.microsoft.com/office/drawing/2014/main" id="{5B060134-4A43-4EFD-BF12-A7E0DB76809C}"/>
              </a:ext>
            </a:extLst>
          </p:cNvPr>
          <p:cNvGraphicFramePr>
            <a:graphicFrameLocks noGrp="1"/>
          </p:cNvGraphicFramePr>
          <p:nvPr>
            <p:ph idx="1"/>
          </p:nvPr>
        </p:nvGraphicFramePr>
        <p:xfrm>
          <a:off x="1999372" y="1584993"/>
          <a:ext cx="5037531" cy="44579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Footer Placeholder 4">
            <a:extLst>
              <a:ext uri="{FF2B5EF4-FFF2-40B4-BE49-F238E27FC236}">
                <a16:creationId xmlns:a16="http://schemas.microsoft.com/office/drawing/2014/main" id="{6DA8A148-6990-B421-C778-15115DA12525}"/>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4" name="Slide Number Placeholder 3"/>
          <p:cNvSpPr>
            <a:spLocks noGrp="1"/>
          </p:cNvSpPr>
          <p:nvPr>
            <p:ph type="sldNum" sz="quarter" idx="12"/>
          </p:nvPr>
        </p:nvSpPr>
        <p:spPr>
          <a:xfrm>
            <a:off x="9077706" y="6356350"/>
            <a:ext cx="2743200" cy="365125"/>
          </a:xfrm>
        </p:spPr>
        <p:txBody>
          <a:bodyPr>
            <a:normAutofit/>
          </a:bodyPr>
          <a:lstStyle/>
          <a:p>
            <a:pPr>
              <a:spcAft>
                <a:spcPts val="600"/>
              </a:spcAft>
            </a:pPr>
            <a:fld id="{D57F1E4F-1CFF-5643-939E-217C01CDF565}" type="slidenum">
              <a:rPr lang="en-US" b="0" smtClean="0">
                <a:solidFill>
                  <a:schemeClr val="tx1">
                    <a:lumMod val="50000"/>
                    <a:lumOff val="50000"/>
                  </a:schemeClr>
                </a:solidFill>
              </a:rPr>
              <a:pPr>
                <a:spcAft>
                  <a:spcPts val="600"/>
                </a:spcAft>
              </a:pPr>
              <a:t>3</a:t>
            </a:fld>
            <a:endParaRPr lang="en-US" b="0" dirty="0">
              <a:solidFill>
                <a:schemeClr val="tx1">
                  <a:lumMod val="50000"/>
                  <a:lumOff val="50000"/>
                </a:schemeClr>
              </a:solidFill>
            </a:endParaRPr>
          </a:p>
        </p:txBody>
      </p:sp>
      <p:sp>
        <p:nvSpPr>
          <p:cNvPr id="3" name="Rectangle 2">
            <a:extLst>
              <a:ext uri="{FF2B5EF4-FFF2-40B4-BE49-F238E27FC236}">
                <a16:creationId xmlns:a16="http://schemas.microsoft.com/office/drawing/2014/main" id="{ACC29465-E241-4E22-B386-DA89E2C3D47B}"/>
              </a:ext>
            </a:extLst>
          </p:cNvPr>
          <p:cNvSpPr/>
          <p:nvPr/>
        </p:nvSpPr>
        <p:spPr>
          <a:xfrm>
            <a:off x="11417570" y="591829"/>
            <a:ext cx="564879" cy="872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5889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588" y="458878"/>
            <a:ext cx="8138606" cy="720713"/>
          </a:xfrm>
          <a:ln>
            <a:noFill/>
          </a:ln>
        </p:spPr>
        <p:txBody>
          <a:bodyPr>
            <a:normAutofit/>
          </a:bodyPr>
          <a:lstStyle/>
          <a:p>
            <a:r>
              <a:rPr lang="en-US" dirty="0">
                <a:solidFill>
                  <a:schemeClr val="tx2"/>
                </a:solidFill>
              </a:rPr>
              <a:t>High school information</a:t>
            </a:r>
            <a:r>
              <a:rPr lang="en-US" dirty="0">
                <a:solidFill>
                  <a:schemeClr val="accent1">
                    <a:lumMod val="50000"/>
                  </a:schemeClr>
                </a:solidFill>
              </a:rPr>
              <a:t>	</a:t>
            </a:r>
          </a:p>
        </p:txBody>
      </p:sp>
      <p:sp>
        <p:nvSpPr>
          <p:cNvPr id="7" name="Footer Placeholder 4">
            <a:extLst>
              <a:ext uri="{FF2B5EF4-FFF2-40B4-BE49-F238E27FC236}">
                <a16:creationId xmlns:a16="http://schemas.microsoft.com/office/drawing/2014/main" id="{3E8EA5CA-A96C-4CFA-6B9A-E5FAEAA98FB5}"/>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3" name="Slide Number Placeholder 3">
            <a:extLst>
              <a:ext uri="{FF2B5EF4-FFF2-40B4-BE49-F238E27FC236}">
                <a16:creationId xmlns:a16="http://schemas.microsoft.com/office/drawing/2014/main" id="{4A60E220-D4F6-F883-6646-E0A1001C4364}"/>
              </a:ext>
            </a:extLst>
          </p:cNvPr>
          <p:cNvSpPr txBox="1">
            <a:spLocks/>
          </p:cNvSpPr>
          <p:nvPr/>
        </p:nvSpPr>
        <p:spPr>
          <a:xfrm>
            <a:off x="9051577" y="5886005"/>
            <a:ext cx="2723366"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30</a:t>
            </a:fld>
            <a:endParaRPr lang="en-US" dirty="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96E96E06-0785-57EE-3A37-34B32BC15D44}"/>
              </a:ext>
            </a:extLst>
          </p:cNvPr>
          <p:cNvSpPr>
            <a:spLocks noGrp="1"/>
          </p:cNvSpPr>
          <p:nvPr>
            <p:ph type="sldNum" sz="quarter" idx="12"/>
          </p:nvPr>
        </p:nvSpPr>
        <p:spPr/>
        <p:txBody>
          <a:bodyPr/>
          <a:lstStyle/>
          <a:p>
            <a:fld id="{0FF54DE5-C571-48E8-A5BC-B369434E2F44}" type="slidenum">
              <a:rPr lang="en-US" smtClean="0"/>
              <a:t>30</a:t>
            </a:fld>
            <a:endParaRPr lang="en-US" dirty="0"/>
          </a:p>
        </p:txBody>
      </p:sp>
      <p:pic>
        <p:nvPicPr>
          <p:cNvPr id="6" name="Picture 5" descr="Screenshot continuation of the “Student Demographics” section, which asks the parent to select what the student's high school completion status will be for the 2025–26 school year: “High school diploma,” “State-recognized high school equivalent (for example, a General Educational Development certificate),” “Homeschooled,” or “None of the above.”">
            <a:extLst>
              <a:ext uri="{FF2B5EF4-FFF2-40B4-BE49-F238E27FC236}">
                <a16:creationId xmlns:a16="http://schemas.microsoft.com/office/drawing/2014/main" id="{F666B76D-8A61-AB35-4A3A-54FADAB70378}"/>
              </a:ext>
            </a:extLst>
          </p:cNvPr>
          <p:cNvPicPr>
            <a:picLocks noChangeAspect="1"/>
          </p:cNvPicPr>
          <p:nvPr/>
        </p:nvPicPr>
        <p:blipFill>
          <a:blip r:embed="rId3"/>
          <a:stretch>
            <a:fillRect/>
          </a:stretch>
        </p:blipFill>
        <p:spPr>
          <a:xfrm>
            <a:off x="660399" y="1588874"/>
            <a:ext cx="4377057" cy="2725555"/>
          </a:xfrm>
          <a:prstGeom prst="rect">
            <a:avLst/>
          </a:prstGeom>
          <a:ln>
            <a:solidFill>
              <a:schemeClr val="tx1"/>
            </a:solidFill>
          </a:ln>
        </p:spPr>
      </p:pic>
      <p:pic>
        <p:nvPicPr>
          <p:cNvPr id="8" name="Picture 7">
            <a:extLst>
              <a:ext uri="{FF2B5EF4-FFF2-40B4-BE49-F238E27FC236}">
                <a16:creationId xmlns:a16="http://schemas.microsoft.com/office/drawing/2014/main" id="{E26E064F-673F-8D59-39E5-13343003DEFB}"/>
              </a:ext>
            </a:extLst>
          </p:cNvPr>
          <p:cNvPicPr>
            <a:picLocks noChangeAspect="1"/>
          </p:cNvPicPr>
          <p:nvPr/>
        </p:nvPicPr>
        <p:blipFill>
          <a:blip r:embed="rId4"/>
          <a:stretch>
            <a:fillRect/>
          </a:stretch>
        </p:blipFill>
        <p:spPr>
          <a:xfrm>
            <a:off x="5170170" y="938292"/>
            <a:ext cx="3085311" cy="2328935"/>
          </a:xfrm>
          <a:prstGeom prst="rect">
            <a:avLst/>
          </a:prstGeom>
          <a:ln>
            <a:solidFill>
              <a:schemeClr val="tx1"/>
            </a:solidFill>
          </a:ln>
        </p:spPr>
      </p:pic>
      <p:pic>
        <p:nvPicPr>
          <p:cNvPr id="11" name="Picture 10">
            <a:extLst>
              <a:ext uri="{FF2B5EF4-FFF2-40B4-BE49-F238E27FC236}">
                <a16:creationId xmlns:a16="http://schemas.microsoft.com/office/drawing/2014/main" id="{8FC6B5AD-A1FF-E0C9-29D9-E1CDB5E528BA}"/>
              </a:ext>
            </a:extLst>
          </p:cNvPr>
          <p:cNvPicPr>
            <a:picLocks noChangeAspect="1"/>
          </p:cNvPicPr>
          <p:nvPr/>
        </p:nvPicPr>
        <p:blipFill>
          <a:blip r:embed="rId5"/>
          <a:stretch>
            <a:fillRect/>
          </a:stretch>
        </p:blipFill>
        <p:spPr>
          <a:xfrm>
            <a:off x="8388195" y="938584"/>
            <a:ext cx="3033366" cy="2328935"/>
          </a:xfrm>
          <a:prstGeom prst="rect">
            <a:avLst/>
          </a:prstGeom>
          <a:ln>
            <a:solidFill>
              <a:schemeClr val="tx1"/>
            </a:solidFill>
          </a:ln>
        </p:spPr>
      </p:pic>
      <p:pic>
        <p:nvPicPr>
          <p:cNvPr id="13" name="Picture 12">
            <a:extLst>
              <a:ext uri="{FF2B5EF4-FFF2-40B4-BE49-F238E27FC236}">
                <a16:creationId xmlns:a16="http://schemas.microsoft.com/office/drawing/2014/main" id="{89328262-F612-E057-57FB-DBA3909144E0}"/>
              </a:ext>
            </a:extLst>
          </p:cNvPr>
          <p:cNvPicPr>
            <a:picLocks noChangeAspect="1"/>
          </p:cNvPicPr>
          <p:nvPr/>
        </p:nvPicPr>
        <p:blipFill>
          <a:blip r:embed="rId6"/>
          <a:stretch>
            <a:fillRect/>
          </a:stretch>
        </p:blipFill>
        <p:spPr>
          <a:xfrm>
            <a:off x="5327729" y="2980876"/>
            <a:ext cx="5894812" cy="3145218"/>
          </a:xfrm>
          <a:prstGeom prst="rect">
            <a:avLst/>
          </a:prstGeom>
          <a:ln>
            <a:solidFill>
              <a:schemeClr val="tx1"/>
            </a:solidFill>
          </a:ln>
        </p:spPr>
      </p:pic>
    </p:spTree>
    <p:extLst>
      <p:ext uri="{BB962C8B-B14F-4D97-AF65-F5344CB8AC3E}">
        <p14:creationId xmlns:p14="http://schemas.microsoft.com/office/powerpoint/2010/main" val="2273459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9FE04-27AB-EFE7-0A70-23A9F19118DE}"/>
              </a:ext>
            </a:extLst>
          </p:cNvPr>
          <p:cNvSpPr>
            <a:spLocks noGrp="1"/>
          </p:cNvSpPr>
          <p:nvPr>
            <p:ph type="title"/>
          </p:nvPr>
        </p:nvSpPr>
        <p:spPr/>
        <p:txBody>
          <a:bodyPr/>
          <a:lstStyle/>
          <a:p>
            <a:r>
              <a:rPr lang="en-US" dirty="0">
                <a:solidFill>
                  <a:schemeClr val="tx2"/>
                </a:solidFill>
              </a:rPr>
              <a:t>Student financial information</a:t>
            </a:r>
          </a:p>
        </p:txBody>
      </p:sp>
      <p:sp>
        <p:nvSpPr>
          <p:cNvPr id="3" name="Content Placeholder 2">
            <a:extLst>
              <a:ext uri="{FF2B5EF4-FFF2-40B4-BE49-F238E27FC236}">
                <a16:creationId xmlns:a16="http://schemas.microsoft.com/office/drawing/2014/main" id="{B6EA6964-CDB5-0691-CEAA-09734C7B72AE}"/>
              </a:ext>
            </a:extLst>
          </p:cNvPr>
          <p:cNvSpPr>
            <a:spLocks noGrp="1"/>
          </p:cNvSpPr>
          <p:nvPr>
            <p:ph sz="half" idx="1"/>
          </p:nvPr>
        </p:nvSpPr>
        <p:spPr>
          <a:xfrm>
            <a:off x="1104900" y="1600198"/>
            <a:ext cx="4914900" cy="4571999"/>
          </a:xfrm>
        </p:spPr>
        <p:txBody>
          <a:bodyPr>
            <a:normAutofit/>
          </a:bodyPr>
          <a:lstStyle/>
          <a:p>
            <a:r>
              <a:rPr lang="en-US" dirty="0"/>
              <a:t>Once approval is granted, financial data is being transmitted behind the scenes</a:t>
            </a:r>
          </a:p>
          <a:p>
            <a:r>
              <a:rPr lang="en-US" dirty="0"/>
              <a:t>If the Direct Data Exchange (DDX) is not available to pull the tax information, a manual response to tax-related questions will be required.</a:t>
            </a:r>
          </a:p>
          <a:p>
            <a:pPr lvl="1"/>
            <a:r>
              <a:rPr lang="en-US" sz="1700" dirty="0"/>
              <a:t>Once the DDX is available again, the FAFSA will be re-run and the student’s eligibility may change</a:t>
            </a:r>
          </a:p>
          <a:p>
            <a:r>
              <a:rPr lang="en-US" dirty="0"/>
              <a:t>Information transferred through the DDX will not display</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8CE08C1-0777-B788-FEEC-C012DC2766BF}"/>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31</a:t>
            </a:fld>
            <a:endParaRPr lang="en-US" dirty="0">
              <a:solidFill>
                <a:schemeClr val="tx1">
                  <a:lumMod val="50000"/>
                  <a:lumOff val="50000"/>
                </a:schemeClr>
              </a:solidFill>
            </a:endParaRPr>
          </a:p>
        </p:txBody>
      </p:sp>
      <p:sp>
        <p:nvSpPr>
          <p:cNvPr id="7" name="Footer Placeholder 4">
            <a:extLst>
              <a:ext uri="{FF2B5EF4-FFF2-40B4-BE49-F238E27FC236}">
                <a16:creationId xmlns:a16="http://schemas.microsoft.com/office/drawing/2014/main" id="{52241FBD-E951-759A-9847-BE1C9C4F342C}"/>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6" name="Slide Number Placeholder 5">
            <a:extLst>
              <a:ext uri="{FF2B5EF4-FFF2-40B4-BE49-F238E27FC236}">
                <a16:creationId xmlns:a16="http://schemas.microsoft.com/office/drawing/2014/main" id="{7FD73629-2830-C3DE-1391-FEAE0B5DBAAE}"/>
              </a:ext>
            </a:extLst>
          </p:cNvPr>
          <p:cNvSpPr>
            <a:spLocks noGrp="1"/>
          </p:cNvSpPr>
          <p:nvPr>
            <p:ph type="sldNum" sz="quarter" idx="12"/>
          </p:nvPr>
        </p:nvSpPr>
        <p:spPr/>
        <p:txBody>
          <a:bodyPr/>
          <a:lstStyle/>
          <a:p>
            <a:fld id="{0FF54DE5-C571-48E8-A5BC-B369434E2F44}" type="slidenum">
              <a:rPr lang="en-US" smtClean="0"/>
              <a:t>31</a:t>
            </a:fld>
            <a:endParaRPr lang="en-US" dirty="0"/>
          </a:p>
        </p:txBody>
      </p:sp>
      <p:pic>
        <p:nvPicPr>
          <p:cNvPr id="9" name="Picture 8" descr="Screenshot continuation of the “Student Financials” section. The student is prompted with fields related to their 2023 tax return information, specifically about their filing status, income earned from work, tax exempt interest income, and untaxed portions of their IRA distributions.">
            <a:extLst>
              <a:ext uri="{FF2B5EF4-FFF2-40B4-BE49-F238E27FC236}">
                <a16:creationId xmlns:a16="http://schemas.microsoft.com/office/drawing/2014/main" id="{3FB07924-BE97-7E65-1E0E-5BF1B604985B}"/>
              </a:ext>
            </a:extLst>
          </p:cNvPr>
          <p:cNvPicPr>
            <a:picLocks noChangeAspect="1"/>
          </p:cNvPicPr>
          <p:nvPr/>
        </p:nvPicPr>
        <p:blipFill>
          <a:blip r:embed="rId3"/>
          <a:stretch>
            <a:fillRect/>
          </a:stretch>
        </p:blipFill>
        <p:spPr>
          <a:xfrm>
            <a:off x="6827511" y="2058338"/>
            <a:ext cx="3653387" cy="3980417"/>
          </a:xfrm>
          <a:prstGeom prst="rect">
            <a:avLst/>
          </a:prstGeom>
          <a:ln>
            <a:solidFill>
              <a:schemeClr val="tx1"/>
            </a:solidFill>
          </a:ln>
        </p:spPr>
      </p:pic>
      <p:pic>
        <p:nvPicPr>
          <p:cNvPr id="11" name="Picture 10" descr="Screenshot of the introduction to the “Student Financials” section, which informs the student that the next series of pages will help determine their ability to pay for school. The student has the option to select a hyperlink to learn more about steps they should take if they have special financial circumstances.">
            <a:extLst>
              <a:ext uri="{FF2B5EF4-FFF2-40B4-BE49-F238E27FC236}">
                <a16:creationId xmlns:a16="http://schemas.microsoft.com/office/drawing/2014/main" id="{54AD90A0-CDA3-5CB5-20D6-ACA9AAC7B03E}"/>
              </a:ext>
            </a:extLst>
          </p:cNvPr>
          <p:cNvPicPr>
            <a:picLocks noChangeAspect="1"/>
          </p:cNvPicPr>
          <p:nvPr/>
        </p:nvPicPr>
        <p:blipFill>
          <a:blip r:embed="rId4"/>
          <a:stretch>
            <a:fillRect/>
          </a:stretch>
        </p:blipFill>
        <p:spPr>
          <a:xfrm>
            <a:off x="6513655" y="393205"/>
            <a:ext cx="3653388" cy="1559912"/>
          </a:xfrm>
          <a:prstGeom prst="rect">
            <a:avLst/>
          </a:prstGeom>
          <a:ln>
            <a:solidFill>
              <a:schemeClr val="tx1"/>
            </a:solidFill>
          </a:ln>
        </p:spPr>
      </p:pic>
    </p:spTree>
    <p:extLst>
      <p:ext uri="{BB962C8B-B14F-4D97-AF65-F5344CB8AC3E}">
        <p14:creationId xmlns:p14="http://schemas.microsoft.com/office/powerpoint/2010/main" val="3142328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59B8A-92C6-3F5F-69C9-DADC7BC7D98F}"/>
              </a:ext>
            </a:extLst>
          </p:cNvPr>
          <p:cNvSpPr>
            <a:spLocks noGrp="1"/>
          </p:cNvSpPr>
          <p:nvPr>
            <p:ph type="title"/>
          </p:nvPr>
        </p:nvSpPr>
        <p:spPr/>
        <p:txBody>
          <a:bodyPr/>
          <a:lstStyle/>
          <a:p>
            <a:r>
              <a:rPr lang="en-US" dirty="0">
                <a:solidFill>
                  <a:schemeClr val="tx2"/>
                </a:solidFill>
              </a:rPr>
              <a:t>Student asset information</a:t>
            </a:r>
            <a:r>
              <a:rPr lang="en-US" dirty="0"/>
              <a:t>	</a:t>
            </a:r>
          </a:p>
        </p:txBody>
      </p:sp>
      <p:sp>
        <p:nvSpPr>
          <p:cNvPr id="3" name="Content Placeholder 2">
            <a:extLst>
              <a:ext uri="{FF2B5EF4-FFF2-40B4-BE49-F238E27FC236}">
                <a16:creationId xmlns:a16="http://schemas.microsoft.com/office/drawing/2014/main" id="{701C7EA6-40BB-B6CD-41E1-6BC1150A77DF}"/>
              </a:ext>
            </a:extLst>
          </p:cNvPr>
          <p:cNvSpPr>
            <a:spLocks noGrp="1"/>
          </p:cNvSpPr>
          <p:nvPr>
            <p:ph idx="1"/>
          </p:nvPr>
        </p:nvSpPr>
        <p:spPr>
          <a:xfrm>
            <a:off x="1104901" y="1600200"/>
            <a:ext cx="4956466" cy="4572000"/>
          </a:xfrm>
        </p:spPr>
        <p:txBody>
          <a:bodyPr/>
          <a:lstStyle/>
          <a:p>
            <a:r>
              <a:rPr lang="en-US" dirty="0"/>
              <a:t>If the student starts the FAFSA, they will be asked the asset questions</a:t>
            </a:r>
          </a:p>
          <a:p>
            <a:r>
              <a:rPr lang="en-US" dirty="0"/>
              <a:t>If the parent starts the FAFSA and their adjusted gross income is less than $60,000, the asset information will not be asked</a:t>
            </a:r>
          </a:p>
          <a:p>
            <a:pPr marL="0" indent="0">
              <a:buNone/>
            </a:pPr>
            <a:endParaRPr lang="en-US" dirty="0"/>
          </a:p>
        </p:txBody>
      </p:sp>
      <p:sp>
        <p:nvSpPr>
          <p:cNvPr id="5" name="Slide Number Placeholder 3">
            <a:extLst>
              <a:ext uri="{FF2B5EF4-FFF2-40B4-BE49-F238E27FC236}">
                <a16:creationId xmlns:a16="http://schemas.microsoft.com/office/drawing/2014/main" id="{FA68974E-747E-E16A-FF26-1435EA8A7879}"/>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32</a:t>
            </a:fld>
            <a:endParaRPr lang="en-US" dirty="0">
              <a:solidFill>
                <a:schemeClr val="tx1">
                  <a:lumMod val="50000"/>
                  <a:lumOff val="50000"/>
                </a:schemeClr>
              </a:solidFill>
            </a:endParaRPr>
          </a:p>
        </p:txBody>
      </p:sp>
      <p:sp>
        <p:nvSpPr>
          <p:cNvPr id="6" name="Footer Placeholder 4">
            <a:extLst>
              <a:ext uri="{FF2B5EF4-FFF2-40B4-BE49-F238E27FC236}">
                <a16:creationId xmlns:a16="http://schemas.microsoft.com/office/drawing/2014/main" id="{B41A8D1F-D205-0DC4-B63D-951A1373ABA1}"/>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7" name="Slide Number Placeholder 6">
            <a:extLst>
              <a:ext uri="{FF2B5EF4-FFF2-40B4-BE49-F238E27FC236}">
                <a16:creationId xmlns:a16="http://schemas.microsoft.com/office/drawing/2014/main" id="{2709FA19-C57F-7C2F-BC15-26139E82E6F1}"/>
              </a:ext>
            </a:extLst>
          </p:cNvPr>
          <p:cNvSpPr>
            <a:spLocks noGrp="1"/>
          </p:cNvSpPr>
          <p:nvPr>
            <p:ph type="sldNum" sz="quarter" idx="12"/>
          </p:nvPr>
        </p:nvSpPr>
        <p:spPr/>
        <p:txBody>
          <a:bodyPr/>
          <a:lstStyle/>
          <a:p>
            <a:fld id="{0FF54DE5-C571-48E8-A5BC-B369434E2F44}" type="slidenum">
              <a:rPr lang="en-US" smtClean="0"/>
              <a:t>32</a:t>
            </a:fld>
            <a:endParaRPr lang="en-US" dirty="0"/>
          </a:p>
        </p:txBody>
      </p:sp>
      <p:pic>
        <p:nvPicPr>
          <p:cNvPr id="9" name="Picture 8" descr="Screenshot continuation of the “Student Financials” section, which asks the student to enter their assets. Text boxes prompt the student to enter the dollar amount for the total of cash, savings, and checking accounts; the current net worth of investments, including real estate; and the current net worth of businesses and investment farms.">
            <a:extLst>
              <a:ext uri="{FF2B5EF4-FFF2-40B4-BE49-F238E27FC236}">
                <a16:creationId xmlns:a16="http://schemas.microsoft.com/office/drawing/2014/main" id="{DB890425-3746-F3CB-B610-6D84E7E24ABA}"/>
              </a:ext>
            </a:extLst>
          </p:cNvPr>
          <p:cNvPicPr>
            <a:picLocks noChangeAspect="1"/>
          </p:cNvPicPr>
          <p:nvPr/>
        </p:nvPicPr>
        <p:blipFill>
          <a:blip r:embed="rId3"/>
          <a:stretch>
            <a:fillRect/>
          </a:stretch>
        </p:blipFill>
        <p:spPr>
          <a:xfrm>
            <a:off x="6178831" y="1395685"/>
            <a:ext cx="5506218" cy="4267796"/>
          </a:xfrm>
          <a:prstGeom prst="rect">
            <a:avLst/>
          </a:prstGeom>
          <a:ln>
            <a:solidFill>
              <a:schemeClr val="tx1"/>
            </a:solidFill>
          </a:ln>
        </p:spPr>
      </p:pic>
    </p:spTree>
    <p:extLst>
      <p:ext uri="{BB962C8B-B14F-4D97-AF65-F5344CB8AC3E}">
        <p14:creationId xmlns:p14="http://schemas.microsoft.com/office/powerpoint/2010/main" val="1450406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952" y="202467"/>
            <a:ext cx="8606607" cy="914431"/>
          </a:xfrm>
        </p:spPr>
        <p:txBody>
          <a:bodyPr>
            <a:normAutofit/>
          </a:bodyPr>
          <a:lstStyle/>
          <a:p>
            <a:r>
              <a:rPr lang="en-US" dirty="0">
                <a:solidFill>
                  <a:schemeClr val="accent1">
                    <a:lumMod val="50000"/>
                  </a:schemeClr>
                </a:solidFill>
              </a:rPr>
              <a:t>Select colleges</a:t>
            </a:r>
          </a:p>
        </p:txBody>
      </p:sp>
      <p:sp>
        <p:nvSpPr>
          <p:cNvPr id="3" name="Content Placeholder 2"/>
          <p:cNvSpPr>
            <a:spLocks noGrp="1"/>
          </p:cNvSpPr>
          <p:nvPr>
            <p:ph idx="1"/>
          </p:nvPr>
        </p:nvSpPr>
        <p:spPr>
          <a:xfrm>
            <a:off x="1108952" y="1598963"/>
            <a:ext cx="2988375" cy="4491258"/>
          </a:xfrm>
        </p:spPr>
        <p:txBody>
          <a:bodyPr>
            <a:normAutofit/>
          </a:bodyPr>
          <a:lstStyle/>
          <a:p>
            <a:r>
              <a:rPr lang="en-US" sz="1800" dirty="0"/>
              <a:t>Select up to 20 schools to receive FAFSA information</a:t>
            </a:r>
          </a:p>
          <a:p>
            <a:r>
              <a:rPr lang="en-US" sz="1800" dirty="0"/>
              <a:t>Use Search or enter school’s Title IV code</a:t>
            </a:r>
          </a:p>
          <a:p>
            <a:pPr marL="0" indent="0">
              <a:buNone/>
            </a:pPr>
            <a:endParaRPr lang="en-US" dirty="0"/>
          </a:p>
        </p:txBody>
      </p:sp>
      <p:sp>
        <p:nvSpPr>
          <p:cNvPr id="4" name="Footer Placeholder 4">
            <a:extLst>
              <a:ext uri="{FF2B5EF4-FFF2-40B4-BE49-F238E27FC236}">
                <a16:creationId xmlns:a16="http://schemas.microsoft.com/office/drawing/2014/main" id="{26C6BF27-942B-D590-3104-0745F2089A36}"/>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8" name="Slide Number Placeholder 4">
            <a:extLst>
              <a:ext uri="{FF2B5EF4-FFF2-40B4-BE49-F238E27FC236}">
                <a16:creationId xmlns:a16="http://schemas.microsoft.com/office/drawing/2014/main" id="{6B7422C7-E579-475F-A072-BF18EC4214B0}"/>
              </a:ext>
            </a:extLst>
          </p:cNvPr>
          <p:cNvSpPr txBox="1">
            <a:spLocks/>
          </p:cNvSpPr>
          <p:nvPr/>
        </p:nvSpPr>
        <p:spPr>
          <a:xfrm>
            <a:off x="11311128" y="6272784"/>
            <a:ext cx="640080" cy="365125"/>
          </a:xfrm>
          <a:prstGeom prst="rect">
            <a:avLst/>
          </a:prstGeom>
        </p:spPr>
        <p:txBody>
          <a:bodyPr vert="horz" lIns="91440" tIns="45720" rIns="91440" bIns="45720" rtlCol="0" anchor="ctr"/>
          <a:lstStyle>
            <a:defPPr>
              <a:defRPr lang="en-US"/>
            </a:defPPr>
            <a:lvl1pPr marL="0" algn="ctr" defTabSz="457200" rtl="0" eaLnBrk="1" latinLnBrk="0" hangingPunct="1">
              <a:defRPr sz="1400" b="1" kern="1200">
                <a:solidFill>
                  <a:srgbClr val="FFFFFF"/>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C483E77-E040-4DDC-981C-9BBD059B888F}" type="slidenum">
              <a:rPr lang="en-US" b="0" smtClean="0"/>
              <a:pPr/>
              <a:t>33</a:t>
            </a:fld>
            <a:endParaRPr lang="en-US" b="0" dirty="0"/>
          </a:p>
        </p:txBody>
      </p:sp>
      <p:sp>
        <p:nvSpPr>
          <p:cNvPr id="11" name="Slide Number Placeholder 3">
            <a:extLst>
              <a:ext uri="{FF2B5EF4-FFF2-40B4-BE49-F238E27FC236}">
                <a16:creationId xmlns:a16="http://schemas.microsoft.com/office/drawing/2014/main" id="{C8164B26-9983-EC24-5444-DD8319B922C9}"/>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33</a:t>
            </a:fld>
            <a:endParaRPr lang="en-US" dirty="0">
              <a:solidFill>
                <a:schemeClr val="tx1">
                  <a:lumMod val="50000"/>
                  <a:lumOff val="50000"/>
                </a:schemeClr>
              </a:solidFill>
            </a:endParaRPr>
          </a:p>
        </p:txBody>
      </p:sp>
      <p:sp>
        <p:nvSpPr>
          <p:cNvPr id="6" name="Slide Number Placeholder 5">
            <a:extLst>
              <a:ext uri="{FF2B5EF4-FFF2-40B4-BE49-F238E27FC236}">
                <a16:creationId xmlns:a16="http://schemas.microsoft.com/office/drawing/2014/main" id="{299CC20F-22B9-73BD-22D8-99FFBAD37ECE}"/>
              </a:ext>
            </a:extLst>
          </p:cNvPr>
          <p:cNvSpPr>
            <a:spLocks noGrp="1"/>
          </p:cNvSpPr>
          <p:nvPr>
            <p:ph type="sldNum" sz="quarter" idx="12"/>
          </p:nvPr>
        </p:nvSpPr>
        <p:spPr/>
        <p:txBody>
          <a:bodyPr/>
          <a:lstStyle/>
          <a:p>
            <a:fld id="{0FF54DE5-C571-48E8-A5BC-B369434E2F44}" type="slidenum">
              <a:rPr lang="en-US" smtClean="0"/>
              <a:t>33</a:t>
            </a:fld>
            <a:endParaRPr lang="en-US" dirty="0"/>
          </a:p>
        </p:txBody>
      </p:sp>
      <p:pic>
        <p:nvPicPr>
          <p:cNvPr id="13" name="Picture 12" descr="Screenshot of the introduction to the “Select Colleges and Career Schools” section, which informs the student that on the next series of pages, they will search and select the schools that will receive a copy of their FAFSA form.">
            <a:extLst>
              <a:ext uri="{FF2B5EF4-FFF2-40B4-BE49-F238E27FC236}">
                <a16:creationId xmlns:a16="http://schemas.microsoft.com/office/drawing/2014/main" id="{83CAD8E8-60AC-98B8-668F-B25505F8BCB0}"/>
              </a:ext>
            </a:extLst>
          </p:cNvPr>
          <p:cNvPicPr>
            <a:picLocks noChangeAspect="1"/>
          </p:cNvPicPr>
          <p:nvPr/>
        </p:nvPicPr>
        <p:blipFill>
          <a:blip r:embed="rId3"/>
          <a:stretch>
            <a:fillRect/>
          </a:stretch>
        </p:blipFill>
        <p:spPr>
          <a:xfrm>
            <a:off x="5235643" y="373116"/>
            <a:ext cx="5847405" cy="2369207"/>
          </a:xfrm>
          <a:prstGeom prst="rect">
            <a:avLst/>
          </a:prstGeom>
          <a:ln>
            <a:solidFill>
              <a:schemeClr val="tx1"/>
            </a:solidFill>
          </a:ln>
        </p:spPr>
      </p:pic>
      <p:pic>
        <p:nvPicPr>
          <p:cNvPr id="16" name="Picture 15" descr="Screenshot continuation of the “Select Colleges and Career Schools” section. Each of the selected schools are listed. The student has the ability to remove or view information on their selected schools. The student is also shown how many schools out of the allotted 20 they have selected. These are the schools that will receive the student’s FAFSA form. ">
            <a:extLst>
              <a:ext uri="{FF2B5EF4-FFF2-40B4-BE49-F238E27FC236}">
                <a16:creationId xmlns:a16="http://schemas.microsoft.com/office/drawing/2014/main" id="{94589819-722F-5F5E-1D78-AC5EE7330D5E}"/>
              </a:ext>
            </a:extLst>
          </p:cNvPr>
          <p:cNvPicPr>
            <a:picLocks noChangeAspect="1"/>
          </p:cNvPicPr>
          <p:nvPr/>
        </p:nvPicPr>
        <p:blipFill>
          <a:blip r:embed="rId4"/>
          <a:stretch>
            <a:fillRect/>
          </a:stretch>
        </p:blipFill>
        <p:spPr>
          <a:xfrm>
            <a:off x="2244933" y="3155904"/>
            <a:ext cx="3574756" cy="3117188"/>
          </a:xfrm>
          <a:prstGeom prst="rect">
            <a:avLst/>
          </a:prstGeom>
          <a:ln>
            <a:solidFill>
              <a:schemeClr val="tx1"/>
            </a:solidFill>
          </a:ln>
        </p:spPr>
      </p:pic>
      <p:pic>
        <p:nvPicPr>
          <p:cNvPr id="17" name="Picture 16" descr="Screenshot continuation of the “Select Colleges and Career Schools” section. Six schools are displayed, the results of using the search function. Beside each school, there is a “select” button for the student to select the correct school(s). ">
            <a:extLst>
              <a:ext uri="{FF2B5EF4-FFF2-40B4-BE49-F238E27FC236}">
                <a16:creationId xmlns:a16="http://schemas.microsoft.com/office/drawing/2014/main" id="{6EC22644-9A98-F96E-FE95-34565697CEFC}"/>
              </a:ext>
            </a:extLst>
          </p:cNvPr>
          <p:cNvPicPr>
            <a:picLocks noChangeAspect="1"/>
          </p:cNvPicPr>
          <p:nvPr/>
        </p:nvPicPr>
        <p:blipFill>
          <a:blip r:embed="rId5"/>
          <a:stretch>
            <a:fillRect/>
          </a:stretch>
        </p:blipFill>
        <p:spPr>
          <a:xfrm>
            <a:off x="8159690" y="2028065"/>
            <a:ext cx="3525359" cy="3857940"/>
          </a:xfrm>
          <a:prstGeom prst="rect">
            <a:avLst/>
          </a:prstGeom>
          <a:ln>
            <a:solidFill>
              <a:schemeClr val="tx1"/>
            </a:solidFill>
          </a:ln>
        </p:spPr>
      </p:pic>
      <p:pic>
        <p:nvPicPr>
          <p:cNvPr id="15" name="Picture 14" descr="Screenshot continuation of the “Select Colleges and Career Schools” section. The student is instructed to enter the state, city, and name of a school in the text boxes and then select the “Search” button. If the student can't find a school when searching by school name or state, they can try searching by school code. The student must add at least one college or career school to continue. ">
            <a:extLst>
              <a:ext uri="{FF2B5EF4-FFF2-40B4-BE49-F238E27FC236}">
                <a16:creationId xmlns:a16="http://schemas.microsoft.com/office/drawing/2014/main" id="{3245EA29-2C8D-AD9B-6C8E-7CE414295C54}"/>
              </a:ext>
            </a:extLst>
          </p:cNvPr>
          <p:cNvPicPr>
            <a:picLocks noChangeAspect="1"/>
          </p:cNvPicPr>
          <p:nvPr/>
        </p:nvPicPr>
        <p:blipFill>
          <a:blip r:embed="rId6"/>
          <a:stretch>
            <a:fillRect/>
          </a:stretch>
        </p:blipFill>
        <p:spPr>
          <a:xfrm>
            <a:off x="5105257" y="1968536"/>
            <a:ext cx="2664141" cy="2291478"/>
          </a:xfrm>
          <a:prstGeom prst="rect">
            <a:avLst/>
          </a:prstGeom>
          <a:ln>
            <a:solidFill>
              <a:schemeClr val="tx1"/>
            </a:solidFill>
          </a:ln>
        </p:spPr>
      </p:pic>
    </p:spTree>
    <p:extLst>
      <p:ext uri="{BB962C8B-B14F-4D97-AF65-F5344CB8AC3E}">
        <p14:creationId xmlns:p14="http://schemas.microsoft.com/office/powerpoint/2010/main" val="1933285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408" y="202467"/>
            <a:ext cx="8587151" cy="914431"/>
          </a:xfrm>
        </p:spPr>
        <p:txBody>
          <a:bodyPr>
            <a:normAutofit/>
          </a:bodyPr>
          <a:lstStyle/>
          <a:p>
            <a:r>
              <a:rPr lang="en-US" dirty="0">
                <a:solidFill>
                  <a:schemeClr val="accent1">
                    <a:lumMod val="50000"/>
                  </a:schemeClr>
                </a:solidFill>
              </a:rPr>
              <a:t>Student review page</a:t>
            </a:r>
          </a:p>
        </p:txBody>
      </p:sp>
      <p:sp>
        <p:nvSpPr>
          <p:cNvPr id="3" name="Content Placeholder 2"/>
          <p:cNvSpPr>
            <a:spLocks noGrp="1"/>
          </p:cNvSpPr>
          <p:nvPr>
            <p:ph idx="1"/>
          </p:nvPr>
        </p:nvSpPr>
        <p:spPr>
          <a:xfrm>
            <a:off x="1128408" y="1781525"/>
            <a:ext cx="2988375" cy="4491258"/>
          </a:xfrm>
        </p:spPr>
        <p:txBody>
          <a:bodyPr>
            <a:normAutofit/>
          </a:bodyPr>
          <a:lstStyle/>
          <a:p>
            <a:r>
              <a:rPr lang="en-US" dirty="0"/>
              <a:t>Will list who was invited to contribute</a:t>
            </a:r>
          </a:p>
          <a:p>
            <a:r>
              <a:rPr lang="en-US" dirty="0"/>
              <a:t>Review information and make corrections, if needed</a:t>
            </a:r>
          </a:p>
          <a:p>
            <a:r>
              <a:rPr lang="en-US" dirty="0"/>
              <a:t>Can see status of parent contributors</a:t>
            </a:r>
          </a:p>
          <a:p>
            <a:pPr marL="0" indent="0">
              <a:buNone/>
            </a:pPr>
            <a:endParaRPr lang="en-US" dirty="0"/>
          </a:p>
        </p:txBody>
      </p:sp>
      <p:sp>
        <p:nvSpPr>
          <p:cNvPr id="4" name="Footer Placeholder 4">
            <a:extLst>
              <a:ext uri="{FF2B5EF4-FFF2-40B4-BE49-F238E27FC236}">
                <a16:creationId xmlns:a16="http://schemas.microsoft.com/office/drawing/2014/main" id="{26C6BF27-942B-D590-3104-0745F2089A36}"/>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8" name="Slide Number Placeholder 4">
            <a:extLst>
              <a:ext uri="{FF2B5EF4-FFF2-40B4-BE49-F238E27FC236}">
                <a16:creationId xmlns:a16="http://schemas.microsoft.com/office/drawing/2014/main" id="{6B7422C7-E579-475F-A072-BF18EC4214B0}"/>
              </a:ext>
            </a:extLst>
          </p:cNvPr>
          <p:cNvSpPr txBox="1">
            <a:spLocks/>
          </p:cNvSpPr>
          <p:nvPr/>
        </p:nvSpPr>
        <p:spPr>
          <a:xfrm>
            <a:off x="11311128" y="6272784"/>
            <a:ext cx="640080" cy="365125"/>
          </a:xfrm>
          <a:prstGeom prst="rect">
            <a:avLst/>
          </a:prstGeom>
        </p:spPr>
        <p:txBody>
          <a:bodyPr vert="horz" lIns="91440" tIns="45720" rIns="91440" bIns="45720" rtlCol="0" anchor="ctr"/>
          <a:lstStyle>
            <a:defPPr>
              <a:defRPr lang="en-US"/>
            </a:defPPr>
            <a:lvl1pPr marL="0" algn="ctr" defTabSz="457200" rtl="0" eaLnBrk="1" latinLnBrk="0" hangingPunct="1">
              <a:defRPr sz="1400" b="1" kern="1200">
                <a:solidFill>
                  <a:srgbClr val="FFFFFF"/>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C483E77-E040-4DDC-981C-9BBD059B888F}" type="slidenum">
              <a:rPr lang="en-US" b="0" smtClean="0"/>
              <a:pPr/>
              <a:t>34</a:t>
            </a:fld>
            <a:endParaRPr lang="en-US" b="0" dirty="0"/>
          </a:p>
        </p:txBody>
      </p:sp>
      <p:sp>
        <p:nvSpPr>
          <p:cNvPr id="9" name="Slide Number Placeholder 3">
            <a:extLst>
              <a:ext uri="{FF2B5EF4-FFF2-40B4-BE49-F238E27FC236}">
                <a16:creationId xmlns:a16="http://schemas.microsoft.com/office/drawing/2014/main" id="{AAD1B7E6-C058-49F3-A5F1-37789B8E1E31}"/>
              </a:ext>
            </a:extLst>
          </p:cNvPr>
          <p:cNvSpPr txBox="1">
            <a:spLocks/>
          </p:cNvSpPr>
          <p:nvPr/>
        </p:nvSpPr>
        <p:spPr>
          <a:xfrm>
            <a:off x="9026652" y="6054946"/>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34</a:t>
            </a:fld>
            <a:endParaRPr lang="en-US" dirty="0">
              <a:solidFill>
                <a:schemeClr val="tx1">
                  <a:lumMod val="50000"/>
                  <a:lumOff val="50000"/>
                </a:schemeClr>
              </a:solidFill>
            </a:endParaRPr>
          </a:p>
        </p:txBody>
      </p:sp>
      <p:sp>
        <p:nvSpPr>
          <p:cNvPr id="6" name="Slide Number Placeholder 5">
            <a:extLst>
              <a:ext uri="{FF2B5EF4-FFF2-40B4-BE49-F238E27FC236}">
                <a16:creationId xmlns:a16="http://schemas.microsoft.com/office/drawing/2014/main" id="{AC95A0A1-0E32-2BAD-7DE2-8ADFC7FB4259}"/>
              </a:ext>
            </a:extLst>
          </p:cNvPr>
          <p:cNvSpPr>
            <a:spLocks noGrp="1"/>
          </p:cNvSpPr>
          <p:nvPr>
            <p:ph type="sldNum" sz="quarter" idx="12"/>
          </p:nvPr>
        </p:nvSpPr>
        <p:spPr/>
        <p:txBody>
          <a:bodyPr/>
          <a:lstStyle/>
          <a:p>
            <a:fld id="{0FF54DE5-C571-48E8-A5BC-B369434E2F44}" type="slidenum">
              <a:rPr lang="en-US" smtClean="0"/>
              <a:t>34</a:t>
            </a:fld>
            <a:endParaRPr lang="en-US" dirty="0"/>
          </a:p>
        </p:txBody>
      </p:sp>
      <p:pic>
        <p:nvPicPr>
          <p:cNvPr id="10" name="Picture 9" descr="Screenshot of the student review page. Each of the four previous sections, which the student can expand and collapse, are listed to have the student review and verify the information.">
            <a:extLst>
              <a:ext uri="{FF2B5EF4-FFF2-40B4-BE49-F238E27FC236}">
                <a16:creationId xmlns:a16="http://schemas.microsoft.com/office/drawing/2014/main" id="{1065B69E-9848-128A-2ED0-EC29D0BEFFEF}"/>
              </a:ext>
            </a:extLst>
          </p:cNvPr>
          <p:cNvPicPr>
            <a:picLocks noChangeAspect="1"/>
          </p:cNvPicPr>
          <p:nvPr/>
        </p:nvPicPr>
        <p:blipFill>
          <a:blip r:embed="rId3"/>
          <a:stretch>
            <a:fillRect/>
          </a:stretch>
        </p:blipFill>
        <p:spPr>
          <a:xfrm>
            <a:off x="5112035" y="659682"/>
            <a:ext cx="3663255" cy="3215976"/>
          </a:xfrm>
          <a:prstGeom prst="rect">
            <a:avLst/>
          </a:prstGeom>
          <a:ln>
            <a:solidFill>
              <a:schemeClr val="tx1"/>
            </a:solidFill>
          </a:ln>
        </p:spPr>
      </p:pic>
      <p:pic>
        <p:nvPicPr>
          <p:cNvPr id="11" name="Picture 10" descr="Screenshot continuation of the student review page. The contributor the student invited to their form is listed for the student to review. An icon beside the contributor indicates that an invite has been sent. The student can use the “Manage Contributor Information” hyperlink to update the contributors if needed. Below that, the parent sections of the FAFSA form are listed with a gray circle beside each section indicating they are not completed yet.">
            <a:extLst>
              <a:ext uri="{FF2B5EF4-FFF2-40B4-BE49-F238E27FC236}">
                <a16:creationId xmlns:a16="http://schemas.microsoft.com/office/drawing/2014/main" id="{CE87DEEF-2F0B-A302-E145-A7E631726057}"/>
              </a:ext>
            </a:extLst>
          </p:cNvPr>
          <p:cNvPicPr>
            <a:picLocks noChangeAspect="1"/>
          </p:cNvPicPr>
          <p:nvPr/>
        </p:nvPicPr>
        <p:blipFill>
          <a:blip r:embed="rId4"/>
          <a:stretch>
            <a:fillRect/>
          </a:stretch>
        </p:blipFill>
        <p:spPr>
          <a:xfrm>
            <a:off x="7235812" y="2539657"/>
            <a:ext cx="3581679" cy="3474687"/>
          </a:xfrm>
          <a:prstGeom prst="rect">
            <a:avLst/>
          </a:prstGeom>
          <a:ln>
            <a:solidFill>
              <a:schemeClr val="tx1"/>
            </a:solidFill>
          </a:ln>
        </p:spPr>
      </p:pic>
    </p:spTree>
    <p:extLst>
      <p:ext uri="{BB962C8B-B14F-4D97-AF65-F5344CB8AC3E}">
        <p14:creationId xmlns:p14="http://schemas.microsoft.com/office/powerpoint/2010/main" val="2035486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58D4-8B72-59E8-72FC-33A91ABD29C6}"/>
              </a:ext>
            </a:extLst>
          </p:cNvPr>
          <p:cNvSpPr>
            <a:spLocks noGrp="1"/>
          </p:cNvSpPr>
          <p:nvPr>
            <p:ph type="title"/>
          </p:nvPr>
        </p:nvSpPr>
        <p:spPr/>
        <p:txBody>
          <a:bodyPr/>
          <a:lstStyle/>
          <a:p>
            <a:pPr algn="r"/>
            <a:r>
              <a:rPr lang="en-US" dirty="0">
                <a:solidFill>
                  <a:schemeClr val="tx2"/>
                </a:solidFill>
              </a:rPr>
              <a:t>Dependent student signature</a:t>
            </a:r>
          </a:p>
        </p:txBody>
      </p:sp>
      <p:sp>
        <p:nvSpPr>
          <p:cNvPr id="5" name="Slide Number Placeholder 3">
            <a:extLst>
              <a:ext uri="{FF2B5EF4-FFF2-40B4-BE49-F238E27FC236}">
                <a16:creationId xmlns:a16="http://schemas.microsoft.com/office/drawing/2014/main" id="{94B55945-EB49-0FB7-2F31-D4396DD08CB9}"/>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35</a:t>
            </a:fld>
            <a:endParaRPr lang="en-US" dirty="0">
              <a:solidFill>
                <a:schemeClr val="tx1">
                  <a:lumMod val="50000"/>
                  <a:lumOff val="50000"/>
                </a:schemeClr>
              </a:solidFill>
            </a:endParaRPr>
          </a:p>
        </p:txBody>
      </p:sp>
      <p:sp>
        <p:nvSpPr>
          <p:cNvPr id="6" name="Footer Placeholder 4">
            <a:extLst>
              <a:ext uri="{FF2B5EF4-FFF2-40B4-BE49-F238E27FC236}">
                <a16:creationId xmlns:a16="http://schemas.microsoft.com/office/drawing/2014/main" id="{4CA795B5-C6E6-A7F5-DF5E-EB685EDB0281}"/>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7" name="Slide Number Placeholder 6">
            <a:extLst>
              <a:ext uri="{FF2B5EF4-FFF2-40B4-BE49-F238E27FC236}">
                <a16:creationId xmlns:a16="http://schemas.microsoft.com/office/drawing/2014/main" id="{76E7BFE4-EB3D-8924-7C13-8EA88403BB29}"/>
              </a:ext>
            </a:extLst>
          </p:cNvPr>
          <p:cNvSpPr>
            <a:spLocks noGrp="1"/>
          </p:cNvSpPr>
          <p:nvPr>
            <p:ph type="sldNum" sz="quarter" idx="12"/>
          </p:nvPr>
        </p:nvSpPr>
        <p:spPr/>
        <p:txBody>
          <a:bodyPr/>
          <a:lstStyle/>
          <a:p>
            <a:fld id="{0FF54DE5-C571-48E8-A5BC-B369434E2F44}" type="slidenum">
              <a:rPr lang="en-US" smtClean="0"/>
              <a:t>35</a:t>
            </a:fld>
            <a:endParaRPr lang="en-US" dirty="0"/>
          </a:p>
        </p:txBody>
      </p:sp>
      <p:pic>
        <p:nvPicPr>
          <p:cNvPr id="10" name="Content Placeholder 9" descr="Screenshot of the signature page. The student is instructed to review the terms and conditions they will be agreeing to by signing the FAFSA form.">
            <a:extLst>
              <a:ext uri="{FF2B5EF4-FFF2-40B4-BE49-F238E27FC236}">
                <a16:creationId xmlns:a16="http://schemas.microsoft.com/office/drawing/2014/main" id="{C7254785-A58D-0AF3-E0B7-E500D26CCFC5}"/>
              </a:ext>
            </a:extLst>
          </p:cNvPr>
          <p:cNvPicPr>
            <a:picLocks noGrp="1" noChangeAspect="1"/>
          </p:cNvPicPr>
          <p:nvPr>
            <p:ph idx="1"/>
          </p:nvPr>
        </p:nvPicPr>
        <p:blipFill>
          <a:blip r:embed="rId3"/>
          <a:stretch>
            <a:fillRect/>
          </a:stretch>
        </p:blipFill>
        <p:spPr>
          <a:xfrm>
            <a:off x="1757194" y="1456239"/>
            <a:ext cx="5622798" cy="4572000"/>
          </a:xfrm>
          <a:prstGeom prst="rect">
            <a:avLst/>
          </a:prstGeom>
          <a:ln>
            <a:solidFill>
              <a:schemeClr val="tx1"/>
            </a:solidFill>
          </a:ln>
        </p:spPr>
      </p:pic>
      <p:pic>
        <p:nvPicPr>
          <p:cNvPr id="11" name="Picture 10" descr="Screenshot continuation of the signature page, which lists the remaining terms and conditions that the student agrees to by signing the FAFSA form. A checkbox indicates the student agrees to the terms, and there is a button below that for the student to “Sign” the form.">
            <a:extLst>
              <a:ext uri="{FF2B5EF4-FFF2-40B4-BE49-F238E27FC236}">
                <a16:creationId xmlns:a16="http://schemas.microsoft.com/office/drawing/2014/main" id="{4F5887DC-5338-395B-FE1E-F0A24D6BCA75}"/>
              </a:ext>
            </a:extLst>
          </p:cNvPr>
          <p:cNvPicPr>
            <a:picLocks noChangeAspect="1"/>
          </p:cNvPicPr>
          <p:nvPr/>
        </p:nvPicPr>
        <p:blipFill>
          <a:blip r:embed="rId4"/>
          <a:stretch>
            <a:fillRect/>
          </a:stretch>
        </p:blipFill>
        <p:spPr>
          <a:xfrm>
            <a:off x="6714674" y="1638972"/>
            <a:ext cx="3918223" cy="4389267"/>
          </a:xfrm>
          <a:prstGeom prst="rect">
            <a:avLst/>
          </a:prstGeom>
          <a:ln>
            <a:solidFill>
              <a:schemeClr val="tx1"/>
            </a:solidFill>
          </a:ln>
        </p:spPr>
      </p:pic>
    </p:spTree>
    <p:extLst>
      <p:ext uri="{BB962C8B-B14F-4D97-AF65-F5344CB8AC3E}">
        <p14:creationId xmlns:p14="http://schemas.microsoft.com/office/powerpoint/2010/main" val="1978785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FE4A2-2631-C0BB-4E19-B4F21F3AD728}"/>
              </a:ext>
            </a:extLst>
          </p:cNvPr>
          <p:cNvSpPr>
            <a:spLocks noGrp="1"/>
          </p:cNvSpPr>
          <p:nvPr>
            <p:ph type="title"/>
          </p:nvPr>
        </p:nvSpPr>
        <p:spPr/>
        <p:txBody>
          <a:bodyPr/>
          <a:lstStyle/>
          <a:p>
            <a:r>
              <a:rPr lang="en-US" dirty="0">
                <a:solidFill>
                  <a:schemeClr val="tx2"/>
                </a:solidFill>
              </a:rPr>
              <a:t>Student section complete</a:t>
            </a:r>
          </a:p>
        </p:txBody>
      </p:sp>
      <p:sp>
        <p:nvSpPr>
          <p:cNvPr id="3" name="Slide Number Placeholder 3">
            <a:extLst>
              <a:ext uri="{FF2B5EF4-FFF2-40B4-BE49-F238E27FC236}">
                <a16:creationId xmlns:a16="http://schemas.microsoft.com/office/drawing/2014/main" id="{EBAB58EB-C057-06FD-1298-2D11E28FD8B0}"/>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36</a:t>
            </a:fld>
            <a:endParaRPr lang="en-US" dirty="0">
              <a:solidFill>
                <a:schemeClr val="tx1">
                  <a:lumMod val="50000"/>
                  <a:lumOff val="50000"/>
                </a:schemeClr>
              </a:solidFill>
            </a:endParaRPr>
          </a:p>
        </p:txBody>
      </p:sp>
      <p:sp>
        <p:nvSpPr>
          <p:cNvPr id="6" name="Footer Placeholder 4">
            <a:extLst>
              <a:ext uri="{FF2B5EF4-FFF2-40B4-BE49-F238E27FC236}">
                <a16:creationId xmlns:a16="http://schemas.microsoft.com/office/drawing/2014/main" id="{C47A6720-3F3E-29F5-7561-F05FE4DC80F1}"/>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7" name="Slide Number Placeholder 6">
            <a:extLst>
              <a:ext uri="{FF2B5EF4-FFF2-40B4-BE49-F238E27FC236}">
                <a16:creationId xmlns:a16="http://schemas.microsoft.com/office/drawing/2014/main" id="{9F43BFA5-B6D3-AF37-3D1D-5CD0FB6351BB}"/>
              </a:ext>
            </a:extLst>
          </p:cNvPr>
          <p:cNvSpPr>
            <a:spLocks noGrp="1"/>
          </p:cNvSpPr>
          <p:nvPr>
            <p:ph type="sldNum" sz="quarter" idx="12"/>
          </p:nvPr>
        </p:nvSpPr>
        <p:spPr/>
        <p:txBody>
          <a:bodyPr/>
          <a:lstStyle/>
          <a:p>
            <a:fld id="{0FF54DE5-C571-48E8-A5BC-B369434E2F44}" type="slidenum">
              <a:rPr lang="en-US" smtClean="0"/>
              <a:t>36</a:t>
            </a:fld>
            <a:endParaRPr lang="en-US" dirty="0"/>
          </a:p>
        </p:txBody>
      </p:sp>
      <p:pic>
        <p:nvPicPr>
          <p:cNvPr id="8" name="Picture 7" descr="Screenshot of the student completion page, informing the student they have completed the student section successfully. The student is reminded that the FAFSA form cannot be processed until the contributors complete the required sections. Below that, the contributors are listed, with an icon beside each name describing the status of the contributor as “Invite Sent.” Below that, the student is reminded that they can track and manage their FAFSA form and contributors by selecting the “View Status” button.">
            <a:extLst>
              <a:ext uri="{FF2B5EF4-FFF2-40B4-BE49-F238E27FC236}">
                <a16:creationId xmlns:a16="http://schemas.microsoft.com/office/drawing/2014/main" id="{B0253E58-9681-770C-43B3-3AC0DABB265A}"/>
              </a:ext>
            </a:extLst>
          </p:cNvPr>
          <p:cNvPicPr>
            <a:picLocks noChangeAspect="1"/>
          </p:cNvPicPr>
          <p:nvPr/>
        </p:nvPicPr>
        <p:blipFill>
          <a:blip r:embed="rId3"/>
          <a:stretch>
            <a:fillRect/>
          </a:stretch>
        </p:blipFill>
        <p:spPr>
          <a:xfrm>
            <a:off x="946219" y="1478756"/>
            <a:ext cx="5704652" cy="3888790"/>
          </a:xfrm>
          <a:prstGeom prst="rect">
            <a:avLst/>
          </a:prstGeom>
          <a:ln>
            <a:solidFill>
              <a:schemeClr val="tx1"/>
            </a:solidFill>
          </a:ln>
        </p:spPr>
      </p:pic>
      <p:pic>
        <p:nvPicPr>
          <p:cNvPr id="11" name="Content Placeholder 10" descr="Screenshot continuation of the student completion page, which informs the student of next steps, including checking for an email confirmation and a reminder that contributors still need to enter their information. Reminders below inform the student that once fully submitted, they’ll be able to review their FAFSA form responses on the FAFSA Submission Summary and that they can visit the FAFSA help page for additional information.">
            <a:extLst>
              <a:ext uri="{FF2B5EF4-FFF2-40B4-BE49-F238E27FC236}">
                <a16:creationId xmlns:a16="http://schemas.microsoft.com/office/drawing/2014/main" id="{DEE891C2-4356-E44A-E849-C910D28749EE}"/>
              </a:ext>
            </a:extLst>
          </p:cNvPr>
          <p:cNvPicPr>
            <a:picLocks noGrp="1" noChangeAspect="1"/>
          </p:cNvPicPr>
          <p:nvPr>
            <p:ph idx="1"/>
          </p:nvPr>
        </p:nvPicPr>
        <p:blipFill>
          <a:blip r:embed="rId4"/>
          <a:stretch>
            <a:fillRect/>
          </a:stretch>
        </p:blipFill>
        <p:spPr>
          <a:xfrm>
            <a:off x="6857373" y="1478756"/>
            <a:ext cx="4388408" cy="4572000"/>
          </a:xfrm>
          <a:prstGeom prst="rect">
            <a:avLst/>
          </a:prstGeom>
          <a:ln>
            <a:solidFill>
              <a:schemeClr val="tx1"/>
            </a:solidFill>
          </a:ln>
        </p:spPr>
      </p:pic>
    </p:spTree>
    <p:extLst>
      <p:ext uri="{BB962C8B-B14F-4D97-AF65-F5344CB8AC3E}">
        <p14:creationId xmlns:p14="http://schemas.microsoft.com/office/powerpoint/2010/main" val="3382878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C50E0-A7FE-9FE2-8CE8-B1EC80B27519}"/>
              </a:ext>
            </a:extLst>
          </p:cNvPr>
          <p:cNvSpPr>
            <a:spLocks noGrp="1"/>
          </p:cNvSpPr>
          <p:nvPr>
            <p:ph type="title"/>
          </p:nvPr>
        </p:nvSpPr>
        <p:spPr/>
        <p:txBody>
          <a:bodyPr/>
          <a:lstStyle/>
          <a:p>
            <a:r>
              <a:rPr lang="en-US" dirty="0">
                <a:solidFill>
                  <a:schemeClr val="tx2"/>
                </a:solidFill>
              </a:rPr>
              <a:t>Parent e-mail	</a:t>
            </a:r>
          </a:p>
        </p:txBody>
      </p:sp>
      <p:sp>
        <p:nvSpPr>
          <p:cNvPr id="6" name="TextBox 5">
            <a:extLst>
              <a:ext uri="{FF2B5EF4-FFF2-40B4-BE49-F238E27FC236}">
                <a16:creationId xmlns:a16="http://schemas.microsoft.com/office/drawing/2014/main" id="{5EEFA7B1-79AA-92EC-851C-49643AC6F23A}"/>
              </a:ext>
            </a:extLst>
          </p:cNvPr>
          <p:cNvSpPr txBox="1"/>
          <p:nvPr/>
        </p:nvSpPr>
        <p:spPr>
          <a:xfrm>
            <a:off x="1176021" y="2791460"/>
            <a:ext cx="4194464" cy="1015663"/>
          </a:xfrm>
          <a:prstGeom prst="rect">
            <a:avLst/>
          </a:prstGeom>
          <a:noFill/>
        </p:spPr>
        <p:txBody>
          <a:bodyPr wrap="square" rtlCol="0">
            <a:spAutoFit/>
          </a:bodyPr>
          <a:lstStyle/>
          <a:p>
            <a:r>
              <a:rPr lang="en-US" sz="2000" dirty="0"/>
              <a:t>Parent is invited by e-mail to log in to StudentAid.gov to contribute to the student’s FAFSA.</a:t>
            </a:r>
          </a:p>
        </p:txBody>
      </p:sp>
      <p:sp>
        <p:nvSpPr>
          <p:cNvPr id="3" name="Slide Number Placeholder 3">
            <a:extLst>
              <a:ext uri="{FF2B5EF4-FFF2-40B4-BE49-F238E27FC236}">
                <a16:creationId xmlns:a16="http://schemas.microsoft.com/office/drawing/2014/main" id="{33713ECC-7B73-D24D-A135-C61E3EE1B3D4}"/>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37</a:t>
            </a:fld>
            <a:endParaRPr lang="en-US" dirty="0">
              <a:solidFill>
                <a:schemeClr val="tx1">
                  <a:lumMod val="50000"/>
                  <a:lumOff val="50000"/>
                </a:schemeClr>
              </a:solidFill>
            </a:endParaRPr>
          </a:p>
        </p:txBody>
      </p:sp>
      <p:sp>
        <p:nvSpPr>
          <p:cNvPr id="7" name="Footer Placeholder 4">
            <a:extLst>
              <a:ext uri="{FF2B5EF4-FFF2-40B4-BE49-F238E27FC236}">
                <a16:creationId xmlns:a16="http://schemas.microsoft.com/office/drawing/2014/main" id="{383E5482-3737-08EC-94F5-8CB16CE2C07F}"/>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8" name="Slide Number Placeholder 7">
            <a:extLst>
              <a:ext uri="{FF2B5EF4-FFF2-40B4-BE49-F238E27FC236}">
                <a16:creationId xmlns:a16="http://schemas.microsoft.com/office/drawing/2014/main" id="{FC7892F2-26BC-1FC9-0DD8-08D1BB5AD80B}"/>
              </a:ext>
            </a:extLst>
          </p:cNvPr>
          <p:cNvSpPr>
            <a:spLocks noGrp="1"/>
          </p:cNvSpPr>
          <p:nvPr>
            <p:ph type="sldNum" sz="quarter" idx="12"/>
          </p:nvPr>
        </p:nvSpPr>
        <p:spPr/>
        <p:txBody>
          <a:bodyPr/>
          <a:lstStyle/>
          <a:p>
            <a:fld id="{0FF54DE5-C571-48E8-A5BC-B369434E2F44}" type="slidenum">
              <a:rPr lang="en-US" smtClean="0"/>
              <a:t>37</a:t>
            </a:fld>
            <a:endParaRPr lang="en-US" dirty="0"/>
          </a:p>
        </p:txBody>
      </p:sp>
      <p:pic>
        <p:nvPicPr>
          <p:cNvPr id="17" name="Content Placeholder 16" descr="Screenshot of the email request sent to the parent contributor listed on the FAFSA form. The student’s name is included in the email headline. The email text reminds the parent of the importance of providing their information, but that completing their section of the FAFSA form does not make them financially responsible. Additional text informs the parent that they will need an account username and password (FSA ID) to log in and complete this request. Below that, there is a button the parent can select to “Get Started.”">
            <a:extLst>
              <a:ext uri="{FF2B5EF4-FFF2-40B4-BE49-F238E27FC236}">
                <a16:creationId xmlns:a16="http://schemas.microsoft.com/office/drawing/2014/main" id="{42635BD1-3038-F59C-AEDE-15CF4E912A40}"/>
              </a:ext>
            </a:extLst>
          </p:cNvPr>
          <p:cNvPicPr>
            <a:picLocks noGrp="1" noChangeAspect="1"/>
          </p:cNvPicPr>
          <p:nvPr>
            <p:ph idx="1"/>
          </p:nvPr>
        </p:nvPicPr>
        <p:blipFill>
          <a:blip r:embed="rId3"/>
          <a:stretch>
            <a:fillRect/>
          </a:stretch>
        </p:blipFill>
        <p:spPr>
          <a:xfrm>
            <a:off x="5605630" y="1528103"/>
            <a:ext cx="2431773" cy="4572000"/>
          </a:xfrm>
          <a:prstGeom prst="rect">
            <a:avLst/>
          </a:prstGeom>
          <a:ln>
            <a:solidFill>
              <a:schemeClr val="tx1"/>
            </a:solidFill>
          </a:ln>
        </p:spPr>
      </p:pic>
      <p:pic>
        <p:nvPicPr>
          <p:cNvPr id="18" name="Picture 17" descr="Screenshot continuation of the email request sent to the parent contributor listed on the FAFSA form. The parent is reminded that they should complete their section of the FAFSA form as soon as possible. Below that, a banner informs the parent of how they can find help if they are unable to locate the student’s FAFSA form.">
            <a:extLst>
              <a:ext uri="{FF2B5EF4-FFF2-40B4-BE49-F238E27FC236}">
                <a16:creationId xmlns:a16="http://schemas.microsoft.com/office/drawing/2014/main" id="{63A4845A-5ABE-74F5-3A19-A5F7F53DDE04}"/>
              </a:ext>
            </a:extLst>
          </p:cNvPr>
          <p:cNvPicPr>
            <a:picLocks noChangeAspect="1"/>
          </p:cNvPicPr>
          <p:nvPr/>
        </p:nvPicPr>
        <p:blipFill>
          <a:blip r:embed="rId4"/>
          <a:stretch>
            <a:fillRect/>
          </a:stretch>
        </p:blipFill>
        <p:spPr>
          <a:xfrm>
            <a:off x="8379365" y="1528103"/>
            <a:ext cx="2435864" cy="4572000"/>
          </a:xfrm>
          <a:prstGeom prst="rect">
            <a:avLst/>
          </a:prstGeom>
          <a:ln>
            <a:solidFill>
              <a:schemeClr val="tx1"/>
            </a:solidFill>
          </a:ln>
        </p:spPr>
      </p:pic>
    </p:spTree>
    <p:extLst>
      <p:ext uri="{BB962C8B-B14F-4D97-AF65-F5344CB8AC3E}">
        <p14:creationId xmlns:p14="http://schemas.microsoft.com/office/powerpoint/2010/main" val="4056059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EC5B5-A7E6-C095-BFB7-64C3AA3D3898}"/>
              </a:ext>
            </a:extLst>
          </p:cNvPr>
          <p:cNvSpPr>
            <a:spLocks noGrp="1"/>
          </p:cNvSpPr>
          <p:nvPr>
            <p:ph type="title"/>
          </p:nvPr>
        </p:nvSpPr>
        <p:spPr/>
        <p:txBody>
          <a:bodyPr/>
          <a:lstStyle/>
          <a:p>
            <a:r>
              <a:rPr lang="en-US" dirty="0">
                <a:solidFill>
                  <a:schemeClr val="tx2"/>
                </a:solidFill>
              </a:rPr>
              <a:t>Parent log in </a:t>
            </a:r>
          </a:p>
        </p:txBody>
      </p:sp>
      <p:pic>
        <p:nvPicPr>
          <p:cNvPr id="4" name="Content Placeholder 3" descr="Screenshot  of the Log In page. Textboxes ask the parent to enter their FSA ID username, email, or phone number and their password. There is a button to “Log In” or the parent can select one of four text hyperlinks: “Create an Account,” “Forgot My Username,” “Forgot My Password,” or “Help Me Log In to My Account.” ">
            <a:extLst>
              <a:ext uri="{FF2B5EF4-FFF2-40B4-BE49-F238E27FC236}">
                <a16:creationId xmlns:a16="http://schemas.microsoft.com/office/drawing/2014/main" id="{4659DD5A-4DDF-A15B-BB42-F0FC210C227F}"/>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910078" y="1484701"/>
            <a:ext cx="2867891" cy="2888674"/>
          </a:xfrm>
          <a:prstGeom prst="rect">
            <a:avLst/>
          </a:prstGeom>
          <a:ln w="12700">
            <a:solidFill>
              <a:schemeClr val="tx1"/>
            </a:solidFill>
          </a:ln>
        </p:spPr>
      </p:pic>
      <p:sp>
        <p:nvSpPr>
          <p:cNvPr id="3" name="Slide Number Placeholder 3">
            <a:extLst>
              <a:ext uri="{FF2B5EF4-FFF2-40B4-BE49-F238E27FC236}">
                <a16:creationId xmlns:a16="http://schemas.microsoft.com/office/drawing/2014/main" id="{08D2F0DB-1AB5-485E-BC6B-19B70F5E4A92}"/>
              </a:ext>
            </a:extLst>
          </p:cNvPr>
          <p:cNvSpPr txBox="1">
            <a:spLocks/>
          </p:cNvSpPr>
          <p:nvPr/>
        </p:nvSpPr>
        <p:spPr>
          <a:xfrm>
            <a:off x="9051576" y="5886005"/>
            <a:ext cx="2673063"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38</a:t>
            </a:fld>
            <a:endParaRPr lang="en-US" dirty="0">
              <a:solidFill>
                <a:schemeClr val="tx1">
                  <a:lumMod val="50000"/>
                  <a:lumOff val="50000"/>
                </a:schemeClr>
              </a:solidFill>
            </a:endParaRPr>
          </a:p>
        </p:txBody>
      </p:sp>
      <p:sp>
        <p:nvSpPr>
          <p:cNvPr id="6" name="Footer Placeholder 4">
            <a:extLst>
              <a:ext uri="{FF2B5EF4-FFF2-40B4-BE49-F238E27FC236}">
                <a16:creationId xmlns:a16="http://schemas.microsoft.com/office/drawing/2014/main" id="{648E212E-7500-100C-4671-2358314EC272}"/>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8" name="Slide Number Placeholder 7">
            <a:extLst>
              <a:ext uri="{FF2B5EF4-FFF2-40B4-BE49-F238E27FC236}">
                <a16:creationId xmlns:a16="http://schemas.microsoft.com/office/drawing/2014/main" id="{BCAB30EB-3029-219E-99F1-EC4C7153A09E}"/>
              </a:ext>
            </a:extLst>
          </p:cNvPr>
          <p:cNvSpPr>
            <a:spLocks noGrp="1"/>
          </p:cNvSpPr>
          <p:nvPr>
            <p:ph type="sldNum" sz="quarter" idx="12"/>
          </p:nvPr>
        </p:nvSpPr>
        <p:spPr/>
        <p:txBody>
          <a:bodyPr/>
          <a:lstStyle/>
          <a:p>
            <a:fld id="{0FF54DE5-C571-48E8-A5BC-B369434E2F44}" type="slidenum">
              <a:rPr lang="en-US" smtClean="0"/>
              <a:t>38</a:t>
            </a:fld>
            <a:endParaRPr lang="en-US" dirty="0"/>
          </a:p>
        </p:txBody>
      </p:sp>
      <p:pic>
        <p:nvPicPr>
          <p:cNvPr id="9" name="Picture 8" descr="Screenshot of the “My Activity” section. A banner informs the parent that they have been asked to be a contributor on a FAFSA form. There are buttons below to “Accept Invitation” or “Decline Invitation.”">
            <a:extLst>
              <a:ext uri="{FF2B5EF4-FFF2-40B4-BE49-F238E27FC236}">
                <a16:creationId xmlns:a16="http://schemas.microsoft.com/office/drawing/2014/main" id="{40BE72DF-92C9-A38C-8469-3D8762924F56}"/>
              </a:ext>
            </a:extLst>
          </p:cNvPr>
          <p:cNvPicPr>
            <a:picLocks noChangeAspect="1"/>
          </p:cNvPicPr>
          <p:nvPr/>
        </p:nvPicPr>
        <p:blipFill>
          <a:blip r:embed="rId4"/>
          <a:stretch>
            <a:fillRect/>
          </a:stretch>
        </p:blipFill>
        <p:spPr>
          <a:xfrm>
            <a:off x="3368934" y="1851451"/>
            <a:ext cx="5887848" cy="3447309"/>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225A3C67-4B66-20F1-45B4-824F115D58E3}"/>
              </a:ext>
            </a:extLst>
          </p:cNvPr>
          <p:cNvCxnSpPr>
            <a:cxnSpLocks/>
          </p:cNvCxnSpPr>
          <p:nvPr/>
        </p:nvCxnSpPr>
        <p:spPr>
          <a:xfrm flipH="1">
            <a:off x="5258503" y="838172"/>
            <a:ext cx="4031933" cy="400958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0" name="Picture 9" descr="Screenshot continuation of the “My Activity” section. A pop-up window informs the parent that some personal information that is already on file will be used in order to fill out the necessary steps in the FAFSA form. Buttons give the parent the option to &quot;Continue&quot; and agree to sharing their information or to &quot;Go Back.&quot;">
            <a:extLst>
              <a:ext uri="{FF2B5EF4-FFF2-40B4-BE49-F238E27FC236}">
                <a16:creationId xmlns:a16="http://schemas.microsoft.com/office/drawing/2014/main" id="{79946852-B72A-C381-96BF-76A423028F84}"/>
              </a:ext>
            </a:extLst>
          </p:cNvPr>
          <p:cNvPicPr>
            <a:picLocks noChangeAspect="1"/>
          </p:cNvPicPr>
          <p:nvPr/>
        </p:nvPicPr>
        <p:blipFill>
          <a:blip r:embed="rId5"/>
          <a:stretch>
            <a:fillRect/>
          </a:stretch>
        </p:blipFill>
        <p:spPr>
          <a:xfrm>
            <a:off x="8185357" y="3675273"/>
            <a:ext cx="3657893" cy="2152282"/>
          </a:xfrm>
          <a:prstGeom prst="rect">
            <a:avLst/>
          </a:prstGeom>
          <a:ln>
            <a:solidFill>
              <a:schemeClr val="tx1"/>
            </a:solidFill>
          </a:ln>
        </p:spPr>
      </p:pic>
    </p:spTree>
    <p:extLst>
      <p:ext uri="{BB962C8B-B14F-4D97-AF65-F5344CB8AC3E}">
        <p14:creationId xmlns:p14="http://schemas.microsoft.com/office/powerpoint/2010/main" val="216294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C75B2-5ADC-8B20-A010-FC9B39690847}"/>
              </a:ext>
            </a:extLst>
          </p:cNvPr>
          <p:cNvSpPr>
            <a:spLocks noGrp="1"/>
          </p:cNvSpPr>
          <p:nvPr>
            <p:ph type="title"/>
          </p:nvPr>
        </p:nvSpPr>
        <p:spPr/>
        <p:txBody>
          <a:bodyPr/>
          <a:lstStyle/>
          <a:p>
            <a:r>
              <a:rPr lang="en-US" dirty="0">
                <a:solidFill>
                  <a:schemeClr val="tx2"/>
                </a:solidFill>
              </a:rPr>
              <a:t>Parent contributing to the student’s FAFSA</a:t>
            </a:r>
          </a:p>
        </p:txBody>
      </p:sp>
      <p:sp>
        <p:nvSpPr>
          <p:cNvPr id="6" name="Slide Number Placeholder 3">
            <a:extLst>
              <a:ext uri="{FF2B5EF4-FFF2-40B4-BE49-F238E27FC236}">
                <a16:creationId xmlns:a16="http://schemas.microsoft.com/office/drawing/2014/main" id="{14964F6B-830A-A861-E5F6-0EC7670DF2D3}"/>
              </a:ext>
            </a:extLst>
          </p:cNvPr>
          <p:cNvSpPr txBox="1">
            <a:spLocks/>
          </p:cNvSpPr>
          <p:nvPr/>
        </p:nvSpPr>
        <p:spPr>
          <a:xfrm>
            <a:off x="9051576" y="5886005"/>
            <a:ext cx="2764503"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39</a:t>
            </a:fld>
            <a:endParaRPr lang="en-US" dirty="0">
              <a:solidFill>
                <a:schemeClr val="tx1">
                  <a:lumMod val="50000"/>
                  <a:lumOff val="50000"/>
                </a:schemeClr>
              </a:solidFill>
            </a:endParaRPr>
          </a:p>
        </p:txBody>
      </p:sp>
      <p:sp>
        <p:nvSpPr>
          <p:cNvPr id="7" name="Footer Placeholder 4">
            <a:extLst>
              <a:ext uri="{FF2B5EF4-FFF2-40B4-BE49-F238E27FC236}">
                <a16:creationId xmlns:a16="http://schemas.microsoft.com/office/drawing/2014/main" id="{B8371DD3-AFC4-5D18-1CA8-C6FB70E4E61C}"/>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8" name="Slide Number Placeholder 7">
            <a:extLst>
              <a:ext uri="{FF2B5EF4-FFF2-40B4-BE49-F238E27FC236}">
                <a16:creationId xmlns:a16="http://schemas.microsoft.com/office/drawing/2014/main" id="{A44C9940-DAE8-4438-5523-A0E8BE6A1F24}"/>
              </a:ext>
            </a:extLst>
          </p:cNvPr>
          <p:cNvSpPr>
            <a:spLocks noGrp="1"/>
          </p:cNvSpPr>
          <p:nvPr>
            <p:ph type="sldNum" sz="quarter" idx="12"/>
          </p:nvPr>
        </p:nvSpPr>
        <p:spPr/>
        <p:txBody>
          <a:bodyPr/>
          <a:lstStyle/>
          <a:p>
            <a:fld id="{0FF54DE5-C571-48E8-A5BC-B369434E2F44}" type="slidenum">
              <a:rPr lang="en-US" smtClean="0"/>
              <a:t>39</a:t>
            </a:fld>
            <a:endParaRPr lang="en-US" dirty="0"/>
          </a:p>
        </p:txBody>
      </p:sp>
      <p:pic>
        <p:nvPicPr>
          <p:cNvPr id="9" name="Content Placeholder 8" descr="Screenshot of the consent and approval page for the retrieval and disclosure of federal tax information. A numbered list of statements defines what the parent is affirming and giving consent and approval to.">
            <a:extLst>
              <a:ext uri="{FF2B5EF4-FFF2-40B4-BE49-F238E27FC236}">
                <a16:creationId xmlns:a16="http://schemas.microsoft.com/office/drawing/2014/main" id="{72511F9A-03A4-79DD-6928-40432DA02404}"/>
              </a:ext>
            </a:extLst>
          </p:cNvPr>
          <p:cNvPicPr>
            <a:picLocks noGrp="1" noChangeAspect="1"/>
          </p:cNvPicPr>
          <p:nvPr>
            <p:ph idx="1"/>
          </p:nvPr>
        </p:nvPicPr>
        <p:blipFill>
          <a:blip r:embed="rId3"/>
          <a:stretch>
            <a:fillRect/>
          </a:stretch>
        </p:blipFill>
        <p:spPr>
          <a:xfrm>
            <a:off x="1095068" y="1478756"/>
            <a:ext cx="3580171" cy="4572000"/>
          </a:xfrm>
          <a:prstGeom prst="rect">
            <a:avLst/>
          </a:prstGeom>
          <a:ln>
            <a:solidFill>
              <a:schemeClr val="tx1"/>
            </a:solidFill>
          </a:ln>
        </p:spPr>
      </p:pic>
      <p:pic>
        <p:nvPicPr>
          <p:cNvPr id="10" name="Picture 9" descr="Screenshot continuation of the consent and approval page. The remaining items of the numbered list of statements define what the parent is affirming and giving consent and approval to.">
            <a:extLst>
              <a:ext uri="{FF2B5EF4-FFF2-40B4-BE49-F238E27FC236}">
                <a16:creationId xmlns:a16="http://schemas.microsoft.com/office/drawing/2014/main" id="{E4D8620D-912F-8ADF-A9B4-F6C666329910}"/>
              </a:ext>
            </a:extLst>
          </p:cNvPr>
          <p:cNvPicPr>
            <a:picLocks noChangeAspect="1"/>
          </p:cNvPicPr>
          <p:nvPr/>
        </p:nvPicPr>
        <p:blipFill>
          <a:blip r:embed="rId4"/>
          <a:stretch>
            <a:fillRect/>
          </a:stretch>
        </p:blipFill>
        <p:spPr>
          <a:xfrm>
            <a:off x="4116166" y="1478755"/>
            <a:ext cx="3315917" cy="4571999"/>
          </a:xfrm>
          <a:prstGeom prst="rect">
            <a:avLst/>
          </a:prstGeom>
          <a:ln>
            <a:solidFill>
              <a:schemeClr val="tx1"/>
            </a:solidFill>
          </a:ln>
        </p:spPr>
      </p:pic>
      <p:pic>
        <p:nvPicPr>
          <p:cNvPr id="11" name="Picture 10" descr="Screenshot continuation of the consent and approval page. Frequently asked questions appear, which the par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parent to provide or decline their consent and approval.">
            <a:extLst>
              <a:ext uri="{FF2B5EF4-FFF2-40B4-BE49-F238E27FC236}">
                <a16:creationId xmlns:a16="http://schemas.microsoft.com/office/drawing/2014/main" id="{9B329334-5C85-C30E-8C67-B1592BCEED42}"/>
              </a:ext>
            </a:extLst>
          </p:cNvPr>
          <p:cNvPicPr>
            <a:picLocks noChangeAspect="1"/>
          </p:cNvPicPr>
          <p:nvPr/>
        </p:nvPicPr>
        <p:blipFill>
          <a:blip r:embed="rId5"/>
          <a:stretch>
            <a:fillRect/>
          </a:stretch>
        </p:blipFill>
        <p:spPr>
          <a:xfrm>
            <a:off x="7335535" y="1478755"/>
            <a:ext cx="3580171" cy="4572000"/>
          </a:xfrm>
          <a:prstGeom prst="rect">
            <a:avLst/>
          </a:prstGeom>
          <a:ln>
            <a:solidFill>
              <a:schemeClr val="tx1"/>
            </a:solidFill>
          </a:ln>
        </p:spPr>
      </p:pic>
    </p:spTree>
    <p:extLst>
      <p:ext uri="{BB962C8B-B14F-4D97-AF65-F5344CB8AC3E}">
        <p14:creationId xmlns:p14="http://schemas.microsoft.com/office/powerpoint/2010/main" val="2922372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36942" y="136525"/>
            <a:ext cx="9718111" cy="1171822"/>
          </a:xfrm>
        </p:spPr>
        <p:txBody>
          <a:bodyPr rtlCol="0" anchor="ctr">
            <a:normAutofit/>
          </a:bodyPr>
          <a:lstStyle/>
          <a:p>
            <a:pPr eaLnBrk="1" fontAlgn="auto" hangingPunct="1">
              <a:spcAft>
                <a:spcPts val="0"/>
              </a:spcAft>
              <a:defRPr/>
            </a:pPr>
            <a:r>
              <a:rPr lang="en-US" sz="4000" dirty="0">
                <a:solidFill>
                  <a:schemeClr val="tx2"/>
                </a:solidFill>
              </a:rPr>
              <a:t>Paying for education	</a:t>
            </a:r>
          </a:p>
        </p:txBody>
      </p:sp>
      <p:graphicFrame>
        <p:nvGraphicFramePr>
          <p:cNvPr id="11" name="Content Placeholder 6">
            <a:extLst>
              <a:ext uri="{FF2B5EF4-FFF2-40B4-BE49-F238E27FC236}">
                <a16:creationId xmlns:a16="http://schemas.microsoft.com/office/drawing/2014/main" id="{5130D4FE-EAC2-4783-9B53-2449C02C7ABD}"/>
              </a:ext>
            </a:extLst>
          </p:cNvPr>
          <p:cNvGraphicFramePr>
            <a:graphicFrameLocks noGrp="1"/>
          </p:cNvGraphicFramePr>
          <p:nvPr>
            <p:ph idx="1"/>
            <p:extLst>
              <p:ext uri="{D42A27DB-BD31-4B8C-83A1-F6EECF244321}">
                <p14:modId xmlns:p14="http://schemas.microsoft.com/office/powerpoint/2010/main" val="4029315245"/>
              </p:ext>
            </p:extLst>
          </p:nvPr>
        </p:nvGraphicFramePr>
        <p:xfrm>
          <a:off x="1860359" y="1789485"/>
          <a:ext cx="8715116"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9B5212CF-48E6-8A2A-85A6-4CAFDB299776}"/>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5" name="Slide Number Placeholder 3">
            <a:extLst>
              <a:ext uri="{FF2B5EF4-FFF2-40B4-BE49-F238E27FC236}">
                <a16:creationId xmlns:a16="http://schemas.microsoft.com/office/drawing/2014/main" id="{D83967FC-C0CF-4284-F0E5-793BC0D1B861}"/>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4</a:t>
            </a:fld>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8C5B8315-1B29-AAB5-258E-CF9A54E4459D}"/>
              </a:ext>
            </a:extLst>
          </p:cNvPr>
          <p:cNvSpPr>
            <a:spLocks noGrp="1"/>
          </p:cNvSpPr>
          <p:nvPr>
            <p:ph type="sldNum" sz="quarter" idx="12"/>
          </p:nvPr>
        </p:nvSpPr>
        <p:spPr/>
        <p:txBody>
          <a:bodyPr/>
          <a:lstStyle/>
          <a:p>
            <a:fld id="{0FF54DE5-C571-48E8-A5BC-B369434E2F44}" type="slidenum">
              <a:rPr lang="en-US" smtClean="0"/>
              <a:t>4</a:t>
            </a:fld>
            <a:endParaRPr lang="en-US" dirty="0"/>
          </a:p>
        </p:txBody>
      </p:sp>
    </p:spTree>
    <p:extLst>
      <p:ext uri="{BB962C8B-B14F-4D97-AF65-F5344CB8AC3E}">
        <p14:creationId xmlns:p14="http://schemas.microsoft.com/office/powerpoint/2010/main" val="4257238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3EB2C-8FAF-CBD1-545F-C974AFF4FB7B}"/>
              </a:ext>
            </a:extLst>
          </p:cNvPr>
          <p:cNvSpPr>
            <a:spLocks noGrp="1"/>
          </p:cNvSpPr>
          <p:nvPr>
            <p:ph type="title"/>
          </p:nvPr>
        </p:nvSpPr>
        <p:spPr/>
        <p:txBody>
          <a:bodyPr/>
          <a:lstStyle/>
          <a:p>
            <a:r>
              <a:rPr lang="en-US" dirty="0">
                <a:solidFill>
                  <a:schemeClr val="tx2"/>
                </a:solidFill>
              </a:rPr>
              <a:t>Parent’s onboarding</a:t>
            </a:r>
            <a:endParaRPr lang="en-US" dirty="0"/>
          </a:p>
        </p:txBody>
      </p:sp>
      <p:sp>
        <p:nvSpPr>
          <p:cNvPr id="4" name="Footer Placeholder 3">
            <a:extLst>
              <a:ext uri="{FF2B5EF4-FFF2-40B4-BE49-F238E27FC236}">
                <a16:creationId xmlns:a16="http://schemas.microsoft.com/office/drawing/2014/main" id="{8A1D62C4-5EF3-96A3-EC68-69E2E9A79BEF}"/>
              </a:ext>
            </a:extLst>
          </p:cNvPr>
          <p:cNvSpPr>
            <a:spLocks noGrp="1"/>
          </p:cNvSpPr>
          <p:nvPr>
            <p:ph type="ftr" sz="quarter" idx="11"/>
          </p:nvPr>
        </p:nvSpPr>
        <p:spPr/>
        <p:txBody>
          <a:bodyPr/>
          <a:lstStyle/>
          <a:p>
            <a:r>
              <a:rPr lang="en-US"/>
              <a:t>© Mapping Your Future 2024</a:t>
            </a:r>
            <a:endParaRPr lang="en-US" dirty="0"/>
          </a:p>
        </p:txBody>
      </p:sp>
      <p:sp>
        <p:nvSpPr>
          <p:cNvPr id="5" name="Slide Number Placeholder 4">
            <a:extLst>
              <a:ext uri="{FF2B5EF4-FFF2-40B4-BE49-F238E27FC236}">
                <a16:creationId xmlns:a16="http://schemas.microsoft.com/office/drawing/2014/main" id="{3CA3BDFA-393E-EC00-4A83-8A8F0381982F}"/>
              </a:ext>
            </a:extLst>
          </p:cNvPr>
          <p:cNvSpPr>
            <a:spLocks noGrp="1"/>
          </p:cNvSpPr>
          <p:nvPr>
            <p:ph type="sldNum" sz="quarter" idx="12"/>
          </p:nvPr>
        </p:nvSpPr>
        <p:spPr/>
        <p:txBody>
          <a:bodyPr/>
          <a:lstStyle/>
          <a:p>
            <a:fld id="{0FF54DE5-C571-48E8-A5BC-B369434E2F44}" type="slidenum">
              <a:rPr lang="en-US" smtClean="0"/>
              <a:t>40</a:t>
            </a:fld>
            <a:endParaRPr lang="en-US" dirty="0"/>
          </a:p>
        </p:txBody>
      </p:sp>
      <p:pic>
        <p:nvPicPr>
          <p:cNvPr id="6" name="Content Placeholder 5" descr="Screenshot of the first page of the &quot;Understanding the FAFSA Form&quot; section. A video provides the parent with details about &quot;What is FAFSA and why is it important.&quot;">
            <a:extLst>
              <a:ext uri="{FF2B5EF4-FFF2-40B4-BE49-F238E27FC236}">
                <a16:creationId xmlns:a16="http://schemas.microsoft.com/office/drawing/2014/main" id="{89C50E58-12FB-685C-C4C5-4B45BA8D375E}"/>
              </a:ext>
            </a:extLst>
          </p:cNvPr>
          <p:cNvPicPr>
            <a:picLocks noGrp="1" noChangeAspect="1"/>
          </p:cNvPicPr>
          <p:nvPr>
            <p:ph idx="1"/>
          </p:nvPr>
        </p:nvPicPr>
        <p:blipFill>
          <a:blip r:embed="rId3"/>
          <a:stretch>
            <a:fillRect/>
          </a:stretch>
        </p:blipFill>
        <p:spPr>
          <a:xfrm>
            <a:off x="4820826" y="258098"/>
            <a:ext cx="3636288" cy="2703728"/>
          </a:xfrm>
          <a:prstGeom prst="rect">
            <a:avLst/>
          </a:prstGeom>
          <a:ln>
            <a:solidFill>
              <a:schemeClr val="tx1"/>
            </a:solidFill>
          </a:ln>
        </p:spPr>
      </p:pic>
      <p:pic>
        <p:nvPicPr>
          <p:cNvPr id="7" name="Picture 6" descr="Screenshot of the second page of the “Understanding the FAFSA Form” section, which explains the expectations of the contributor role when completing the form and includes a video that the parent can watch about who is a contributor on the FAFSA form. The parent is informed that the answers they provide will determine if any contributors are identified and that these contributors will need to complete their own sections of the form. Information is also provided on how the parent will invite their contributor to complete the required sections of the FAFSA form and that the parent will need to provide the contributor’s name, date of birth, Social Security number, and email address. Below that, there’s a list of the documents the parent may need to complete the form, including their tax returns; record of child support received; current balances of cash, savings, and checking accounts; and net worth of investments, businesses, and farms.">
            <a:extLst>
              <a:ext uri="{FF2B5EF4-FFF2-40B4-BE49-F238E27FC236}">
                <a16:creationId xmlns:a16="http://schemas.microsoft.com/office/drawing/2014/main" id="{93FB4596-6285-1AB9-3F30-6EB51CC1E56B}"/>
              </a:ext>
            </a:extLst>
          </p:cNvPr>
          <p:cNvPicPr>
            <a:picLocks noChangeAspect="1"/>
          </p:cNvPicPr>
          <p:nvPr/>
        </p:nvPicPr>
        <p:blipFill>
          <a:blip r:embed="rId4"/>
          <a:stretch>
            <a:fillRect/>
          </a:stretch>
        </p:blipFill>
        <p:spPr>
          <a:xfrm>
            <a:off x="1300439" y="1569436"/>
            <a:ext cx="3724362" cy="3089652"/>
          </a:xfrm>
          <a:prstGeom prst="rect">
            <a:avLst/>
          </a:prstGeom>
          <a:ln>
            <a:solidFill>
              <a:schemeClr val="tx1"/>
            </a:solidFill>
          </a:ln>
        </p:spPr>
      </p:pic>
      <p:pic>
        <p:nvPicPr>
          <p:cNvPr id="8" name="Picture 7" descr="Screenshot of the third page of the “Understanding the FAFSA Form” section, which reminds the parent of what to expect when completing the form. This includes the estimated time of one hour and that the parent will be able to save the form and return later if needed. The parent is informed that every contributor must provide consent and approval for the student to be eligible for federal student aid. With consent and approval, federal tax information will be transferred directly from the Internal Revenue Service into the FAFSA form. An accompanying video is available to further explain &quot;What does it mean to provide consent and approval on the 2024–25 FAFSA form?&quot;">
            <a:extLst>
              <a:ext uri="{FF2B5EF4-FFF2-40B4-BE49-F238E27FC236}">
                <a16:creationId xmlns:a16="http://schemas.microsoft.com/office/drawing/2014/main" id="{BA331D86-5A9F-7841-E1AA-65D19495A741}"/>
              </a:ext>
            </a:extLst>
          </p:cNvPr>
          <p:cNvPicPr>
            <a:picLocks noChangeAspect="1"/>
          </p:cNvPicPr>
          <p:nvPr/>
        </p:nvPicPr>
        <p:blipFill>
          <a:blip r:embed="rId5"/>
          <a:stretch>
            <a:fillRect/>
          </a:stretch>
        </p:blipFill>
        <p:spPr>
          <a:xfrm>
            <a:off x="4801679" y="2961826"/>
            <a:ext cx="3275305" cy="3154249"/>
          </a:xfrm>
          <a:prstGeom prst="rect">
            <a:avLst/>
          </a:prstGeom>
          <a:ln>
            <a:solidFill>
              <a:schemeClr val="tx1"/>
            </a:solidFill>
          </a:ln>
        </p:spPr>
      </p:pic>
      <p:pic>
        <p:nvPicPr>
          <p:cNvPr id="9" name="Picture 8" descr="Screenshot of the final page of the “Understanding the FAFSA Form” section, which provides an accompanying video and informs the parent about what to expect after the form is completed. This includes that the student's FAFSA form will be processed in one to three days, that the student will receive their FAFSA Submission Summary and Student Aid Index which is the number used to determine aid eligibility, and that the schools will create financial aid packages. Below that, there is a button to “Start FAFSA Form.”">
            <a:extLst>
              <a:ext uri="{FF2B5EF4-FFF2-40B4-BE49-F238E27FC236}">
                <a16:creationId xmlns:a16="http://schemas.microsoft.com/office/drawing/2014/main" id="{555F22EB-0FAE-A072-FA14-CCDD605DF112}"/>
              </a:ext>
            </a:extLst>
          </p:cNvPr>
          <p:cNvPicPr>
            <a:picLocks noChangeAspect="1"/>
          </p:cNvPicPr>
          <p:nvPr/>
        </p:nvPicPr>
        <p:blipFill>
          <a:blip r:embed="rId6"/>
          <a:stretch>
            <a:fillRect/>
          </a:stretch>
        </p:blipFill>
        <p:spPr>
          <a:xfrm>
            <a:off x="8096131" y="1132738"/>
            <a:ext cx="3403766" cy="3181055"/>
          </a:xfrm>
          <a:prstGeom prst="rect">
            <a:avLst/>
          </a:prstGeom>
          <a:ln>
            <a:solidFill>
              <a:schemeClr val="tx1"/>
            </a:solidFill>
          </a:ln>
        </p:spPr>
      </p:pic>
    </p:spTree>
    <p:extLst>
      <p:ext uri="{BB962C8B-B14F-4D97-AF65-F5344CB8AC3E}">
        <p14:creationId xmlns:p14="http://schemas.microsoft.com/office/powerpoint/2010/main" val="328190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shot continuation of the “Parent Identity Information” section, which includes the parent's permanent mailing address for them to verify.">
            <a:extLst>
              <a:ext uri="{FF2B5EF4-FFF2-40B4-BE49-F238E27FC236}">
                <a16:creationId xmlns:a16="http://schemas.microsoft.com/office/drawing/2014/main" id="{D178CAFB-12F3-CE10-9C58-CAA773C4D631}"/>
              </a:ext>
            </a:extLst>
          </p:cNvPr>
          <p:cNvPicPr>
            <a:picLocks noChangeAspect="1"/>
          </p:cNvPicPr>
          <p:nvPr/>
        </p:nvPicPr>
        <p:blipFill>
          <a:blip r:embed="rId3"/>
          <a:stretch>
            <a:fillRect/>
          </a:stretch>
        </p:blipFill>
        <p:spPr>
          <a:xfrm>
            <a:off x="6763350" y="3208076"/>
            <a:ext cx="4576454" cy="2860491"/>
          </a:xfrm>
          <a:prstGeom prst="rect">
            <a:avLst/>
          </a:prstGeom>
          <a:ln>
            <a:solidFill>
              <a:schemeClr val="tx1"/>
            </a:solidFill>
          </a:ln>
        </p:spPr>
      </p:pic>
      <p:sp>
        <p:nvSpPr>
          <p:cNvPr id="2" name="Title 1">
            <a:extLst>
              <a:ext uri="{FF2B5EF4-FFF2-40B4-BE49-F238E27FC236}">
                <a16:creationId xmlns:a16="http://schemas.microsoft.com/office/drawing/2014/main" id="{8A46FF8D-9DAD-9AFE-6AFC-CFFC07775370}"/>
              </a:ext>
            </a:extLst>
          </p:cNvPr>
          <p:cNvSpPr>
            <a:spLocks noGrp="1"/>
          </p:cNvSpPr>
          <p:nvPr>
            <p:ph type="title"/>
          </p:nvPr>
        </p:nvSpPr>
        <p:spPr/>
        <p:txBody>
          <a:bodyPr/>
          <a:lstStyle/>
          <a:p>
            <a:r>
              <a:rPr lang="en-US" dirty="0">
                <a:solidFill>
                  <a:schemeClr val="tx2"/>
                </a:solidFill>
              </a:rPr>
              <a:t>Parent identification information</a:t>
            </a:r>
          </a:p>
        </p:txBody>
      </p:sp>
      <p:sp>
        <p:nvSpPr>
          <p:cNvPr id="3" name="Content Placeholder 2">
            <a:extLst>
              <a:ext uri="{FF2B5EF4-FFF2-40B4-BE49-F238E27FC236}">
                <a16:creationId xmlns:a16="http://schemas.microsoft.com/office/drawing/2014/main" id="{54B5A25A-61F9-7F82-F397-A21566BFFE38}"/>
              </a:ext>
            </a:extLst>
          </p:cNvPr>
          <p:cNvSpPr>
            <a:spLocks noGrp="1"/>
          </p:cNvSpPr>
          <p:nvPr>
            <p:ph idx="1"/>
          </p:nvPr>
        </p:nvSpPr>
        <p:spPr>
          <a:xfrm>
            <a:off x="1104900" y="1600200"/>
            <a:ext cx="4991100" cy="4572000"/>
          </a:xfrm>
        </p:spPr>
        <p:txBody>
          <a:bodyPr/>
          <a:lstStyle/>
          <a:p>
            <a:r>
              <a:rPr lang="en-US" dirty="0"/>
              <a:t>Same process as for the student, can’t change name, date of birth, Social Security number or e-mail address	</a:t>
            </a:r>
          </a:p>
          <a:p>
            <a:pPr lvl="1"/>
            <a:r>
              <a:rPr lang="en-US" sz="1800" dirty="0"/>
              <a:t>Go to Account Settings on StudentAid.gov if e-mail address or phone number is incorrect</a:t>
            </a:r>
            <a:endParaRPr lang="en-US" sz="1800" dirty="0">
              <a:solidFill>
                <a:srgbClr val="FF0000"/>
              </a:solidFill>
            </a:endParaRPr>
          </a:p>
          <a:p>
            <a:r>
              <a:rPr lang="en-US" dirty="0"/>
              <a:t>Can change mailing address</a:t>
            </a:r>
          </a:p>
        </p:txBody>
      </p:sp>
      <p:sp>
        <p:nvSpPr>
          <p:cNvPr id="6" name="Slide Number Placeholder 3">
            <a:extLst>
              <a:ext uri="{FF2B5EF4-FFF2-40B4-BE49-F238E27FC236}">
                <a16:creationId xmlns:a16="http://schemas.microsoft.com/office/drawing/2014/main" id="{C6643314-E29F-32B5-B76D-1FCD6FA1CBF0}"/>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41</a:t>
            </a:fld>
            <a:endParaRPr lang="en-US" dirty="0">
              <a:solidFill>
                <a:schemeClr val="tx1">
                  <a:lumMod val="50000"/>
                  <a:lumOff val="50000"/>
                </a:schemeClr>
              </a:solidFill>
            </a:endParaRPr>
          </a:p>
        </p:txBody>
      </p:sp>
      <p:sp>
        <p:nvSpPr>
          <p:cNvPr id="7" name="Footer Placeholder 4">
            <a:extLst>
              <a:ext uri="{FF2B5EF4-FFF2-40B4-BE49-F238E27FC236}">
                <a16:creationId xmlns:a16="http://schemas.microsoft.com/office/drawing/2014/main" id="{C568116C-C93F-4277-7916-7420AFF7B0B1}"/>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8" name="Slide Number Placeholder 7">
            <a:extLst>
              <a:ext uri="{FF2B5EF4-FFF2-40B4-BE49-F238E27FC236}">
                <a16:creationId xmlns:a16="http://schemas.microsoft.com/office/drawing/2014/main" id="{A56D6784-52C8-3670-B7A8-C5FE7C8F2301}"/>
              </a:ext>
            </a:extLst>
          </p:cNvPr>
          <p:cNvSpPr>
            <a:spLocks noGrp="1"/>
          </p:cNvSpPr>
          <p:nvPr>
            <p:ph type="sldNum" sz="quarter" idx="12"/>
          </p:nvPr>
        </p:nvSpPr>
        <p:spPr/>
        <p:txBody>
          <a:bodyPr/>
          <a:lstStyle/>
          <a:p>
            <a:fld id="{0FF54DE5-C571-48E8-A5BC-B369434E2F44}" type="slidenum">
              <a:rPr lang="en-US" smtClean="0"/>
              <a:t>41</a:t>
            </a:fld>
            <a:endParaRPr lang="en-US" dirty="0"/>
          </a:p>
        </p:txBody>
      </p:sp>
      <p:pic>
        <p:nvPicPr>
          <p:cNvPr id="9" name="Picture 8" descr="Screenshot of the “Parent Identity Information” section of the FAFSA form. Parent information including name, date of birth, Social Security number, email address, and mobile phone number is displayed to verify.">
            <a:extLst>
              <a:ext uri="{FF2B5EF4-FFF2-40B4-BE49-F238E27FC236}">
                <a16:creationId xmlns:a16="http://schemas.microsoft.com/office/drawing/2014/main" id="{D8411316-675C-A551-0C9E-564A145F5F92}"/>
              </a:ext>
            </a:extLst>
          </p:cNvPr>
          <p:cNvPicPr>
            <a:picLocks noChangeAspect="1"/>
          </p:cNvPicPr>
          <p:nvPr/>
        </p:nvPicPr>
        <p:blipFill>
          <a:blip r:embed="rId4"/>
          <a:stretch>
            <a:fillRect/>
          </a:stretch>
        </p:blipFill>
        <p:spPr>
          <a:xfrm>
            <a:off x="6443822" y="971474"/>
            <a:ext cx="4982299" cy="2457526"/>
          </a:xfrm>
          <a:prstGeom prst="rect">
            <a:avLst/>
          </a:prstGeom>
          <a:ln>
            <a:solidFill>
              <a:schemeClr val="tx1"/>
            </a:solidFill>
          </a:ln>
        </p:spPr>
      </p:pic>
    </p:spTree>
    <p:extLst>
      <p:ext uri="{BB962C8B-B14F-4D97-AF65-F5344CB8AC3E}">
        <p14:creationId xmlns:p14="http://schemas.microsoft.com/office/powerpoint/2010/main" val="3944369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9F81-666D-1A3E-E052-A3865BE35D3C}"/>
              </a:ext>
            </a:extLst>
          </p:cNvPr>
          <p:cNvSpPr>
            <a:spLocks noGrp="1"/>
          </p:cNvSpPr>
          <p:nvPr>
            <p:ph type="title"/>
          </p:nvPr>
        </p:nvSpPr>
        <p:spPr/>
        <p:txBody>
          <a:bodyPr/>
          <a:lstStyle/>
          <a:p>
            <a:r>
              <a:rPr lang="en-US" dirty="0">
                <a:solidFill>
                  <a:schemeClr val="tx2"/>
                </a:solidFill>
              </a:rPr>
              <a:t>Parent approval screen</a:t>
            </a:r>
          </a:p>
        </p:txBody>
      </p:sp>
      <p:sp>
        <p:nvSpPr>
          <p:cNvPr id="3" name="Slide Number Placeholder 3">
            <a:extLst>
              <a:ext uri="{FF2B5EF4-FFF2-40B4-BE49-F238E27FC236}">
                <a16:creationId xmlns:a16="http://schemas.microsoft.com/office/drawing/2014/main" id="{9236863A-5B4E-8E05-44D1-5D11F7F7C2CF}"/>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42</a:t>
            </a:fld>
            <a:endParaRPr lang="en-US" dirty="0">
              <a:solidFill>
                <a:schemeClr val="tx1">
                  <a:lumMod val="50000"/>
                  <a:lumOff val="50000"/>
                </a:schemeClr>
              </a:solidFill>
            </a:endParaRPr>
          </a:p>
        </p:txBody>
      </p:sp>
      <p:sp>
        <p:nvSpPr>
          <p:cNvPr id="7" name="Footer Placeholder 4">
            <a:extLst>
              <a:ext uri="{FF2B5EF4-FFF2-40B4-BE49-F238E27FC236}">
                <a16:creationId xmlns:a16="http://schemas.microsoft.com/office/drawing/2014/main" id="{7DC9D0B2-815B-D0E9-0526-3E33D84F1017}"/>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6" name="Slide Number Placeholder 5">
            <a:extLst>
              <a:ext uri="{FF2B5EF4-FFF2-40B4-BE49-F238E27FC236}">
                <a16:creationId xmlns:a16="http://schemas.microsoft.com/office/drawing/2014/main" id="{0C7CD154-2B4F-A4F2-EEC7-A1B2D44E0475}"/>
              </a:ext>
            </a:extLst>
          </p:cNvPr>
          <p:cNvSpPr>
            <a:spLocks noGrp="1"/>
          </p:cNvSpPr>
          <p:nvPr>
            <p:ph type="sldNum" sz="quarter" idx="12"/>
          </p:nvPr>
        </p:nvSpPr>
        <p:spPr/>
        <p:txBody>
          <a:bodyPr/>
          <a:lstStyle/>
          <a:p>
            <a:fld id="{0FF54DE5-C571-48E8-A5BC-B369434E2F44}" type="slidenum">
              <a:rPr lang="en-US" smtClean="0"/>
              <a:t>42</a:t>
            </a:fld>
            <a:endParaRPr lang="en-US" dirty="0"/>
          </a:p>
        </p:txBody>
      </p:sp>
      <p:pic>
        <p:nvPicPr>
          <p:cNvPr id="10" name="Content Placeholder 9" descr="Screenshot of the consent and approval page for the retrieval and disclosure of federal tax information. A numbered list of statements defines what the parent is affirming and giving consent and approval to.">
            <a:extLst>
              <a:ext uri="{FF2B5EF4-FFF2-40B4-BE49-F238E27FC236}">
                <a16:creationId xmlns:a16="http://schemas.microsoft.com/office/drawing/2014/main" id="{E7D39B96-018A-AC00-33BA-3391714FF18A}"/>
              </a:ext>
            </a:extLst>
          </p:cNvPr>
          <p:cNvPicPr>
            <a:picLocks noGrp="1" noChangeAspect="1"/>
          </p:cNvPicPr>
          <p:nvPr>
            <p:ph idx="1"/>
          </p:nvPr>
        </p:nvPicPr>
        <p:blipFill>
          <a:blip r:embed="rId3"/>
          <a:stretch>
            <a:fillRect/>
          </a:stretch>
        </p:blipFill>
        <p:spPr>
          <a:xfrm>
            <a:off x="736275" y="1412389"/>
            <a:ext cx="4323221" cy="4473616"/>
          </a:xfrm>
          <a:prstGeom prst="rect">
            <a:avLst/>
          </a:prstGeom>
          <a:ln>
            <a:solidFill>
              <a:schemeClr val="tx1"/>
            </a:solidFill>
          </a:ln>
        </p:spPr>
      </p:pic>
      <p:pic>
        <p:nvPicPr>
          <p:cNvPr id="12" name="Picture 11" descr="Screenshot continuation of the consent and approval page. The remaining items of the numbered list of statements define what the parent is affirming and giving consent and approval to.">
            <a:extLst>
              <a:ext uri="{FF2B5EF4-FFF2-40B4-BE49-F238E27FC236}">
                <a16:creationId xmlns:a16="http://schemas.microsoft.com/office/drawing/2014/main" id="{4A49C0D5-BCCF-AA7B-6FE7-F77A70B9BFE5}"/>
              </a:ext>
            </a:extLst>
          </p:cNvPr>
          <p:cNvPicPr>
            <a:picLocks noChangeAspect="1"/>
          </p:cNvPicPr>
          <p:nvPr/>
        </p:nvPicPr>
        <p:blipFill>
          <a:blip r:embed="rId4"/>
          <a:stretch>
            <a:fillRect/>
          </a:stretch>
        </p:blipFill>
        <p:spPr>
          <a:xfrm>
            <a:off x="4461562" y="1412389"/>
            <a:ext cx="3691838" cy="4473616"/>
          </a:xfrm>
          <a:prstGeom prst="rect">
            <a:avLst/>
          </a:prstGeom>
          <a:ln>
            <a:solidFill>
              <a:schemeClr val="tx1"/>
            </a:solidFill>
          </a:ln>
        </p:spPr>
      </p:pic>
      <p:pic>
        <p:nvPicPr>
          <p:cNvPr id="11" name="Picture 10" descr="Screenshot continuation of the consent and approval page. Frequently asked questions appear, which the par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parent to provide or decline their consent and approval.">
            <a:extLst>
              <a:ext uri="{FF2B5EF4-FFF2-40B4-BE49-F238E27FC236}">
                <a16:creationId xmlns:a16="http://schemas.microsoft.com/office/drawing/2014/main" id="{17CBE882-DDF6-8DA8-45BA-F791057BA615}"/>
              </a:ext>
            </a:extLst>
          </p:cNvPr>
          <p:cNvPicPr>
            <a:picLocks noChangeAspect="1"/>
          </p:cNvPicPr>
          <p:nvPr/>
        </p:nvPicPr>
        <p:blipFill>
          <a:blip r:embed="rId5"/>
          <a:stretch>
            <a:fillRect/>
          </a:stretch>
        </p:blipFill>
        <p:spPr>
          <a:xfrm>
            <a:off x="7831263" y="1412389"/>
            <a:ext cx="3853786" cy="4473616"/>
          </a:xfrm>
          <a:prstGeom prst="rect">
            <a:avLst/>
          </a:prstGeom>
          <a:ln>
            <a:solidFill>
              <a:schemeClr val="tx1"/>
            </a:solidFill>
          </a:ln>
        </p:spPr>
      </p:pic>
    </p:spTree>
    <p:extLst>
      <p:ext uri="{BB962C8B-B14F-4D97-AF65-F5344CB8AC3E}">
        <p14:creationId xmlns:p14="http://schemas.microsoft.com/office/powerpoint/2010/main" val="3069323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shot continuation of the “Parent Demographics” section, which has a dropdown menu for the parent to select their state of legal residence. A text box below prompts the parent to enter the month and year they became a resident of that state.">
            <a:extLst>
              <a:ext uri="{FF2B5EF4-FFF2-40B4-BE49-F238E27FC236}">
                <a16:creationId xmlns:a16="http://schemas.microsoft.com/office/drawing/2014/main" id="{9BC697B0-ADC7-E45A-42C2-7551DECD2195}"/>
              </a:ext>
            </a:extLst>
          </p:cNvPr>
          <p:cNvPicPr>
            <a:picLocks noChangeAspect="1"/>
          </p:cNvPicPr>
          <p:nvPr/>
        </p:nvPicPr>
        <p:blipFill>
          <a:blip r:embed="rId3"/>
          <a:stretch>
            <a:fillRect/>
          </a:stretch>
        </p:blipFill>
        <p:spPr>
          <a:xfrm>
            <a:off x="5879761" y="2535259"/>
            <a:ext cx="5567853" cy="2685670"/>
          </a:xfrm>
          <a:prstGeom prst="rect">
            <a:avLst/>
          </a:prstGeom>
          <a:ln>
            <a:solidFill>
              <a:schemeClr val="tx1"/>
            </a:solidFill>
          </a:ln>
        </p:spPr>
      </p:pic>
      <p:sp>
        <p:nvSpPr>
          <p:cNvPr id="2" name="Title 1">
            <a:extLst>
              <a:ext uri="{FF2B5EF4-FFF2-40B4-BE49-F238E27FC236}">
                <a16:creationId xmlns:a16="http://schemas.microsoft.com/office/drawing/2014/main" id="{96FD5B1B-B661-0695-B540-41A1B4D0FB57}"/>
              </a:ext>
            </a:extLst>
          </p:cNvPr>
          <p:cNvSpPr>
            <a:spLocks noGrp="1"/>
          </p:cNvSpPr>
          <p:nvPr>
            <p:ph type="title"/>
          </p:nvPr>
        </p:nvSpPr>
        <p:spPr/>
        <p:txBody>
          <a:bodyPr/>
          <a:lstStyle/>
          <a:p>
            <a:r>
              <a:rPr lang="en-US" dirty="0">
                <a:solidFill>
                  <a:schemeClr val="tx2"/>
                </a:solidFill>
              </a:rPr>
              <a:t>Parent demographics</a:t>
            </a:r>
            <a:r>
              <a:rPr lang="en-US" dirty="0"/>
              <a:t>	</a:t>
            </a:r>
          </a:p>
        </p:txBody>
      </p:sp>
      <p:sp>
        <p:nvSpPr>
          <p:cNvPr id="3" name="Slide Number Placeholder 3">
            <a:extLst>
              <a:ext uri="{FF2B5EF4-FFF2-40B4-BE49-F238E27FC236}">
                <a16:creationId xmlns:a16="http://schemas.microsoft.com/office/drawing/2014/main" id="{D0D00C78-B61E-8874-0E03-DA7A2D5570C5}"/>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43</a:t>
            </a:fld>
            <a:endParaRPr lang="en-US" dirty="0">
              <a:solidFill>
                <a:schemeClr val="tx1">
                  <a:lumMod val="50000"/>
                  <a:lumOff val="50000"/>
                </a:schemeClr>
              </a:solidFill>
            </a:endParaRPr>
          </a:p>
        </p:txBody>
      </p:sp>
      <p:sp>
        <p:nvSpPr>
          <p:cNvPr id="7" name="Footer Placeholder 4">
            <a:extLst>
              <a:ext uri="{FF2B5EF4-FFF2-40B4-BE49-F238E27FC236}">
                <a16:creationId xmlns:a16="http://schemas.microsoft.com/office/drawing/2014/main" id="{18109153-869C-796A-1F04-02845AD811D3}"/>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8" name="Slide Number Placeholder 7">
            <a:extLst>
              <a:ext uri="{FF2B5EF4-FFF2-40B4-BE49-F238E27FC236}">
                <a16:creationId xmlns:a16="http://schemas.microsoft.com/office/drawing/2014/main" id="{40C87A35-E828-BBF9-604D-12386533C555}"/>
              </a:ext>
            </a:extLst>
          </p:cNvPr>
          <p:cNvSpPr>
            <a:spLocks noGrp="1"/>
          </p:cNvSpPr>
          <p:nvPr>
            <p:ph type="sldNum" sz="quarter" idx="12"/>
          </p:nvPr>
        </p:nvSpPr>
        <p:spPr/>
        <p:txBody>
          <a:bodyPr/>
          <a:lstStyle/>
          <a:p>
            <a:fld id="{0FF54DE5-C571-48E8-A5BC-B369434E2F44}" type="slidenum">
              <a:rPr lang="en-US" smtClean="0"/>
              <a:t>43</a:t>
            </a:fld>
            <a:endParaRPr lang="en-US" dirty="0"/>
          </a:p>
        </p:txBody>
      </p:sp>
      <p:pic>
        <p:nvPicPr>
          <p:cNvPr id="13" name="Content Placeholder 12" descr="Screenshot of the introduction to the “Parent Demographics” section, which informs the parent that the next series of pages will ask about them and their family. The parent is reminded that these questions will help determine how much federal student aid the student is eligible to receive.">
            <a:extLst>
              <a:ext uri="{FF2B5EF4-FFF2-40B4-BE49-F238E27FC236}">
                <a16:creationId xmlns:a16="http://schemas.microsoft.com/office/drawing/2014/main" id="{3DDBF28D-23B9-B83B-F72C-E781B11B9EF4}"/>
              </a:ext>
            </a:extLst>
          </p:cNvPr>
          <p:cNvPicPr>
            <a:picLocks noGrp="1" noChangeAspect="1"/>
          </p:cNvPicPr>
          <p:nvPr>
            <p:ph idx="1"/>
          </p:nvPr>
        </p:nvPicPr>
        <p:blipFill>
          <a:blip r:embed="rId4"/>
          <a:stretch>
            <a:fillRect/>
          </a:stretch>
        </p:blipFill>
        <p:spPr>
          <a:xfrm>
            <a:off x="4701241" y="459525"/>
            <a:ext cx="6904318" cy="2834886"/>
          </a:xfrm>
          <a:prstGeom prst="rect">
            <a:avLst/>
          </a:prstGeom>
          <a:ln>
            <a:solidFill>
              <a:schemeClr val="tx1"/>
            </a:solidFill>
          </a:ln>
        </p:spPr>
      </p:pic>
      <p:pic>
        <p:nvPicPr>
          <p:cNvPr id="14" name="Picture 13" descr="Screenshot of the first page of the “Parent Demographics” section, which asks the parent to select their marital status: “Single (never married),” “Unmarried and both legal parents living together,” “Married (not separated),” “Remarried,” “Separated,” “Divorced,” or “Widowed.”">
            <a:extLst>
              <a:ext uri="{FF2B5EF4-FFF2-40B4-BE49-F238E27FC236}">
                <a16:creationId xmlns:a16="http://schemas.microsoft.com/office/drawing/2014/main" id="{88A0A979-D177-9EFC-8A30-9447B9CCE928}"/>
              </a:ext>
            </a:extLst>
          </p:cNvPr>
          <p:cNvPicPr>
            <a:picLocks noChangeAspect="1"/>
          </p:cNvPicPr>
          <p:nvPr/>
        </p:nvPicPr>
        <p:blipFill>
          <a:blip r:embed="rId5"/>
          <a:stretch>
            <a:fillRect/>
          </a:stretch>
        </p:blipFill>
        <p:spPr>
          <a:xfrm>
            <a:off x="1532603" y="1877607"/>
            <a:ext cx="4347158" cy="3343322"/>
          </a:xfrm>
          <a:prstGeom prst="rect">
            <a:avLst/>
          </a:prstGeom>
        </p:spPr>
      </p:pic>
    </p:spTree>
    <p:extLst>
      <p:ext uri="{BB962C8B-B14F-4D97-AF65-F5344CB8AC3E}">
        <p14:creationId xmlns:p14="http://schemas.microsoft.com/office/powerpoint/2010/main" val="3182025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441" y="98531"/>
            <a:ext cx="8860934" cy="1083097"/>
          </a:xfrm>
        </p:spPr>
        <p:txBody>
          <a:bodyPr vert="horz" lIns="91440" tIns="45720" rIns="91440" bIns="45720" rtlCol="0" anchor="b">
            <a:noAutofit/>
          </a:bodyPr>
          <a:lstStyle/>
          <a:p>
            <a:r>
              <a:rPr lang="en-US" sz="3200" dirty="0">
                <a:solidFill>
                  <a:schemeClr val="accent1">
                    <a:lumMod val="50000"/>
                  </a:schemeClr>
                </a:solidFill>
              </a:rPr>
              <a:t>Parent financial information</a:t>
            </a:r>
          </a:p>
        </p:txBody>
      </p:sp>
      <p:sp>
        <p:nvSpPr>
          <p:cNvPr id="3" name="Footer Placeholder 4">
            <a:extLst>
              <a:ext uri="{FF2B5EF4-FFF2-40B4-BE49-F238E27FC236}">
                <a16:creationId xmlns:a16="http://schemas.microsoft.com/office/drawing/2014/main" id="{C964291E-A3C4-2782-996E-204D14A2AB0F}"/>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7" name="Slide Number Placeholder 4"/>
          <p:cNvSpPr>
            <a:spLocks noGrp="1"/>
          </p:cNvSpPr>
          <p:nvPr>
            <p:ph type="sldNum" sz="quarter" idx="12"/>
          </p:nvPr>
        </p:nvSpPr>
        <p:spPr>
          <a:xfrm>
            <a:off x="8650356" y="6035357"/>
            <a:ext cx="3135243" cy="365125"/>
          </a:xfrm>
        </p:spPr>
        <p:txBody>
          <a:bodyPr vert="horz" lIns="91440" tIns="45720" rIns="91440" bIns="45720" rtlCol="0" anchor="ctr">
            <a:normAutofit/>
          </a:bodyPr>
          <a:lstStyle/>
          <a:p>
            <a:pPr>
              <a:spcAft>
                <a:spcPts val="600"/>
              </a:spcAft>
            </a:pPr>
            <a:fld id="{B6F7E05E-DFCB-4265-AFFE-55337A9DE138}" type="slidenum">
              <a:rPr lang="en-US" b="0" smtClean="0">
                <a:solidFill>
                  <a:schemeClr val="tx1">
                    <a:lumMod val="50000"/>
                    <a:lumOff val="50000"/>
                  </a:schemeClr>
                </a:solidFill>
              </a:rPr>
              <a:pPr>
                <a:spcAft>
                  <a:spcPts val="600"/>
                </a:spcAft>
              </a:pPr>
              <a:t>44</a:t>
            </a:fld>
            <a:endParaRPr lang="en-US" b="0" dirty="0">
              <a:solidFill>
                <a:schemeClr val="tx1">
                  <a:lumMod val="50000"/>
                  <a:lumOff val="50000"/>
                </a:schemeClr>
              </a:solidFill>
            </a:endParaRPr>
          </a:p>
        </p:txBody>
      </p:sp>
      <p:pic>
        <p:nvPicPr>
          <p:cNvPr id="4" name="Picture 3" descr="Screenshot continuation of the “Parent Financials” section, which asks the parent if they filed a 2023 IRS Form 1040 or 1040-NR. After selecting &quot;Yes,&quot; a second question asks the parent if they filed a 2023 joint tax return with their current spouse.">
            <a:extLst>
              <a:ext uri="{FF2B5EF4-FFF2-40B4-BE49-F238E27FC236}">
                <a16:creationId xmlns:a16="http://schemas.microsoft.com/office/drawing/2014/main" id="{5FF9DC82-3E08-9A22-09DD-46D400361C1D}"/>
              </a:ext>
            </a:extLst>
          </p:cNvPr>
          <p:cNvPicPr>
            <a:picLocks noChangeAspect="1"/>
          </p:cNvPicPr>
          <p:nvPr/>
        </p:nvPicPr>
        <p:blipFill>
          <a:blip r:embed="rId3"/>
          <a:stretch>
            <a:fillRect/>
          </a:stretch>
        </p:blipFill>
        <p:spPr>
          <a:xfrm>
            <a:off x="619921" y="3619440"/>
            <a:ext cx="5946998" cy="2568828"/>
          </a:xfrm>
          <a:prstGeom prst="rect">
            <a:avLst/>
          </a:prstGeom>
          <a:ln>
            <a:solidFill>
              <a:schemeClr val="tx1"/>
            </a:solidFill>
          </a:ln>
        </p:spPr>
      </p:pic>
      <p:pic>
        <p:nvPicPr>
          <p:cNvPr id="6" name="Picture 5" descr="Screenshot of the introduction to the “Parent Financials” section, which informs the parent that the next series of pages will help schools determine the student’s eligibility for federal student aid by asking about their financial information.">
            <a:extLst>
              <a:ext uri="{FF2B5EF4-FFF2-40B4-BE49-F238E27FC236}">
                <a16:creationId xmlns:a16="http://schemas.microsoft.com/office/drawing/2014/main" id="{CFE28B8E-4808-000E-F24F-51E659C28A82}"/>
              </a:ext>
            </a:extLst>
          </p:cNvPr>
          <p:cNvPicPr>
            <a:picLocks noChangeAspect="1"/>
          </p:cNvPicPr>
          <p:nvPr/>
        </p:nvPicPr>
        <p:blipFill>
          <a:blip r:embed="rId4"/>
          <a:stretch>
            <a:fillRect/>
          </a:stretch>
        </p:blipFill>
        <p:spPr>
          <a:xfrm>
            <a:off x="905685" y="1373060"/>
            <a:ext cx="5375469" cy="2198256"/>
          </a:xfrm>
          <a:prstGeom prst="rect">
            <a:avLst/>
          </a:prstGeom>
          <a:ln>
            <a:solidFill>
              <a:schemeClr val="tx1"/>
            </a:solidFill>
          </a:ln>
        </p:spPr>
      </p:pic>
      <p:pic>
        <p:nvPicPr>
          <p:cNvPr id="8" name="Picture 7" descr="Screenshot continuation of the “Parent Financials” section. The parent is informed that their answer will not affect federal student aid eligibility. Below that, the parent is asked to select all federal programs that they or a member of the family received benefits from. The list includes: “Earned Income Credit (EIC),” “Federal Housing Assistance,” “Free or Reduced Price School Lunch,” “Medicaid,” “Refundable Credit for Coverage Under a Qualified Health Plan (QHP),” “Supplemental Nutrition Assistance Program (SNAP),” “Supplemental Security Income (SSI),” “Temporary Assistance for Needy Families (TANF),” “Special Supplemental Nutrition Program for Women, Infants, and Children (WIC),” and “None of these apply.”  ">
            <a:extLst>
              <a:ext uri="{FF2B5EF4-FFF2-40B4-BE49-F238E27FC236}">
                <a16:creationId xmlns:a16="http://schemas.microsoft.com/office/drawing/2014/main" id="{7B631E16-D156-E32A-F21D-F91A969341A4}"/>
              </a:ext>
            </a:extLst>
          </p:cNvPr>
          <p:cNvPicPr>
            <a:picLocks noChangeAspect="1"/>
          </p:cNvPicPr>
          <p:nvPr/>
        </p:nvPicPr>
        <p:blipFill>
          <a:blip r:embed="rId5"/>
          <a:stretch>
            <a:fillRect/>
          </a:stretch>
        </p:blipFill>
        <p:spPr>
          <a:xfrm>
            <a:off x="7000996" y="790102"/>
            <a:ext cx="3942308" cy="5161214"/>
          </a:xfrm>
          <a:prstGeom prst="rect">
            <a:avLst/>
          </a:prstGeom>
          <a:ln>
            <a:solidFill>
              <a:schemeClr val="tx1"/>
            </a:solidFill>
          </a:ln>
        </p:spPr>
      </p:pic>
    </p:spTree>
    <p:extLst>
      <p:ext uri="{BB962C8B-B14F-4D97-AF65-F5344CB8AC3E}">
        <p14:creationId xmlns:p14="http://schemas.microsoft.com/office/powerpoint/2010/main" val="3879206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76527" y="284480"/>
            <a:ext cx="6636513" cy="894080"/>
          </a:xfrm>
        </p:spPr>
        <p:txBody>
          <a:bodyPr>
            <a:normAutofit/>
          </a:bodyPr>
          <a:lstStyle/>
          <a:p>
            <a:r>
              <a:rPr lang="en-US" dirty="0">
                <a:solidFill>
                  <a:schemeClr val="accent1">
                    <a:lumMod val="50000"/>
                  </a:schemeClr>
                </a:solidFill>
              </a:rPr>
              <a:t>Students with undocumented parents</a:t>
            </a:r>
          </a:p>
        </p:txBody>
      </p:sp>
      <p:sp>
        <p:nvSpPr>
          <p:cNvPr id="4" name="Content Placeholder 3"/>
          <p:cNvSpPr>
            <a:spLocks noGrp="1"/>
          </p:cNvSpPr>
          <p:nvPr>
            <p:ph idx="1"/>
          </p:nvPr>
        </p:nvSpPr>
        <p:spPr>
          <a:xfrm>
            <a:off x="1176528" y="552091"/>
            <a:ext cx="10174226" cy="5431536"/>
          </a:xfrm>
        </p:spPr>
        <p:txBody>
          <a:bodyPr anchor="ctr">
            <a:normAutofit/>
          </a:bodyPr>
          <a:lstStyle/>
          <a:p>
            <a:pPr marL="0" indent="0">
              <a:buNone/>
            </a:pPr>
            <a:endParaRPr lang="en-US" sz="2200" dirty="0"/>
          </a:p>
          <a:p>
            <a:pPr marL="0" indent="0">
              <a:buNone/>
            </a:pPr>
            <a:r>
              <a:rPr lang="en-US" dirty="0"/>
              <a:t>Parents must still report information on the FAFSA</a:t>
            </a:r>
          </a:p>
          <a:p>
            <a:pPr lvl="1"/>
            <a:r>
              <a:rPr lang="en-US" sz="1800" dirty="0"/>
              <a:t>Can get an FSA ID, even if don’t have a Social Security number</a:t>
            </a:r>
          </a:p>
          <a:p>
            <a:pPr lvl="1"/>
            <a:r>
              <a:rPr lang="en-US" sz="1800" dirty="0"/>
              <a:t>May be authenticated against the credit bureau instead of the Social Security Administration</a:t>
            </a:r>
          </a:p>
          <a:p>
            <a:pPr lvl="1"/>
            <a:r>
              <a:rPr lang="en-US" sz="1800" dirty="0"/>
              <a:t>May be asked to income earned from work instead of tax information</a:t>
            </a:r>
          </a:p>
          <a:p>
            <a:pPr marL="0" indent="0">
              <a:buNone/>
            </a:pPr>
            <a:endParaRPr lang="en-US" sz="2200" dirty="0"/>
          </a:p>
        </p:txBody>
      </p:sp>
      <p:sp>
        <p:nvSpPr>
          <p:cNvPr id="6" name="Footer Placeholder 4">
            <a:extLst>
              <a:ext uri="{FF2B5EF4-FFF2-40B4-BE49-F238E27FC236}">
                <a16:creationId xmlns:a16="http://schemas.microsoft.com/office/drawing/2014/main" id="{8ABA62E2-E386-7A89-BCCF-3FD56C615F0B}"/>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2" name="Slide Number Placeholder 3">
            <a:extLst>
              <a:ext uri="{FF2B5EF4-FFF2-40B4-BE49-F238E27FC236}">
                <a16:creationId xmlns:a16="http://schemas.microsoft.com/office/drawing/2014/main" id="{411113F5-033C-3E1F-6310-65F1831E32BD}"/>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45</a:t>
            </a:fld>
            <a:endParaRPr lang="en-US" dirty="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C4A43531-0239-3114-5DA9-8B5C5254EC80}"/>
              </a:ext>
            </a:extLst>
          </p:cNvPr>
          <p:cNvSpPr>
            <a:spLocks noGrp="1"/>
          </p:cNvSpPr>
          <p:nvPr>
            <p:ph type="sldNum" sz="quarter" idx="12"/>
          </p:nvPr>
        </p:nvSpPr>
        <p:spPr/>
        <p:txBody>
          <a:bodyPr/>
          <a:lstStyle/>
          <a:p>
            <a:fld id="{0FF54DE5-C571-48E8-A5BC-B369434E2F44}" type="slidenum">
              <a:rPr lang="en-US" smtClean="0"/>
              <a:t>45</a:t>
            </a:fld>
            <a:endParaRPr lang="en-US" dirty="0"/>
          </a:p>
        </p:txBody>
      </p:sp>
    </p:spTree>
    <p:extLst>
      <p:ext uri="{BB962C8B-B14F-4D97-AF65-F5344CB8AC3E}">
        <p14:creationId xmlns:p14="http://schemas.microsoft.com/office/powerpoint/2010/main" val="3948757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2417C-2350-4D8C-A8D4-60F2265C4E6A}"/>
              </a:ext>
            </a:extLst>
          </p:cNvPr>
          <p:cNvSpPr>
            <a:spLocks noGrp="1"/>
          </p:cNvSpPr>
          <p:nvPr>
            <p:ph type="title"/>
          </p:nvPr>
        </p:nvSpPr>
        <p:spPr>
          <a:xfrm>
            <a:off x="1245169" y="-144516"/>
            <a:ext cx="3571810" cy="1241796"/>
          </a:xfrm>
        </p:spPr>
        <p:txBody>
          <a:bodyPr vert="horz" lIns="91440" tIns="45720" rIns="91440" bIns="45720" rtlCol="0" anchor="b">
            <a:normAutofit/>
          </a:bodyPr>
          <a:lstStyle/>
          <a:p>
            <a:r>
              <a:rPr lang="en-US" sz="3200" kern="1200" dirty="0">
                <a:solidFill>
                  <a:schemeClr val="tx2"/>
                </a:solidFill>
              </a:rPr>
              <a:t>Family size</a:t>
            </a:r>
          </a:p>
        </p:txBody>
      </p:sp>
      <p:sp>
        <p:nvSpPr>
          <p:cNvPr id="4" name="Footer Placeholder 4">
            <a:extLst>
              <a:ext uri="{FF2B5EF4-FFF2-40B4-BE49-F238E27FC236}">
                <a16:creationId xmlns:a16="http://schemas.microsoft.com/office/drawing/2014/main" id="{7D483FBF-473D-CD72-BC0F-B75B63D03F0C}"/>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7" name="TextBox 6">
            <a:extLst>
              <a:ext uri="{FF2B5EF4-FFF2-40B4-BE49-F238E27FC236}">
                <a16:creationId xmlns:a16="http://schemas.microsoft.com/office/drawing/2014/main" id="{8C6706B2-20A8-41A0-3A75-C757B712F077}"/>
              </a:ext>
            </a:extLst>
          </p:cNvPr>
          <p:cNvSpPr txBox="1"/>
          <p:nvPr/>
        </p:nvSpPr>
        <p:spPr>
          <a:xfrm>
            <a:off x="1371600" y="1706880"/>
            <a:ext cx="2509520" cy="2246769"/>
          </a:xfrm>
          <a:prstGeom prst="rect">
            <a:avLst/>
          </a:prstGeom>
          <a:noFill/>
        </p:spPr>
        <p:txBody>
          <a:bodyPr wrap="square" rtlCol="0">
            <a:spAutoFit/>
          </a:bodyPr>
          <a:lstStyle/>
          <a:p>
            <a:r>
              <a:rPr lang="en-US" sz="2000" dirty="0"/>
              <a:t>Can report if the number of dependents is different than the number of individuals claimed on 2023 tax return</a:t>
            </a:r>
          </a:p>
        </p:txBody>
      </p:sp>
      <p:sp>
        <p:nvSpPr>
          <p:cNvPr id="3" name="Slide Number Placeholder 3">
            <a:extLst>
              <a:ext uri="{FF2B5EF4-FFF2-40B4-BE49-F238E27FC236}">
                <a16:creationId xmlns:a16="http://schemas.microsoft.com/office/drawing/2014/main" id="{6DB3725A-D91A-D422-4B36-BF9CC1FE4063}"/>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46</a:t>
            </a:fld>
            <a:endParaRPr lang="en-US" dirty="0">
              <a:solidFill>
                <a:schemeClr val="tx1">
                  <a:lumMod val="50000"/>
                  <a:lumOff val="50000"/>
                </a:schemeClr>
              </a:solidFill>
            </a:endParaRPr>
          </a:p>
        </p:txBody>
      </p:sp>
      <p:sp>
        <p:nvSpPr>
          <p:cNvPr id="6" name="Slide Number Placeholder 5">
            <a:extLst>
              <a:ext uri="{FF2B5EF4-FFF2-40B4-BE49-F238E27FC236}">
                <a16:creationId xmlns:a16="http://schemas.microsoft.com/office/drawing/2014/main" id="{921B42FF-3D1D-6C2F-5F19-3E5A8B80563E}"/>
              </a:ext>
            </a:extLst>
          </p:cNvPr>
          <p:cNvSpPr>
            <a:spLocks noGrp="1"/>
          </p:cNvSpPr>
          <p:nvPr>
            <p:ph type="sldNum" sz="quarter" idx="12"/>
          </p:nvPr>
        </p:nvSpPr>
        <p:spPr/>
        <p:txBody>
          <a:bodyPr/>
          <a:lstStyle/>
          <a:p>
            <a:fld id="{0FF54DE5-C571-48E8-A5BC-B369434E2F44}" type="slidenum">
              <a:rPr lang="en-US" smtClean="0"/>
              <a:t>46</a:t>
            </a:fld>
            <a:endParaRPr lang="en-US" dirty="0"/>
          </a:p>
        </p:txBody>
      </p:sp>
      <p:pic>
        <p:nvPicPr>
          <p:cNvPr id="8" name="Picture 7" descr="Screenshot continuation of the “Parent Financials” section, which asks the parent to enter the number of children or other dependents who live with the parent and will receive more than half of their support from the parent between July 1, 2025, and June 30, 2026. ">
            <a:extLst>
              <a:ext uri="{FF2B5EF4-FFF2-40B4-BE49-F238E27FC236}">
                <a16:creationId xmlns:a16="http://schemas.microsoft.com/office/drawing/2014/main" id="{952BB50A-42B8-CE92-C6AA-FD548319DA2E}"/>
              </a:ext>
            </a:extLst>
          </p:cNvPr>
          <p:cNvPicPr>
            <a:picLocks noChangeAspect="1"/>
          </p:cNvPicPr>
          <p:nvPr/>
        </p:nvPicPr>
        <p:blipFill>
          <a:blip r:embed="rId3"/>
          <a:stretch>
            <a:fillRect/>
          </a:stretch>
        </p:blipFill>
        <p:spPr>
          <a:xfrm>
            <a:off x="4735487" y="1566997"/>
            <a:ext cx="6084913" cy="4107463"/>
          </a:xfrm>
          <a:prstGeom prst="rect">
            <a:avLst/>
          </a:prstGeom>
          <a:ln>
            <a:solidFill>
              <a:schemeClr val="tx1"/>
            </a:solidFill>
          </a:ln>
        </p:spPr>
      </p:pic>
    </p:spTree>
    <p:extLst>
      <p:ext uri="{BB962C8B-B14F-4D97-AF65-F5344CB8AC3E}">
        <p14:creationId xmlns:p14="http://schemas.microsoft.com/office/powerpoint/2010/main" val="1438370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359407" y="580690"/>
            <a:ext cx="7979665" cy="1360053"/>
          </a:xfrm>
          <a:prstGeom prst="rect">
            <a:avLst/>
          </a:prstGeom>
        </p:spPr>
        <p:txBody>
          <a:bodyPr rtlCol="0" anchor="b">
            <a:normAutofit/>
          </a:bodyPr>
          <a:lstStyle/>
          <a:p>
            <a:pPr fontAlgn="auto">
              <a:spcAft>
                <a:spcPts val="0"/>
              </a:spcAft>
              <a:defRPr/>
            </a:pPr>
            <a:r>
              <a:rPr lang="en-US" sz="3100" dirty="0">
                <a:solidFill>
                  <a:schemeClr val="tx2"/>
                </a:solidFill>
              </a:rPr>
              <a:t>Who is included in the number in college? </a:t>
            </a:r>
            <a:br>
              <a:rPr lang="en-US" sz="2600" dirty="0">
                <a:solidFill>
                  <a:schemeClr val="tx2"/>
                </a:solidFill>
              </a:rPr>
            </a:br>
            <a:br>
              <a:rPr lang="en-US" sz="2600" dirty="0">
                <a:solidFill>
                  <a:schemeClr val="tx2"/>
                </a:solidFill>
              </a:rPr>
            </a:br>
            <a:r>
              <a:rPr lang="en-US" sz="2600" dirty="0">
                <a:solidFill>
                  <a:schemeClr val="accent1"/>
                </a:solidFill>
              </a:rPr>
              <a:t>Dependent student</a:t>
            </a:r>
          </a:p>
        </p:txBody>
      </p:sp>
      <p:sp>
        <p:nvSpPr>
          <p:cNvPr id="5" name="Content Placeholder 4"/>
          <p:cNvSpPr>
            <a:spLocks noGrp="1"/>
          </p:cNvSpPr>
          <p:nvPr>
            <p:ph idx="1"/>
          </p:nvPr>
        </p:nvSpPr>
        <p:spPr>
          <a:xfrm>
            <a:off x="1359407" y="2256752"/>
            <a:ext cx="3429000" cy="3410712"/>
          </a:xfrm>
          <a:prstGeom prst="rect">
            <a:avLst/>
          </a:prstGeom>
        </p:spPr>
        <p:txBody>
          <a:bodyPr rtlCol="0" anchor="t">
            <a:normAutofit/>
          </a:bodyPr>
          <a:lstStyle/>
          <a:p>
            <a:pPr marL="438912" indent="-320040" fontAlgn="auto">
              <a:spcBef>
                <a:spcPts val="0"/>
              </a:spcBef>
              <a:spcAft>
                <a:spcPts val="600"/>
              </a:spcAft>
              <a:buFont typeface="Wingdings 2"/>
              <a:buChar char=""/>
              <a:defRPr/>
            </a:pPr>
            <a:r>
              <a:rPr lang="en-US" sz="1700" dirty="0"/>
              <a:t>Student</a:t>
            </a:r>
          </a:p>
          <a:p>
            <a:pPr marL="438912" indent="-320040" fontAlgn="auto">
              <a:spcBef>
                <a:spcPts val="0"/>
              </a:spcBef>
              <a:spcAft>
                <a:spcPts val="600"/>
              </a:spcAft>
              <a:buFont typeface="Wingdings 2"/>
              <a:buChar char=""/>
              <a:defRPr/>
            </a:pPr>
            <a:r>
              <a:rPr lang="en-US" sz="1700" dirty="0"/>
              <a:t>NOT the parent(s)</a:t>
            </a:r>
          </a:p>
          <a:p>
            <a:pPr marL="438912" indent="-320040" fontAlgn="auto">
              <a:spcBef>
                <a:spcPts val="0"/>
              </a:spcBef>
              <a:spcAft>
                <a:spcPts val="600"/>
              </a:spcAft>
              <a:buFont typeface="Wingdings 2"/>
              <a:buChar char=""/>
              <a:defRPr/>
            </a:pPr>
            <a:r>
              <a:rPr lang="en-US" sz="1700" dirty="0"/>
              <a:t>Others attending at least half time in an approved program during 2025-26 that leads to a degree or certificate at a postsecondary school eligible to participate in any of the federal student aid programs</a:t>
            </a:r>
          </a:p>
          <a:p>
            <a:pPr marL="438912" indent="-320040" fontAlgn="auto">
              <a:spcBef>
                <a:spcPts val="0"/>
              </a:spcBef>
              <a:spcAft>
                <a:spcPts val="600"/>
              </a:spcAft>
              <a:buFont typeface="Wingdings 2"/>
              <a:buChar char=""/>
              <a:defRPr/>
            </a:pPr>
            <a:r>
              <a:rPr lang="en-US" sz="1700" dirty="0"/>
              <a:t>Does not factor into need analysis calculation</a:t>
            </a:r>
          </a:p>
        </p:txBody>
      </p:sp>
      <p:sp>
        <p:nvSpPr>
          <p:cNvPr id="3" name="Footer Placeholder 4">
            <a:extLst>
              <a:ext uri="{FF2B5EF4-FFF2-40B4-BE49-F238E27FC236}">
                <a16:creationId xmlns:a16="http://schemas.microsoft.com/office/drawing/2014/main" id="{D6E7D634-3E8B-A1C0-6EC9-9C513C9C4350}"/>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6" name="Slide Number Placeholder 3"/>
          <p:cNvSpPr txBox="1">
            <a:spLocks/>
          </p:cNvSpPr>
          <p:nvPr/>
        </p:nvSpPr>
        <p:spPr>
          <a:xfrm>
            <a:off x="101600" y="6477001"/>
            <a:ext cx="508000" cy="288925"/>
          </a:xfrm>
          <a:prstGeom prst="rect">
            <a:avLst/>
          </a:prstGeom>
        </p:spPr>
        <p:txBody>
          <a:bodyPr>
            <a:normAutofit/>
          </a:bodyPr>
          <a:lstStyle>
            <a:defPPr>
              <a:defRPr lang="en-US"/>
            </a:defPPr>
            <a:lvl1pPr marL="0" algn="l" defTabSz="914400" rtl="0" eaLnBrk="1" latinLnBrk="0" hangingPunct="1">
              <a:defRPr sz="1200" b="1" kern="1200">
                <a:solidFill>
                  <a:schemeClr val="tx2"/>
                </a:solidFill>
                <a:latin typeface="Segoe UI" pitchFamily="34" charset="0"/>
                <a:ea typeface="+mn-ea"/>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b="0" dirty="0">
              <a:solidFill>
                <a:schemeClr val="tx1"/>
              </a:solidFill>
              <a:latin typeface="+mj-lt"/>
            </a:endParaRPr>
          </a:p>
        </p:txBody>
      </p:sp>
      <p:sp>
        <p:nvSpPr>
          <p:cNvPr id="2" name="Slide Number Placeholder 3">
            <a:extLst>
              <a:ext uri="{FF2B5EF4-FFF2-40B4-BE49-F238E27FC236}">
                <a16:creationId xmlns:a16="http://schemas.microsoft.com/office/drawing/2014/main" id="{BCBB84F5-83BD-F4AB-9475-3208F008323A}"/>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47</a:t>
            </a:fld>
            <a:endParaRPr lang="en-US" dirty="0">
              <a:solidFill>
                <a:schemeClr val="tx1">
                  <a:lumMod val="50000"/>
                  <a:lumOff val="50000"/>
                </a:schemeClr>
              </a:solidFill>
            </a:endParaRPr>
          </a:p>
        </p:txBody>
      </p:sp>
      <p:sp>
        <p:nvSpPr>
          <p:cNvPr id="7" name="Slide Number Placeholder 6">
            <a:extLst>
              <a:ext uri="{FF2B5EF4-FFF2-40B4-BE49-F238E27FC236}">
                <a16:creationId xmlns:a16="http://schemas.microsoft.com/office/drawing/2014/main" id="{B5F37D8A-7181-BCF3-0512-17C75162C3B8}"/>
              </a:ext>
            </a:extLst>
          </p:cNvPr>
          <p:cNvSpPr>
            <a:spLocks noGrp="1"/>
          </p:cNvSpPr>
          <p:nvPr>
            <p:ph type="sldNum" sz="quarter" idx="12"/>
          </p:nvPr>
        </p:nvSpPr>
        <p:spPr/>
        <p:txBody>
          <a:bodyPr/>
          <a:lstStyle/>
          <a:p>
            <a:fld id="{0FF54DE5-C571-48E8-A5BC-B369434E2F44}" type="slidenum">
              <a:rPr lang="en-US" smtClean="0"/>
              <a:t>47</a:t>
            </a:fld>
            <a:endParaRPr lang="en-US" dirty="0"/>
          </a:p>
        </p:txBody>
      </p:sp>
      <p:pic>
        <p:nvPicPr>
          <p:cNvPr id="8" name="Picture 7" descr="Screenshot continuation of the “Parent Financials” section, which asks the parent to enter the number of people in their family that will be in college between July 1, 2025, and June 30, 2026.">
            <a:extLst>
              <a:ext uri="{FF2B5EF4-FFF2-40B4-BE49-F238E27FC236}">
                <a16:creationId xmlns:a16="http://schemas.microsoft.com/office/drawing/2014/main" id="{AA4A828B-FD0B-C8EE-412F-DCC7034B8792}"/>
              </a:ext>
            </a:extLst>
          </p:cNvPr>
          <p:cNvPicPr>
            <a:picLocks noChangeAspect="1"/>
          </p:cNvPicPr>
          <p:nvPr/>
        </p:nvPicPr>
        <p:blipFill>
          <a:blip r:embed="rId3"/>
          <a:stretch>
            <a:fillRect/>
          </a:stretch>
        </p:blipFill>
        <p:spPr>
          <a:xfrm>
            <a:off x="5349239" y="1902974"/>
            <a:ext cx="6218248" cy="2739289"/>
          </a:xfrm>
          <a:prstGeom prst="rect">
            <a:avLst/>
          </a:prstGeom>
          <a:ln>
            <a:solidFill>
              <a:schemeClr val="tx1"/>
            </a:solidFill>
          </a:ln>
        </p:spPr>
      </p:pic>
    </p:spTree>
    <p:extLst>
      <p:ext uri="{BB962C8B-B14F-4D97-AF65-F5344CB8AC3E}">
        <p14:creationId xmlns:p14="http://schemas.microsoft.com/office/powerpoint/2010/main" val="3775718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5B82-30F8-5CD4-3CA1-62EC7692BB31}"/>
              </a:ext>
            </a:extLst>
          </p:cNvPr>
          <p:cNvSpPr>
            <a:spLocks noGrp="1"/>
          </p:cNvSpPr>
          <p:nvPr>
            <p:ph type="title"/>
          </p:nvPr>
        </p:nvSpPr>
        <p:spPr/>
        <p:txBody>
          <a:bodyPr/>
          <a:lstStyle/>
          <a:p>
            <a:r>
              <a:rPr lang="en-US" dirty="0">
                <a:solidFill>
                  <a:schemeClr val="tx2"/>
                </a:solidFill>
              </a:rPr>
              <a:t>Tax return information</a:t>
            </a:r>
          </a:p>
        </p:txBody>
      </p:sp>
      <p:sp>
        <p:nvSpPr>
          <p:cNvPr id="5" name="TextBox 4">
            <a:extLst>
              <a:ext uri="{FF2B5EF4-FFF2-40B4-BE49-F238E27FC236}">
                <a16:creationId xmlns:a16="http://schemas.microsoft.com/office/drawing/2014/main" id="{8254AD1D-DE79-AAAA-D398-820B9EF9D521}"/>
              </a:ext>
            </a:extLst>
          </p:cNvPr>
          <p:cNvSpPr txBox="1"/>
          <p:nvPr/>
        </p:nvSpPr>
        <p:spPr>
          <a:xfrm>
            <a:off x="1104900" y="1696720"/>
            <a:ext cx="3883660" cy="1015663"/>
          </a:xfrm>
          <a:prstGeom prst="rect">
            <a:avLst/>
          </a:prstGeom>
          <a:noFill/>
        </p:spPr>
        <p:txBody>
          <a:bodyPr wrap="square" rtlCol="0">
            <a:spAutoFit/>
          </a:bodyPr>
          <a:lstStyle/>
          <a:p>
            <a:r>
              <a:rPr lang="en-US" sz="2000" dirty="0"/>
              <a:t>Income tax information will be pulled through the Direct Data Exchange (DDX)</a:t>
            </a:r>
          </a:p>
        </p:txBody>
      </p:sp>
      <p:sp>
        <p:nvSpPr>
          <p:cNvPr id="3" name="Slide Number Placeholder 3">
            <a:extLst>
              <a:ext uri="{FF2B5EF4-FFF2-40B4-BE49-F238E27FC236}">
                <a16:creationId xmlns:a16="http://schemas.microsoft.com/office/drawing/2014/main" id="{CFDB4F96-8635-E6B8-F90F-2DFCE118D9EE}"/>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48</a:t>
            </a:fld>
            <a:endParaRPr lang="en-US" dirty="0">
              <a:solidFill>
                <a:schemeClr val="tx1">
                  <a:lumMod val="50000"/>
                  <a:lumOff val="50000"/>
                </a:schemeClr>
              </a:solidFill>
            </a:endParaRPr>
          </a:p>
        </p:txBody>
      </p:sp>
      <p:sp>
        <p:nvSpPr>
          <p:cNvPr id="6" name="Footer Placeholder 4">
            <a:extLst>
              <a:ext uri="{FF2B5EF4-FFF2-40B4-BE49-F238E27FC236}">
                <a16:creationId xmlns:a16="http://schemas.microsoft.com/office/drawing/2014/main" id="{C442B3E5-9760-42AA-F8F2-5D91DCF4391B}"/>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4" name="Slide Number Placeholder 3">
            <a:extLst>
              <a:ext uri="{FF2B5EF4-FFF2-40B4-BE49-F238E27FC236}">
                <a16:creationId xmlns:a16="http://schemas.microsoft.com/office/drawing/2014/main" id="{4BCB74C5-79CD-E474-5473-4051F2B2757E}"/>
              </a:ext>
            </a:extLst>
          </p:cNvPr>
          <p:cNvSpPr>
            <a:spLocks noGrp="1"/>
          </p:cNvSpPr>
          <p:nvPr>
            <p:ph type="sldNum" sz="quarter" idx="12"/>
          </p:nvPr>
        </p:nvSpPr>
        <p:spPr/>
        <p:txBody>
          <a:bodyPr/>
          <a:lstStyle/>
          <a:p>
            <a:fld id="{0FF54DE5-C571-48E8-A5BC-B369434E2F44}" type="slidenum">
              <a:rPr lang="en-US" smtClean="0"/>
              <a:t>48</a:t>
            </a:fld>
            <a:endParaRPr lang="en-US" dirty="0"/>
          </a:p>
        </p:txBody>
      </p:sp>
      <p:pic>
        <p:nvPicPr>
          <p:cNvPr id="7" name="Picture 6" descr="Screenshot continuation of the “Parent Financials” section, which asks the parent their filing status and to enter the dollar amount of income earned from work, tax exempt interest income, untaxed portions of IRA distributions, untaxed portions of pensions, and adjusted gross income. ">
            <a:extLst>
              <a:ext uri="{FF2B5EF4-FFF2-40B4-BE49-F238E27FC236}">
                <a16:creationId xmlns:a16="http://schemas.microsoft.com/office/drawing/2014/main" id="{12CB2A0E-93C0-1E78-C07A-005FC3ACF7CB}"/>
              </a:ext>
            </a:extLst>
          </p:cNvPr>
          <p:cNvPicPr>
            <a:picLocks noChangeAspect="1"/>
          </p:cNvPicPr>
          <p:nvPr/>
        </p:nvPicPr>
        <p:blipFill>
          <a:blip r:embed="rId3"/>
          <a:stretch>
            <a:fillRect/>
          </a:stretch>
        </p:blipFill>
        <p:spPr>
          <a:xfrm>
            <a:off x="4988560" y="1525319"/>
            <a:ext cx="3134243" cy="4360686"/>
          </a:xfrm>
          <a:prstGeom prst="rect">
            <a:avLst/>
          </a:prstGeom>
          <a:ln>
            <a:solidFill>
              <a:schemeClr val="tx1"/>
            </a:solidFill>
          </a:ln>
        </p:spPr>
      </p:pic>
      <p:pic>
        <p:nvPicPr>
          <p:cNvPr id="9" name="Picture 8" descr="Screenshot continuation of the “Parent Financials” section, which asks the parent to enter the dollar amount of income tax paid, IRA deductions and payments to self-employed SEP, SIMPLE, and qualified plans, education credits (American opportunity tax credit and lifetime learning tax credit), if the parent filed a Schedule A, B, D, E, F, or H with their 2023 IRS Form 1040, net profit or loss from IRS form 1040 Schedule C, amount of college grants, scholarships, or AmeriCorps benefits reported to the Internal Revenue Service, and foreign earned income exclusion.">
            <a:extLst>
              <a:ext uri="{FF2B5EF4-FFF2-40B4-BE49-F238E27FC236}">
                <a16:creationId xmlns:a16="http://schemas.microsoft.com/office/drawing/2014/main" id="{1ED50E4F-54FC-4C18-917E-70B11AC340E8}"/>
              </a:ext>
            </a:extLst>
          </p:cNvPr>
          <p:cNvPicPr>
            <a:picLocks noChangeAspect="1"/>
          </p:cNvPicPr>
          <p:nvPr/>
        </p:nvPicPr>
        <p:blipFill>
          <a:blip r:embed="rId4"/>
          <a:stretch>
            <a:fillRect/>
          </a:stretch>
        </p:blipFill>
        <p:spPr>
          <a:xfrm>
            <a:off x="8341652" y="1512405"/>
            <a:ext cx="3148690" cy="4360686"/>
          </a:xfrm>
          <a:prstGeom prst="rect">
            <a:avLst/>
          </a:prstGeom>
          <a:ln>
            <a:solidFill>
              <a:schemeClr val="tx1"/>
            </a:solidFill>
          </a:ln>
        </p:spPr>
      </p:pic>
    </p:spTree>
    <p:extLst>
      <p:ext uri="{BB962C8B-B14F-4D97-AF65-F5344CB8AC3E}">
        <p14:creationId xmlns:p14="http://schemas.microsoft.com/office/powerpoint/2010/main" val="3383296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361" y="-46287"/>
            <a:ext cx="10058400" cy="1187767"/>
          </a:xfrm>
        </p:spPr>
        <p:txBody>
          <a:bodyPr>
            <a:normAutofit/>
          </a:bodyPr>
          <a:lstStyle/>
          <a:p>
            <a:r>
              <a:rPr lang="en-US" dirty="0">
                <a:solidFill>
                  <a:schemeClr val="accent1">
                    <a:lumMod val="50000"/>
                  </a:schemeClr>
                </a:solidFill>
              </a:rPr>
              <a:t>Asset questions</a:t>
            </a:r>
          </a:p>
        </p:txBody>
      </p:sp>
      <p:sp>
        <p:nvSpPr>
          <p:cNvPr id="3" name="Footer Placeholder 4">
            <a:extLst>
              <a:ext uri="{FF2B5EF4-FFF2-40B4-BE49-F238E27FC236}">
                <a16:creationId xmlns:a16="http://schemas.microsoft.com/office/drawing/2014/main" id="{BED81518-AE94-96D6-5B13-A245D00F961C}"/>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7" name="Rectangle 6"/>
          <p:cNvSpPr/>
          <p:nvPr/>
        </p:nvSpPr>
        <p:spPr>
          <a:xfrm>
            <a:off x="1069848" y="1821159"/>
            <a:ext cx="4328421" cy="2246769"/>
          </a:xfrm>
          <a:prstGeom prst="rect">
            <a:avLst/>
          </a:prstGeom>
        </p:spPr>
        <p:txBody>
          <a:bodyPr wrap="square">
            <a:spAutoFit/>
          </a:bodyPr>
          <a:lstStyle/>
          <a:p>
            <a:pPr marL="171450" indent="-171450" defTabSz="685800">
              <a:buClr>
                <a:schemeClr val="accent1"/>
              </a:buClr>
              <a:buSzPct val="100000"/>
              <a:buFont typeface="Arial" panose="020B0604020202020204" pitchFamily="34" charset="0"/>
              <a:buChar char="•"/>
            </a:pPr>
            <a:r>
              <a:rPr lang="en-US" sz="2000" dirty="0"/>
              <a:t>Annual child support received</a:t>
            </a:r>
          </a:p>
          <a:p>
            <a:pPr marL="171450" indent="-171450" defTabSz="685800">
              <a:buClr>
                <a:schemeClr val="accent1"/>
              </a:buClr>
              <a:buSzPct val="100000"/>
              <a:buFont typeface="Arial" panose="020B0604020202020204" pitchFamily="34" charset="0"/>
              <a:buChar char="•"/>
            </a:pPr>
            <a:r>
              <a:rPr lang="en-US" sz="2000" dirty="0"/>
              <a:t>Cash, savings, and checking accounts</a:t>
            </a:r>
          </a:p>
          <a:p>
            <a:pPr marL="171450" indent="-171450" defTabSz="685800">
              <a:buClr>
                <a:schemeClr val="accent1"/>
              </a:buClr>
              <a:buSzPct val="100000"/>
              <a:buFont typeface="Arial" panose="020B0604020202020204" pitchFamily="34" charset="0"/>
              <a:buChar char="•"/>
            </a:pPr>
            <a:r>
              <a:rPr lang="en-US" sz="2000" dirty="0"/>
              <a:t>Businesses and investment farms</a:t>
            </a:r>
          </a:p>
          <a:p>
            <a:pPr marL="171450" indent="-171450" defTabSz="685800">
              <a:buClr>
                <a:schemeClr val="accent1"/>
              </a:buClr>
              <a:buSzPct val="100000"/>
              <a:buFont typeface="Arial" panose="020B0604020202020204" pitchFamily="34" charset="0"/>
              <a:buChar char="•"/>
            </a:pPr>
            <a:r>
              <a:rPr lang="en-US" sz="2000" dirty="0"/>
              <a:t>Investments, including real estate (not parents’ home)</a:t>
            </a:r>
          </a:p>
          <a:p>
            <a:pPr defTabSz="685800">
              <a:buClr>
                <a:schemeClr val="accent1"/>
              </a:buClr>
              <a:buSzPct val="100000"/>
            </a:pPr>
            <a:endParaRPr lang="en-US" sz="2000" dirty="0"/>
          </a:p>
        </p:txBody>
      </p:sp>
      <p:sp>
        <p:nvSpPr>
          <p:cNvPr id="6" name="Slide Number Placeholder 3">
            <a:extLst>
              <a:ext uri="{FF2B5EF4-FFF2-40B4-BE49-F238E27FC236}">
                <a16:creationId xmlns:a16="http://schemas.microsoft.com/office/drawing/2014/main" id="{2BB0993E-51DD-0E36-4F93-55854554D059}"/>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49</a:t>
            </a:fld>
            <a:endParaRPr lang="en-US" dirty="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267B858C-CF34-6967-DD6D-3A6554C1CF4E}"/>
              </a:ext>
            </a:extLst>
          </p:cNvPr>
          <p:cNvSpPr>
            <a:spLocks noGrp="1"/>
          </p:cNvSpPr>
          <p:nvPr>
            <p:ph type="sldNum" sz="quarter" idx="12"/>
          </p:nvPr>
        </p:nvSpPr>
        <p:spPr/>
        <p:txBody>
          <a:bodyPr/>
          <a:lstStyle/>
          <a:p>
            <a:fld id="{0FF54DE5-C571-48E8-A5BC-B369434E2F44}" type="slidenum">
              <a:rPr lang="en-US" smtClean="0"/>
              <a:t>49</a:t>
            </a:fld>
            <a:endParaRPr lang="en-US" dirty="0"/>
          </a:p>
        </p:txBody>
      </p:sp>
      <p:pic>
        <p:nvPicPr>
          <p:cNvPr id="8" name="Picture 7" descr="Screenshot continuation of the “Parent Financials” section, which asks the parent to enter their assets. There are text boxes for the parent to enter the dollar amounts of annual child support received; the total of cash, savings, and checking accounts; the current net worth of investments, including real estate; and the current net worth of businesses and investment farms.">
            <a:extLst>
              <a:ext uri="{FF2B5EF4-FFF2-40B4-BE49-F238E27FC236}">
                <a16:creationId xmlns:a16="http://schemas.microsoft.com/office/drawing/2014/main" id="{29B31B5A-F7ED-50E7-6A70-58D6C91C9CB4}"/>
              </a:ext>
            </a:extLst>
          </p:cNvPr>
          <p:cNvPicPr>
            <a:picLocks noChangeAspect="1"/>
          </p:cNvPicPr>
          <p:nvPr/>
        </p:nvPicPr>
        <p:blipFill>
          <a:blip r:embed="rId3"/>
          <a:stretch>
            <a:fillRect/>
          </a:stretch>
        </p:blipFill>
        <p:spPr>
          <a:xfrm>
            <a:off x="5872658" y="767836"/>
            <a:ext cx="5048901" cy="5118169"/>
          </a:xfrm>
          <a:prstGeom prst="rect">
            <a:avLst/>
          </a:prstGeom>
          <a:ln>
            <a:solidFill>
              <a:schemeClr val="tx1"/>
            </a:solidFill>
          </a:ln>
        </p:spPr>
      </p:pic>
    </p:spTree>
    <p:extLst>
      <p:ext uri="{BB962C8B-B14F-4D97-AF65-F5344CB8AC3E}">
        <p14:creationId xmlns:p14="http://schemas.microsoft.com/office/powerpoint/2010/main" val="1332777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2"/>
          <p:cNvSpPr>
            <a:spLocks noGrp="1"/>
          </p:cNvSpPr>
          <p:nvPr>
            <p:ph type="title"/>
          </p:nvPr>
        </p:nvSpPr>
        <p:spPr>
          <a:xfrm>
            <a:off x="1371597" y="348865"/>
            <a:ext cx="10044023" cy="877729"/>
          </a:xfrm>
        </p:spPr>
        <p:txBody>
          <a:bodyPr anchor="ctr">
            <a:normAutofit/>
          </a:bodyPr>
          <a:lstStyle/>
          <a:p>
            <a:pPr eaLnBrk="1" hangingPunct="1"/>
            <a:r>
              <a:rPr lang="en-US" altLang="en-US" sz="4000" dirty="0">
                <a:ln>
                  <a:noFill/>
                </a:ln>
                <a:solidFill>
                  <a:schemeClr val="tx2"/>
                </a:solidFill>
              </a:rPr>
              <a:t>Financial aid process	</a:t>
            </a:r>
          </a:p>
        </p:txBody>
      </p:sp>
      <p:sp>
        <p:nvSpPr>
          <p:cNvPr id="2" name="Footer Placeholder 4">
            <a:extLst>
              <a:ext uri="{FF2B5EF4-FFF2-40B4-BE49-F238E27FC236}">
                <a16:creationId xmlns:a16="http://schemas.microsoft.com/office/drawing/2014/main" id="{4C2CBE50-9C26-B57B-F16F-F4189BB52360}"/>
              </a:ext>
            </a:extLst>
          </p:cNvPr>
          <p:cNvSpPr>
            <a:spLocks noGrp="1"/>
          </p:cNvSpPr>
          <p:nvPr>
            <p:ph type="ftr" sz="quarter" idx="11"/>
          </p:nvPr>
        </p:nvSpPr>
        <p:spPr>
          <a:xfrm>
            <a:off x="4038600" y="6356350"/>
            <a:ext cx="4114800" cy="365125"/>
          </a:xfrm>
        </p:spPr>
        <p:txBody>
          <a:bodyPr/>
          <a:lstStyle/>
          <a:p>
            <a:r>
              <a:rPr lang="en-US" dirty="0"/>
              <a:t>© Mapping Your Future 2024</a:t>
            </a:r>
          </a:p>
        </p:txBody>
      </p:sp>
      <p:graphicFrame>
        <p:nvGraphicFramePr>
          <p:cNvPr id="74756" name="Diagram 6">
            <a:extLst>
              <a:ext uri="{FF2B5EF4-FFF2-40B4-BE49-F238E27FC236}">
                <a16:creationId xmlns:a16="http://schemas.microsoft.com/office/drawing/2014/main" id="{02639EBD-48E9-4380-880B-8B3058464954}"/>
              </a:ext>
            </a:extLst>
          </p:cNvPr>
          <p:cNvGraphicFramePr/>
          <p:nvPr>
            <p:extLst>
              <p:ext uri="{D42A27DB-BD31-4B8C-83A1-F6EECF244321}">
                <p14:modId xmlns:p14="http://schemas.microsoft.com/office/powerpoint/2010/main" val="3698608520"/>
              </p:ext>
            </p:extLst>
          </p:nvPr>
        </p:nvGraphicFramePr>
        <p:xfrm>
          <a:off x="632085" y="1332597"/>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F432829D-112D-F354-A42D-836E9608718D}"/>
              </a:ext>
            </a:extLst>
          </p:cNvPr>
          <p:cNvSpPr txBox="1">
            <a:spLocks/>
          </p:cNvSpPr>
          <p:nvPr/>
        </p:nvSpPr>
        <p:spPr>
          <a:xfrm>
            <a:off x="9051576" y="5886005"/>
            <a:ext cx="2845783"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5</a:t>
            </a:fld>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05C36C97-C23A-4C6A-873B-C02289F98CD8}"/>
              </a:ext>
            </a:extLst>
          </p:cNvPr>
          <p:cNvSpPr>
            <a:spLocks noGrp="1"/>
          </p:cNvSpPr>
          <p:nvPr>
            <p:ph type="sldNum" sz="quarter" idx="12"/>
          </p:nvPr>
        </p:nvSpPr>
        <p:spPr/>
        <p:txBody>
          <a:bodyPr/>
          <a:lstStyle/>
          <a:p>
            <a:fld id="{0FF54DE5-C571-48E8-A5BC-B369434E2F44}" type="slidenum">
              <a:rPr lang="en-US" smtClean="0"/>
              <a:t>5</a:t>
            </a:fld>
            <a:endParaRPr lang="en-US" dirty="0"/>
          </a:p>
        </p:txBody>
      </p:sp>
    </p:spTree>
    <p:extLst>
      <p:ext uri="{BB962C8B-B14F-4D97-AF65-F5344CB8AC3E}">
        <p14:creationId xmlns:p14="http://schemas.microsoft.com/office/powerpoint/2010/main" val="3705251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lumMod val="50000"/>
                  </a:schemeClr>
                </a:solidFill>
              </a:rPr>
              <a:t>Determining the value of assets</a:t>
            </a:r>
          </a:p>
        </p:txBody>
      </p:sp>
      <p:sp>
        <p:nvSpPr>
          <p:cNvPr id="8" name="Footer Placeholder 4">
            <a:extLst>
              <a:ext uri="{FF2B5EF4-FFF2-40B4-BE49-F238E27FC236}">
                <a16:creationId xmlns:a16="http://schemas.microsoft.com/office/drawing/2014/main" id="{0AADC10A-AD20-382E-C8C5-003D929C233E}"/>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7" name="Slide Number Placeholder 3"/>
          <p:cNvSpPr>
            <a:spLocks noGrp="1"/>
          </p:cNvSpPr>
          <p:nvPr>
            <p:ph type="sldNum" sz="quarter" idx="12"/>
          </p:nvPr>
        </p:nvSpPr>
        <p:spPr>
          <a:xfrm>
            <a:off x="9092380" y="5892561"/>
            <a:ext cx="2743200" cy="365125"/>
          </a:xfrm>
        </p:spPr>
        <p:txBody>
          <a:bodyPr>
            <a:normAutofit/>
          </a:bodyPr>
          <a:lstStyle/>
          <a:p>
            <a:pPr>
              <a:spcAft>
                <a:spcPts val="600"/>
              </a:spcAft>
            </a:pPr>
            <a:fld id="{D57F1E4F-1CFF-5643-939E-217C01CDF565}" type="slidenum">
              <a:rPr lang="en-US" b="0" smtClean="0">
                <a:solidFill>
                  <a:schemeClr val="tx1">
                    <a:lumMod val="50000"/>
                    <a:lumOff val="50000"/>
                  </a:schemeClr>
                </a:solidFill>
              </a:rPr>
              <a:pPr>
                <a:spcAft>
                  <a:spcPts val="600"/>
                </a:spcAft>
              </a:pPr>
              <a:t>50</a:t>
            </a:fld>
            <a:endParaRPr lang="en-US" b="0" dirty="0">
              <a:solidFill>
                <a:schemeClr val="tx1">
                  <a:lumMod val="50000"/>
                  <a:lumOff val="50000"/>
                </a:schemeClr>
              </a:solidFill>
            </a:endParaRPr>
          </a:p>
        </p:txBody>
      </p:sp>
      <p:sp>
        <p:nvSpPr>
          <p:cNvPr id="5" name="Slide Number Placeholder 5"/>
          <p:cNvSpPr txBox="1">
            <a:spLocks/>
          </p:cNvSpPr>
          <p:nvPr/>
        </p:nvSpPr>
        <p:spPr>
          <a:xfrm>
            <a:off x="0" y="6005513"/>
            <a:ext cx="2844800" cy="365125"/>
          </a:xfrm>
          <a:prstGeom prst="rect">
            <a:avLst/>
          </a:prstGeom>
        </p:spPr>
        <p:txBody>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defRPr/>
            </a:pPr>
            <a:endParaRPr lang="en-US" sz="1200" dirty="0"/>
          </a:p>
        </p:txBody>
      </p:sp>
      <p:graphicFrame>
        <p:nvGraphicFramePr>
          <p:cNvPr id="6" name="Diagram 5"/>
          <p:cNvGraphicFramePr/>
          <p:nvPr>
            <p:extLst>
              <p:ext uri="{D42A27DB-BD31-4B8C-83A1-F6EECF244321}">
                <p14:modId xmlns:p14="http://schemas.microsoft.com/office/powerpoint/2010/main" val="692773060"/>
              </p:ext>
            </p:extLst>
          </p:nvPr>
        </p:nvGraphicFramePr>
        <p:xfrm>
          <a:off x="1066041" y="1859827"/>
          <a:ext cx="10058400"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Minus Sign 2">
            <a:extLst>
              <a:ext uri="{FF2B5EF4-FFF2-40B4-BE49-F238E27FC236}">
                <a16:creationId xmlns:a16="http://schemas.microsoft.com/office/drawing/2014/main" id="{E7F20176-FA5B-4CA6-B6F2-EF49DBCAE825}"/>
              </a:ext>
            </a:extLst>
          </p:cNvPr>
          <p:cNvSpPr/>
          <p:nvPr/>
        </p:nvSpPr>
        <p:spPr>
          <a:xfrm>
            <a:off x="4038600" y="2905436"/>
            <a:ext cx="666750" cy="47625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Equals 3">
            <a:extLst>
              <a:ext uri="{FF2B5EF4-FFF2-40B4-BE49-F238E27FC236}">
                <a16:creationId xmlns:a16="http://schemas.microsoft.com/office/drawing/2014/main" id="{3C9B41E1-77DF-4685-9AAC-A6B842F46471}"/>
              </a:ext>
            </a:extLst>
          </p:cNvPr>
          <p:cNvSpPr/>
          <p:nvPr/>
        </p:nvSpPr>
        <p:spPr>
          <a:xfrm>
            <a:off x="7486650" y="2824318"/>
            <a:ext cx="666750" cy="63848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406878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0A9B-7397-7DF4-0085-1E5541E67658}"/>
              </a:ext>
            </a:extLst>
          </p:cNvPr>
          <p:cNvSpPr>
            <a:spLocks noGrp="1"/>
          </p:cNvSpPr>
          <p:nvPr>
            <p:ph type="title"/>
          </p:nvPr>
        </p:nvSpPr>
        <p:spPr/>
        <p:txBody>
          <a:bodyPr/>
          <a:lstStyle/>
          <a:p>
            <a:r>
              <a:rPr lang="en-US" dirty="0">
                <a:solidFill>
                  <a:schemeClr val="tx2"/>
                </a:solidFill>
              </a:rPr>
              <a:t>Other parent information</a:t>
            </a:r>
          </a:p>
        </p:txBody>
      </p:sp>
      <p:sp>
        <p:nvSpPr>
          <p:cNvPr id="3" name="Content Placeholder 2">
            <a:extLst>
              <a:ext uri="{FF2B5EF4-FFF2-40B4-BE49-F238E27FC236}">
                <a16:creationId xmlns:a16="http://schemas.microsoft.com/office/drawing/2014/main" id="{3697F497-647D-BDA6-6B33-24977131011D}"/>
              </a:ext>
            </a:extLst>
          </p:cNvPr>
          <p:cNvSpPr>
            <a:spLocks noGrp="1"/>
          </p:cNvSpPr>
          <p:nvPr>
            <p:ph idx="1"/>
          </p:nvPr>
        </p:nvSpPr>
        <p:spPr>
          <a:xfrm>
            <a:off x="1104899" y="1600200"/>
            <a:ext cx="5387341" cy="4572000"/>
          </a:xfrm>
        </p:spPr>
        <p:txBody>
          <a:bodyPr/>
          <a:lstStyle/>
          <a:p>
            <a:r>
              <a:rPr lang="en-US" dirty="0"/>
              <a:t>Could be a biological or adoptive parent or step-parent</a:t>
            </a:r>
          </a:p>
        </p:txBody>
      </p:sp>
      <p:sp>
        <p:nvSpPr>
          <p:cNvPr id="5" name="Slide Number Placeholder 3">
            <a:extLst>
              <a:ext uri="{FF2B5EF4-FFF2-40B4-BE49-F238E27FC236}">
                <a16:creationId xmlns:a16="http://schemas.microsoft.com/office/drawing/2014/main" id="{1045ACD7-6491-9649-A8EB-BB7899153E66}"/>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51</a:t>
            </a:fld>
            <a:endParaRPr lang="en-US" dirty="0">
              <a:solidFill>
                <a:schemeClr val="tx1">
                  <a:lumMod val="50000"/>
                  <a:lumOff val="50000"/>
                </a:schemeClr>
              </a:solidFill>
            </a:endParaRPr>
          </a:p>
        </p:txBody>
      </p:sp>
      <p:sp>
        <p:nvSpPr>
          <p:cNvPr id="6" name="Footer Placeholder 4">
            <a:extLst>
              <a:ext uri="{FF2B5EF4-FFF2-40B4-BE49-F238E27FC236}">
                <a16:creationId xmlns:a16="http://schemas.microsoft.com/office/drawing/2014/main" id="{ACCB9390-ABBA-23DB-1D53-3E0E5C4F47D4}"/>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7" name="Slide Number Placeholder 6">
            <a:extLst>
              <a:ext uri="{FF2B5EF4-FFF2-40B4-BE49-F238E27FC236}">
                <a16:creationId xmlns:a16="http://schemas.microsoft.com/office/drawing/2014/main" id="{A0DE2CBE-820D-E60C-EC10-A4274AFF5A43}"/>
              </a:ext>
            </a:extLst>
          </p:cNvPr>
          <p:cNvSpPr>
            <a:spLocks noGrp="1"/>
          </p:cNvSpPr>
          <p:nvPr>
            <p:ph type="sldNum" sz="quarter" idx="12"/>
          </p:nvPr>
        </p:nvSpPr>
        <p:spPr/>
        <p:txBody>
          <a:bodyPr/>
          <a:lstStyle/>
          <a:p>
            <a:fld id="{0FF54DE5-C571-48E8-A5BC-B369434E2F44}" type="slidenum">
              <a:rPr lang="en-US" smtClean="0"/>
              <a:t>51</a:t>
            </a:fld>
            <a:endParaRPr lang="en-US" dirty="0"/>
          </a:p>
        </p:txBody>
      </p:sp>
      <p:pic>
        <p:nvPicPr>
          <p:cNvPr id="8" name="Picture 7" descr="Screenshot continuation of the “Parent Financials” section, which includes text boxes for the parent to enter the information about the student’s other parent. This includes the other parent’s name, date of birth, Social Security number, and email address.">
            <a:extLst>
              <a:ext uri="{FF2B5EF4-FFF2-40B4-BE49-F238E27FC236}">
                <a16:creationId xmlns:a16="http://schemas.microsoft.com/office/drawing/2014/main" id="{A8793AD7-3234-5BFE-F8E2-A0E4514DA1A0}"/>
              </a:ext>
            </a:extLst>
          </p:cNvPr>
          <p:cNvPicPr>
            <a:picLocks noChangeAspect="1"/>
          </p:cNvPicPr>
          <p:nvPr/>
        </p:nvPicPr>
        <p:blipFill>
          <a:blip r:embed="rId3"/>
          <a:stretch>
            <a:fillRect/>
          </a:stretch>
        </p:blipFill>
        <p:spPr>
          <a:xfrm>
            <a:off x="6606294" y="794450"/>
            <a:ext cx="4050888" cy="4986334"/>
          </a:xfrm>
          <a:prstGeom prst="rect">
            <a:avLst/>
          </a:prstGeom>
          <a:ln>
            <a:solidFill>
              <a:schemeClr val="tx1"/>
            </a:solidFill>
          </a:ln>
        </p:spPr>
      </p:pic>
    </p:spTree>
    <p:extLst>
      <p:ext uri="{BB962C8B-B14F-4D97-AF65-F5344CB8AC3E}">
        <p14:creationId xmlns:p14="http://schemas.microsoft.com/office/powerpoint/2010/main" val="1653094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136" y="136525"/>
            <a:ext cx="9764994" cy="1049235"/>
          </a:xfrm>
        </p:spPr>
        <p:txBody>
          <a:bodyPr>
            <a:noAutofit/>
          </a:bodyPr>
          <a:lstStyle/>
          <a:p>
            <a:r>
              <a:rPr lang="en-US" dirty="0">
                <a:solidFill>
                  <a:schemeClr val="tx2"/>
                </a:solidFill>
              </a:rPr>
              <a:t>Parent review page</a:t>
            </a:r>
          </a:p>
        </p:txBody>
      </p:sp>
      <p:sp>
        <p:nvSpPr>
          <p:cNvPr id="3" name="Footer Placeholder 4">
            <a:extLst>
              <a:ext uri="{FF2B5EF4-FFF2-40B4-BE49-F238E27FC236}">
                <a16:creationId xmlns:a16="http://schemas.microsoft.com/office/drawing/2014/main" id="{9ADFB7C2-FDCE-2E71-4108-4AF70574DF9E}"/>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8" name="Slide Number Placeholder 4">
            <a:extLst>
              <a:ext uri="{FF2B5EF4-FFF2-40B4-BE49-F238E27FC236}">
                <a16:creationId xmlns:a16="http://schemas.microsoft.com/office/drawing/2014/main" id="{22C382A7-57A3-42B9-87D7-73CEB11653B8}"/>
              </a:ext>
            </a:extLst>
          </p:cNvPr>
          <p:cNvSpPr txBox="1">
            <a:spLocks/>
          </p:cNvSpPr>
          <p:nvPr/>
        </p:nvSpPr>
        <p:spPr>
          <a:xfrm>
            <a:off x="11311128" y="6272784"/>
            <a:ext cx="640080" cy="365125"/>
          </a:xfrm>
          <a:prstGeom prst="rect">
            <a:avLst/>
          </a:prstGeom>
        </p:spPr>
        <p:txBody>
          <a:bodyPr vert="horz" lIns="91440" tIns="45720" rIns="91440" bIns="45720" rtlCol="0" anchor="ctr"/>
          <a:lstStyle>
            <a:defPPr>
              <a:defRPr lang="en-US"/>
            </a:defPPr>
            <a:lvl1pPr marL="0" algn="ctr" defTabSz="457200" rtl="0" eaLnBrk="1" latinLnBrk="0" hangingPunct="1">
              <a:defRPr sz="1400" b="1" kern="1200">
                <a:solidFill>
                  <a:srgbClr val="FFFFFF"/>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C483E77-E040-4DDC-981C-9BBD059B888F}" type="slidenum">
              <a:rPr lang="en-US" b="0" smtClean="0"/>
              <a:pPr/>
              <a:t>52</a:t>
            </a:fld>
            <a:endParaRPr lang="en-US" sz="1800" b="0" dirty="0"/>
          </a:p>
        </p:txBody>
      </p:sp>
      <p:sp>
        <p:nvSpPr>
          <p:cNvPr id="5" name="Slide Number Placeholder 3">
            <a:extLst>
              <a:ext uri="{FF2B5EF4-FFF2-40B4-BE49-F238E27FC236}">
                <a16:creationId xmlns:a16="http://schemas.microsoft.com/office/drawing/2014/main" id="{91D140DF-E98A-E656-7A25-8A1B6D9289E3}"/>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52</a:t>
            </a:fld>
            <a:endParaRPr lang="en-US" dirty="0">
              <a:solidFill>
                <a:schemeClr val="tx1">
                  <a:lumMod val="50000"/>
                  <a:lumOff val="50000"/>
                </a:schemeClr>
              </a:solidFill>
            </a:endParaRPr>
          </a:p>
        </p:txBody>
      </p:sp>
      <p:sp>
        <p:nvSpPr>
          <p:cNvPr id="6" name="Slide Number Placeholder 5">
            <a:extLst>
              <a:ext uri="{FF2B5EF4-FFF2-40B4-BE49-F238E27FC236}">
                <a16:creationId xmlns:a16="http://schemas.microsoft.com/office/drawing/2014/main" id="{582A9F81-873B-7CC4-D526-46AAC7960E30}"/>
              </a:ext>
            </a:extLst>
          </p:cNvPr>
          <p:cNvSpPr>
            <a:spLocks noGrp="1"/>
          </p:cNvSpPr>
          <p:nvPr>
            <p:ph type="sldNum" sz="quarter" idx="12"/>
          </p:nvPr>
        </p:nvSpPr>
        <p:spPr/>
        <p:txBody>
          <a:bodyPr/>
          <a:lstStyle/>
          <a:p>
            <a:fld id="{0FF54DE5-C571-48E8-A5BC-B369434E2F44}" type="slidenum">
              <a:rPr lang="en-US" smtClean="0"/>
              <a:t>52</a:t>
            </a:fld>
            <a:endParaRPr lang="en-US" dirty="0"/>
          </a:p>
        </p:txBody>
      </p:sp>
      <p:pic>
        <p:nvPicPr>
          <p:cNvPr id="7" name="Picture 6" descr="Screenshot of the parent review page. Each of the three previous sections are listed, which the parent can expand and collapse to review and verify their information.">
            <a:extLst>
              <a:ext uri="{FF2B5EF4-FFF2-40B4-BE49-F238E27FC236}">
                <a16:creationId xmlns:a16="http://schemas.microsoft.com/office/drawing/2014/main" id="{4064B82C-97C5-006D-1149-95892E98D7A0}"/>
              </a:ext>
            </a:extLst>
          </p:cNvPr>
          <p:cNvPicPr>
            <a:picLocks noChangeAspect="1"/>
          </p:cNvPicPr>
          <p:nvPr/>
        </p:nvPicPr>
        <p:blipFill>
          <a:blip r:embed="rId3"/>
          <a:stretch>
            <a:fillRect/>
          </a:stretch>
        </p:blipFill>
        <p:spPr>
          <a:xfrm>
            <a:off x="3379180" y="1703792"/>
            <a:ext cx="5433639" cy="4134525"/>
          </a:xfrm>
          <a:prstGeom prst="rect">
            <a:avLst/>
          </a:prstGeom>
          <a:ln>
            <a:solidFill>
              <a:schemeClr val="tx1"/>
            </a:solidFill>
          </a:ln>
        </p:spPr>
      </p:pic>
    </p:spTree>
    <p:extLst>
      <p:ext uri="{BB962C8B-B14F-4D97-AF65-F5344CB8AC3E}">
        <p14:creationId xmlns:p14="http://schemas.microsoft.com/office/powerpoint/2010/main" val="3244413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6098" y="-117398"/>
            <a:ext cx="9168542" cy="1285798"/>
          </a:xfrm>
        </p:spPr>
        <p:txBody>
          <a:bodyPr vert="horz" lIns="91440" tIns="45720" rIns="91440" bIns="45720" rtlCol="0" anchor="b">
            <a:normAutofit/>
          </a:bodyPr>
          <a:lstStyle/>
          <a:p>
            <a:r>
              <a:rPr lang="en-US" dirty="0">
                <a:solidFill>
                  <a:schemeClr val="tx2"/>
                </a:solidFill>
              </a:rPr>
              <a:t>Parent signature and abbreviated confirmation page</a:t>
            </a:r>
          </a:p>
        </p:txBody>
      </p:sp>
      <p:sp>
        <p:nvSpPr>
          <p:cNvPr id="3" name="Footer Placeholder 4">
            <a:extLst>
              <a:ext uri="{FF2B5EF4-FFF2-40B4-BE49-F238E27FC236}">
                <a16:creationId xmlns:a16="http://schemas.microsoft.com/office/drawing/2014/main" id="{49489C2A-A7F9-771F-D88F-A48FB766A893}"/>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4" name="Slide Number Placeholder 3"/>
          <p:cNvSpPr>
            <a:spLocks noGrp="1"/>
          </p:cNvSpPr>
          <p:nvPr>
            <p:ph type="sldNum" sz="quarter" idx="12"/>
          </p:nvPr>
        </p:nvSpPr>
        <p:spPr>
          <a:xfrm>
            <a:off x="9997901" y="6104792"/>
            <a:ext cx="1787699" cy="365125"/>
          </a:xfrm>
        </p:spPr>
        <p:txBody>
          <a:bodyPr vert="horz" lIns="91440" tIns="45720" rIns="91440" bIns="45720" rtlCol="0" anchor="ctr">
            <a:normAutofit/>
          </a:bodyPr>
          <a:lstStyle/>
          <a:p>
            <a:pPr>
              <a:spcAft>
                <a:spcPts val="600"/>
              </a:spcAft>
            </a:pPr>
            <a:fld id="{028E3F4F-51B2-42EE-AFA2-40C4572185CC}" type="slidenum">
              <a:rPr lang="en-US">
                <a:solidFill>
                  <a:schemeClr val="tx1">
                    <a:lumMod val="50000"/>
                    <a:lumOff val="50000"/>
                  </a:schemeClr>
                </a:solidFill>
              </a:rPr>
              <a:pPr>
                <a:spcAft>
                  <a:spcPts val="600"/>
                </a:spcAft>
              </a:pPr>
              <a:t>53</a:t>
            </a:fld>
            <a:endParaRPr lang="en-US" dirty="0">
              <a:solidFill>
                <a:schemeClr val="tx1">
                  <a:lumMod val="50000"/>
                  <a:lumOff val="50000"/>
                </a:schemeClr>
              </a:solidFill>
            </a:endParaRPr>
          </a:p>
        </p:txBody>
      </p:sp>
      <p:pic>
        <p:nvPicPr>
          <p:cNvPr id="6" name="Picture 5" descr="Screenshot of the signature page. The parent is instructed to review the terms and conditions they will be agreeing to by signing the FAFSA form. A checkbox indicates the parent agrees to the terms, and there is a button below that for the parent to “Sign and Submit” the form.">
            <a:extLst>
              <a:ext uri="{FF2B5EF4-FFF2-40B4-BE49-F238E27FC236}">
                <a16:creationId xmlns:a16="http://schemas.microsoft.com/office/drawing/2014/main" id="{D882C3C0-C2F5-E1F7-9C33-6F117BEE20A2}"/>
              </a:ext>
            </a:extLst>
          </p:cNvPr>
          <p:cNvPicPr>
            <a:picLocks noChangeAspect="1"/>
          </p:cNvPicPr>
          <p:nvPr/>
        </p:nvPicPr>
        <p:blipFill>
          <a:blip r:embed="rId3"/>
          <a:stretch>
            <a:fillRect/>
          </a:stretch>
        </p:blipFill>
        <p:spPr>
          <a:xfrm>
            <a:off x="1700981" y="1458693"/>
            <a:ext cx="3764075" cy="4828661"/>
          </a:xfrm>
          <a:prstGeom prst="rect">
            <a:avLst/>
          </a:prstGeom>
          <a:ln>
            <a:solidFill>
              <a:schemeClr val="tx1"/>
            </a:solidFill>
          </a:ln>
        </p:spPr>
      </p:pic>
      <p:pic>
        <p:nvPicPr>
          <p:cNvPr id="8" name="Picture 7" descr="Screenshot of the parent completion page, which informs the parent that the FAFSA form is now complete. The parent is reminded that they can track and manage the student’s FAFSA form in the “My Activity” section of their StudentAid.gov account. There’s a button that the parent can use to “View Status.” Below that, the parent is given information on what happens next. This includes a confirmation email, one to three days for FAFSA form processing, and direct communication coming from the student’s school(s).  ">
            <a:extLst>
              <a:ext uri="{FF2B5EF4-FFF2-40B4-BE49-F238E27FC236}">
                <a16:creationId xmlns:a16="http://schemas.microsoft.com/office/drawing/2014/main" id="{2D40D13D-5E28-EF7D-6749-D8085ACD5FF4}"/>
              </a:ext>
            </a:extLst>
          </p:cNvPr>
          <p:cNvPicPr>
            <a:picLocks noChangeAspect="1"/>
          </p:cNvPicPr>
          <p:nvPr/>
        </p:nvPicPr>
        <p:blipFill>
          <a:blip r:embed="rId4"/>
          <a:stretch>
            <a:fillRect/>
          </a:stretch>
        </p:blipFill>
        <p:spPr>
          <a:xfrm>
            <a:off x="5814537" y="1532139"/>
            <a:ext cx="5460823" cy="4582313"/>
          </a:xfrm>
          <a:prstGeom prst="rect">
            <a:avLst/>
          </a:prstGeom>
          <a:ln>
            <a:solidFill>
              <a:schemeClr val="tx1"/>
            </a:solidFill>
          </a:ln>
        </p:spPr>
      </p:pic>
    </p:spTree>
    <p:extLst>
      <p:ext uri="{BB962C8B-B14F-4D97-AF65-F5344CB8AC3E}">
        <p14:creationId xmlns:p14="http://schemas.microsoft.com/office/powerpoint/2010/main" val="1787755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8662" y="1746459"/>
            <a:ext cx="2133600" cy="2104273"/>
          </a:xfrm>
          <a:noFill/>
        </p:spPr>
        <p:txBody>
          <a:bodyPr>
            <a:normAutofit/>
          </a:bodyPr>
          <a:lstStyle/>
          <a:p>
            <a:r>
              <a:rPr lang="en-US" dirty="0">
                <a:solidFill>
                  <a:schemeClr val="tx2"/>
                </a:solidFill>
              </a:rPr>
              <a:t>FAFSA Submission summary</a:t>
            </a:r>
          </a:p>
        </p:txBody>
      </p:sp>
      <p:sp>
        <p:nvSpPr>
          <p:cNvPr id="4" name="Slide Number Placeholder 3">
            <a:extLst>
              <a:ext uri="{FF2B5EF4-FFF2-40B4-BE49-F238E27FC236}">
                <a16:creationId xmlns:a16="http://schemas.microsoft.com/office/drawing/2014/main" id="{66AF6826-540D-8B7D-1966-72FD260EA510}"/>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54</a:t>
            </a:fld>
            <a:endParaRPr lang="en-US" dirty="0">
              <a:solidFill>
                <a:schemeClr val="tx1">
                  <a:lumMod val="50000"/>
                  <a:lumOff val="50000"/>
                </a:schemeClr>
              </a:solidFill>
            </a:endParaRPr>
          </a:p>
        </p:txBody>
      </p:sp>
      <p:sp>
        <p:nvSpPr>
          <p:cNvPr id="5" name="Footer Placeholder 4">
            <a:extLst>
              <a:ext uri="{FF2B5EF4-FFF2-40B4-BE49-F238E27FC236}">
                <a16:creationId xmlns:a16="http://schemas.microsoft.com/office/drawing/2014/main" id="{5A9163A0-011B-D007-CCF3-A73463C5293C}"/>
              </a:ext>
            </a:extLst>
          </p:cNvPr>
          <p:cNvSpPr>
            <a:spLocks noGrp="1"/>
          </p:cNvSpPr>
          <p:nvPr>
            <p:ph type="ftr" sz="quarter" idx="11"/>
          </p:nvPr>
        </p:nvSpPr>
        <p:spPr>
          <a:xfrm>
            <a:off x="792480" y="6356350"/>
            <a:ext cx="7360920" cy="365125"/>
          </a:xfrm>
        </p:spPr>
        <p:txBody>
          <a:bodyPr/>
          <a:lstStyle/>
          <a:p>
            <a:r>
              <a:rPr lang="en-US" dirty="0"/>
              <a:t>© Mapping Your Future 2024</a:t>
            </a:r>
          </a:p>
        </p:txBody>
      </p:sp>
      <p:sp>
        <p:nvSpPr>
          <p:cNvPr id="8" name="Slide Number Placeholder 7">
            <a:extLst>
              <a:ext uri="{FF2B5EF4-FFF2-40B4-BE49-F238E27FC236}">
                <a16:creationId xmlns:a16="http://schemas.microsoft.com/office/drawing/2014/main" id="{3FA5E3CC-6A9C-EEB1-D6BC-2E5A85FBBA5D}"/>
              </a:ext>
            </a:extLst>
          </p:cNvPr>
          <p:cNvSpPr>
            <a:spLocks noGrp="1"/>
          </p:cNvSpPr>
          <p:nvPr>
            <p:ph type="sldNum" sz="quarter" idx="12"/>
          </p:nvPr>
        </p:nvSpPr>
        <p:spPr/>
        <p:txBody>
          <a:bodyPr/>
          <a:lstStyle/>
          <a:p>
            <a:fld id="{0FF54DE5-C571-48E8-A5BC-B369434E2F44}" type="slidenum">
              <a:rPr lang="en-US" smtClean="0"/>
              <a:t>54</a:t>
            </a:fld>
            <a:endParaRPr lang="en-US" dirty="0"/>
          </a:p>
        </p:txBody>
      </p:sp>
      <p:pic>
        <p:nvPicPr>
          <p:cNvPr id="13" name="Content Placeholder 12" descr="Screenshot of the FAFSA Submission Summary, which informs the student the date their FAFSA form was submitted, the day it was processed, and their data release number. Below that, the student can view their eligibility overview, FAFSA answers, their school information, and next steps.">
            <a:extLst>
              <a:ext uri="{FF2B5EF4-FFF2-40B4-BE49-F238E27FC236}">
                <a16:creationId xmlns:a16="http://schemas.microsoft.com/office/drawing/2014/main" id="{3D56CCE0-DC4B-3552-66CF-572F2A13EC05}"/>
              </a:ext>
            </a:extLst>
          </p:cNvPr>
          <p:cNvPicPr>
            <a:picLocks noGrp="1" noChangeAspect="1"/>
          </p:cNvPicPr>
          <p:nvPr>
            <p:ph idx="1"/>
          </p:nvPr>
        </p:nvPicPr>
        <p:blipFill>
          <a:blip r:embed="rId3"/>
          <a:stretch>
            <a:fillRect/>
          </a:stretch>
        </p:blipFill>
        <p:spPr>
          <a:xfrm>
            <a:off x="2570257" y="312964"/>
            <a:ext cx="8515325" cy="2262585"/>
          </a:xfrm>
          <a:prstGeom prst="rect">
            <a:avLst/>
          </a:prstGeom>
          <a:ln>
            <a:solidFill>
              <a:schemeClr val="tx1"/>
            </a:solidFill>
          </a:ln>
        </p:spPr>
      </p:pic>
      <p:pic>
        <p:nvPicPr>
          <p:cNvPr id="14" name="Picture 13" descr="Screenshot continuation of the eligibility overview tab of the FAFSA Submission Summary. The Student Aid Index for the student is displayed with a hyperlink for the student to learn “What does this mean?”">
            <a:extLst>
              <a:ext uri="{FF2B5EF4-FFF2-40B4-BE49-F238E27FC236}">
                <a16:creationId xmlns:a16="http://schemas.microsoft.com/office/drawing/2014/main" id="{88950AC9-AE87-B14E-DE1C-213A805BFB89}"/>
              </a:ext>
            </a:extLst>
          </p:cNvPr>
          <p:cNvPicPr>
            <a:picLocks noChangeAspect="1"/>
          </p:cNvPicPr>
          <p:nvPr/>
        </p:nvPicPr>
        <p:blipFill>
          <a:blip r:embed="rId4"/>
          <a:stretch>
            <a:fillRect/>
          </a:stretch>
        </p:blipFill>
        <p:spPr>
          <a:xfrm>
            <a:off x="570741" y="3850733"/>
            <a:ext cx="6744459" cy="2157193"/>
          </a:xfrm>
          <a:prstGeom prst="rect">
            <a:avLst/>
          </a:prstGeom>
          <a:ln>
            <a:solidFill>
              <a:schemeClr val="tx1"/>
            </a:solidFill>
          </a:ln>
        </p:spPr>
      </p:pic>
      <p:pic>
        <p:nvPicPr>
          <p:cNvPr id="15" name="Picture 14" descr="Screenshot continuation of the FAFSA Submission Summary, which displays the eligibility overview tab. Estimated amount for a Federal Pell Grant and Federal Direct Loans for the student are displayed along with information about Federal Work-Study. Below that, the student is reminded that the amounts listed are estimations only and not guaranteed. ">
            <a:extLst>
              <a:ext uri="{FF2B5EF4-FFF2-40B4-BE49-F238E27FC236}">
                <a16:creationId xmlns:a16="http://schemas.microsoft.com/office/drawing/2014/main" id="{87C067EF-7A10-7A70-F287-E39836DEC414}"/>
              </a:ext>
            </a:extLst>
          </p:cNvPr>
          <p:cNvPicPr>
            <a:picLocks noChangeAspect="1"/>
          </p:cNvPicPr>
          <p:nvPr/>
        </p:nvPicPr>
        <p:blipFill>
          <a:blip r:embed="rId5"/>
          <a:stretch>
            <a:fillRect/>
          </a:stretch>
        </p:blipFill>
        <p:spPr>
          <a:xfrm>
            <a:off x="6848265" y="2601346"/>
            <a:ext cx="4482949" cy="3467221"/>
          </a:xfrm>
          <a:prstGeom prst="rect">
            <a:avLst/>
          </a:prstGeom>
          <a:ln>
            <a:solidFill>
              <a:schemeClr val="tx1"/>
            </a:solidFill>
          </a:ln>
        </p:spPr>
      </p:pic>
    </p:spTree>
    <p:extLst>
      <p:ext uri="{BB962C8B-B14F-4D97-AF65-F5344CB8AC3E}">
        <p14:creationId xmlns:p14="http://schemas.microsoft.com/office/powerpoint/2010/main" val="3834843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7E04-2E8E-4B22-A82E-34B36BED3F7F}"/>
              </a:ext>
            </a:extLst>
          </p:cNvPr>
          <p:cNvSpPr>
            <a:spLocks noGrp="1"/>
          </p:cNvSpPr>
          <p:nvPr>
            <p:ph type="title"/>
          </p:nvPr>
        </p:nvSpPr>
        <p:spPr>
          <a:xfrm>
            <a:off x="1116496" y="-221284"/>
            <a:ext cx="10515600" cy="1325563"/>
          </a:xfrm>
        </p:spPr>
        <p:txBody>
          <a:bodyPr>
            <a:normAutofit/>
          </a:bodyPr>
          <a:lstStyle/>
          <a:p>
            <a:r>
              <a:rPr lang="en-US" dirty="0">
                <a:solidFill>
                  <a:schemeClr val="tx2"/>
                </a:solidFill>
              </a:rPr>
              <a:t>FAFSA help options</a:t>
            </a:r>
            <a:r>
              <a:rPr lang="en-US" dirty="0">
                <a:solidFill>
                  <a:schemeClr val="accent1">
                    <a:lumMod val="50000"/>
                  </a:schemeClr>
                </a:solidFill>
              </a:rPr>
              <a:t>	</a:t>
            </a:r>
          </a:p>
        </p:txBody>
      </p:sp>
      <p:sp>
        <p:nvSpPr>
          <p:cNvPr id="3" name="Content Placeholder 2">
            <a:extLst>
              <a:ext uri="{FF2B5EF4-FFF2-40B4-BE49-F238E27FC236}">
                <a16:creationId xmlns:a16="http://schemas.microsoft.com/office/drawing/2014/main" id="{F2FE990F-5742-4AE2-971A-44B64C86F1E8}"/>
              </a:ext>
            </a:extLst>
          </p:cNvPr>
          <p:cNvSpPr>
            <a:spLocks noGrp="1"/>
          </p:cNvSpPr>
          <p:nvPr>
            <p:ph idx="1"/>
          </p:nvPr>
        </p:nvSpPr>
        <p:spPr>
          <a:xfrm>
            <a:off x="1116496" y="1604334"/>
            <a:ext cx="10515600" cy="4251960"/>
          </a:xfrm>
        </p:spPr>
        <p:txBody>
          <a:bodyPr>
            <a:normAutofit/>
          </a:bodyPr>
          <a:lstStyle/>
          <a:p>
            <a:r>
              <a:rPr lang="en-US" dirty="0"/>
              <a:t>Questions and answers at the beginning</a:t>
            </a:r>
          </a:p>
          <a:p>
            <a:r>
              <a:rPr lang="en-US" dirty="0"/>
              <a:t>Help “bubbles” on each FAFSA question</a:t>
            </a:r>
          </a:p>
          <a:p>
            <a:r>
              <a:rPr lang="en-US" dirty="0"/>
              <a:t>Federal Student Aid Information Center</a:t>
            </a:r>
            <a:br>
              <a:rPr lang="en-US" dirty="0"/>
            </a:br>
            <a:r>
              <a:rPr lang="en-US" dirty="0"/>
              <a:t>800-433-3243</a:t>
            </a:r>
          </a:p>
          <a:p>
            <a:r>
              <a:rPr lang="en-US" dirty="0"/>
              <a:t>Mapping Your Future</a:t>
            </a:r>
            <a:br>
              <a:rPr lang="en-US" dirty="0"/>
            </a:br>
            <a:r>
              <a:rPr lang="en-US" dirty="0"/>
              <a:t>800-374-4072</a:t>
            </a:r>
          </a:p>
          <a:p>
            <a:r>
              <a:rPr lang="en-US" dirty="0"/>
              <a:t>More online resources may be available when the FAFSA is finalized</a:t>
            </a:r>
          </a:p>
        </p:txBody>
      </p:sp>
      <p:sp>
        <p:nvSpPr>
          <p:cNvPr id="5" name="Footer Placeholder 4">
            <a:extLst>
              <a:ext uri="{FF2B5EF4-FFF2-40B4-BE49-F238E27FC236}">
                <a16:creationId xmlns:a16="http://schemas.microsoft.com/office/drawing/2014/main" id="{D0C2FB79-E971-AB8C-4096-38FA31010CEB}"/>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6" name="Slide Number Placeholder 3">
            <a:extLst>
              <a:ext uri="{FF2B5EF4-FFF2-40B4-BE49-F238E27FC236}">
                <a16:creationId xmlns:a16="http://schemas.microsoft.com/office/drawing/2014/main" id="{9C11EE07-588C-D4AC-ACBE-834B8B3E6B7E}"/>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55</a:t>
            </a:fld>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3566ED94-4170-5FC2-C754-EF889090894D}"/>
              </a:ext>
            </a:extLst>
          </p:cNvPr>
          <p:cNvSpPr>
            <a:spLocks noGrp="1"/>
          </p:cNvSpPr>
          <p:nvPr>
            <p:ph type="sldNum" sz="quarter" idx="12"/>
          </p:nvPr>
        </p:nvSpPr>
        <p:spPr/>
        <p:txBody>
          <a:bodyPr/>
          <a:lstStyle/>
          <a:p>
            <a:fld id="{0FF54DE5-C571-48E8-A5BC-B369434E2F44}" type="slidenum">
              <a:rPr lang="en-US" smtClean="0"/>
              <a:t>55</a:t>
            </a:fld>
            <a:endParaRPr lang="en-US" dirty="0"/>
          </a:p>
        </p:txBody>
      </p:sp>
    </p:spTree>
    <p:extLst>
      <p:ext uri="{BB962C8B-B14F-4D97-AF65-F5344CB8AC3E}">
        <p14:creationId xmlns:p14="http://schemas.microsoft.com/office/powerpoint/2010/main" val="1385075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7F532-8421-4EEB-926C-1C8DCE2B5A1F}"/>
              </a:ext>
            </a:extLst>
          </p:cNvPr>
          <p:cNvSpPr>
            <a:spLocks noGrp="1"/>
          </p:cNvSpPr>
          <p:nvPr>
            <p:ph type="title"/>
          </p:nvPr>
        </p:nvSpPr>
        <p:spPr>
          <a:xfrm>
            <a:off x="1184581" y="552091"/>
            <a:ext cx="3600860" cy="3108960"/>
          </a:xfrm>
        </p:spPr>
        <p:txBody>
          <a:bodyPr>
            <a:normAutofit/>
          </a:bodyPr>
          <a:lstStyle/>
          <a:p>
            <a:r>
              <a:rPr lang="en-US" dirty="0">
                <a:solidFill>
                  <a:schemeClr val="accent1">
                    <a:lumMod val="50000"/>
                  </a:schemeClr>
                </a:solidFill>
              </a:rPr>
              <a:t>Student Aid Index (SAI)</a:t>
            </a:r>
          </a:p>
        </p:txBody>
      </p:sp>
      <p:sp>
        <p:nvSpPr>
          <p:cNvPr id="3" name="Content Placeholder 2">
            <a:extLst>
              <a:ext uri="{FF2B5EF4-FFF2-40B4-BE49-F238E27FC236}">
                <a16:creationId xmlns:a16="http://schemas.microsoft.com/office/drawing/2014/main" id="{64AD73EE-3193-40C7-AAA1-CA75393C4119}"/>
              </a:ext>
            </a:extLst>
          </p:cNvPr>
          <p:cNvSpPr>
            <a:spLocks noGrp="1"/>
          </p:cNvSpPr>
          <p:nvPr>
            <p:ph idx="1"/>
          </p:nvPr>
        </p:nvSpPr>
        <p:spPr>
          <a:xfrm>
            <a:off x="5126418" y="552091"/>
            <a:ext cx="6224335" cy="5431536"/>
          </a:xfrm>
        </p:spPr>
        <p:txBody>
          <a:bodyPr anchor="ctr">
            <a:normAutofit/>
          </a:bodyPr>
          <a:lstStyle/>
          <a:p>
            <a:pPr fontAlgn="base">
              <a:buFont typeface="Wingdings" panose="05000000000000000000" pitchFamily="2" charset="2"/>
              <a:buChar char="§"/>
            </a:pPr>
            <a:r>
              <a:rPr lang="en-US" sz="2200" dirty="0"/>
              <a:t>The amount a family can reasonably be expected to contribute</a:t>
            </a:r>
          </a:p>
          <a:p>
            <a:pPr fontAlgn="base">
              <a:buFont typeface="Wingdings" panose="05000000000000000000" pitchFamily="2" charset="2"/>
              <a:buChar char="§"/>
            </a:pPr>
            <a:r>
              <a:rPr lang="en-US" sz="2200" dirty="0"/>
              <a:t>Calculated using data from the FAFSA and federal formula</a:t>
            </a:r>
          </a:p>
          <a:p>
            <a:pPr lvl="1" fontAlgn="base"/>
            <a:r>
              <a:rPr lang="en-US" sz="1800" dirty="0"/>
              <a:t>May be a negative number</a:t>
            </a:r>
          </a:p>
          <a:p>
            <a:pPr lvl="0" fontAlgn="base">
              <a:buFont typeface="Wingdings" panose="05000000000000000000" pitchFamily="2" charset="2"/>
              <a:buChar char="§"/>
            </a:pPr>
            <a:r>
              <a:rPr lang="en-US" sz="2200" dirty="0"/>
              <a:t>Two components</a:t>
            </a:r>
          </a:p>
          <a:p>
            <a:pPr lvl="1" fontAlgn="base"/>
            <a:r>
              <a:rPr lang="en-US" sz="2200" dirty="0"/>
              <a:t>Parent contribution</a:t>
            </a:r>
          </a:p>
          <a:p>
            <a:pPr lvl="1" fontAlgn="base"/>
            <a:r>
              <a:rPr lang="en-US" sz="2200" dirty="0"/>
              <a:t>Student contribution</a:t>
            </a:r>
          </a:p>
          <a:p>
            <a:pPr lvl="0" fontAlgn="base">
              <a:buFont typeface="Wingdings" panose="05000000000000000000" pitchFamily="2" charset="2"/>
              <a:buChar char="§"/>
            </a:pPr>
            <a:r>
              <a:rPr lang="en-US" sz="2200" dirty="0"/>
              <a:t>Stays the same regardless of college</a:t>
            </a:r>
          </a:p>
        </p:txBody>
      </p:sp>
      <p:sp>
        <p:nvSpPr>
          <p:cNvPr id="4" name="Footer Placeholder 4">
            <a:extLst>
              <a:ext uri="{FF2B5EF4-FFF2-40B4-BE49-F238E27FC236}">
                <a16:creationId xmlns:a16="http://schemas.microsoft.com/office/drawing/2014/main" id="{3EED0190-4509-3542-F3D8-9AAF77932A7C}"/>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23" name="Slide Number Placeholder 3">
            <a:extLst>
              <a:ext uri="{FF2B5EF4-FFF2-40B4-BE49-F238E27FC236}">
                <a16:creationId xmlns:a16="http://schemas.microsoft.com/office/drawing/2014/main" id="{016DC28F-E694-467C-AE3E-7B946E8FA72A}"/>
              </a:ext>
            </a:extLst>
          </p:cNvPr>
          <p:cNvSpPr>
            <a:spLocks noGrp="1"/>
          </p:cNvSpPr>
          <p:nvPr>
            <p:ph type="sldNum" sz="quarter" idx="12"/>
          </p:nvPr>
        </p:nvSpPr>
        <p:spPr>
          <a:xfrm>
            <a:off x="8948530" y="5980176"/>
            <a:ext cx="2743200" cy="365125"/>
          </a:xfrm>
        </p:spPr>
        <p:txBody>
          <a:bodyPr>
            <a:normAutofit/>
          </a:bodyPr>
          <a:lstStyle/>
          <a:p>
            <a:pPr>
              <a:spcAft>
                <a:spcPts val="600"/>
              </a:spcAft>
            </a:pPr>
            <a:fld id="{D57F1E4F-1CFF-5643-939E-217C01CDF565}" type="slidenum">
              <a:rPr lang="en-US" b="0">
                <a:solidFill>
                  <a:schemeClr val="tx1">
                    <a:lumMod val="50000"/>
                    <a:lumOff val="50000"/>
                  </a:schemeClr>
                </a:solidFill>
              </a:rPr>
              <a:pPr>
                <a:spcAft>
                  <a:spcPts val="600"/>
                </a:spcAft>
              </a:pPr>
              <a:t>56</a:t>
            </a:fld>
            <a:endParaRPr lang="en-US" b="0" dirty="0">
              <a:solidFill>
                <a:schemeClr val="tx1">
                  <a:lumMod val="50000"/>
                  <a:lumOff val="50000"/>
                </a:schemeClr>
              </a:solidFill>
            </a:endParaRPr>
          </a:p>
        </p:txBody>
      </p:sp>
      <p:sp>
        <p:nvSpPr>
          <p:cNvPr id="6" name="Slide Number Placeholder 3"/>
          <p:cNvSpPr txBox="1">
            <a:spLocks/>
          </p:cNvSpPr>
          <p:nvPr/>
        </p:nvSpPr>
        <p:spPr>
          <a:xfrm>
            <a:off x="11047906" y="6272783"/>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1600" kern="1200" baseline="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endParaRPr lang="en-US" sz="1800" dirty="0">
              <a:solidFill>
                <a:schemeClr val="bg1"/>
              </a:solidFill>
            </a:endParaRPr>
          </a:p>
        </p:txBody>
      </p:sp>
    </p:spTree>
    <p:extLst>
      <p:ext uri="{BB962C8B-B14F-4D97-AF65-F5344CB8AC3E}">
        <p14:creationId xmlns:p14="http://schemas.microsoft.com/office/powerpoint/2010/main" val="2200227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170D1-BC3F-77AE-09CF-F5BFF5BB2629}"/>
              </a:ext>
            </a:extLst>
          </p:cNvPr>
          <p:cNvSpPr>
            <a:spLocks noGrp="1"/>
          </p:cNvSpPr>
          <p:nvPr>
            <p:ph type="title"/>
          </p:nvPr>
        </p:nvSpPr>
        <p:spPr/>
        <p:txBody>
          <a:bodyPr/>
          <a:lstStyle/>
          <a:p>
            <a:r>
              <a:rPr lang="en-US" dirty="0"/>
              <a:t>Financial aid calculation</a:t>
            </a:r>
          </a:p>
        </p:txBody>
      </p:sp>
      <p:sp>
        <p:nvSpPr>
          <p:cNvPr id="4" name="TextBox 3">
            <a:extLst>
              <a:ext uri="{FF2B5EF4-FFF2-40B4-BE49-F238E27FC236}">
                <a16:creationId xmlns:a16="http://schemas.microsoft.com/office/drawing/2014/main" id="{9256D2F1-077D-FE06-66F6-F03DDFB52F5E}"/>
              </a:ext>
            </a:extLst>
          </p:cNvPr>
          <p:cNvSpPr txBox="1"/>
          <p:nvPr/>
        </p:nvSpPr>
        <p:spPr>
          <a:xfrm>
            <a:off x="10309769" y="3526795"/>
            <a:ext cx="1079500" cy="400110"/>
          </a:xfrm>
          <a:prstGeom prst="rect">
            <a:avLst/>
          </a:prstGeom>
          <a:noFill/>
        </p:spPr>
        <p:txBody>
          <a:bodyPr wrap="square" rtlCol="0">
            <a:spAutoFit/>
          </a:bodyPr>
          <a:lstStyle/>
          <a:p>
            <a:pPr algn="ctr"/>
            <a:r>
              <a:rPr lang="en-US" sz="2000" dirty="0"/>
              <a:t>Need</a:t>
            </a:r>
          </a:p>
        </p:txBody>
      </p:sp>
      <p:sp>
        <p:nvSpPr>
          <p:cNvPr id="5" name="Equals 4">
            <a:extLst>
              <a:ext uri="{FF2B5EF4-FFF2-40B4-BE49-F238E27FC236}">
                <a16:creationId xmlns:a16="http://schemas.microsoft.com/office/drawing/2014/main" id="{315FF6D7-31D1-A641-33EE-1E4B561DF9B1}"/>
              </a:ext>
            </a:extLst>
          </p:cNvPr>
          <p:cNvSpPr/>
          <p:nvPr/>
        </p:nvSpPr>
        <p:spPr>
          <a:xfrm>
            <a:off x="9315896" y="3361312"/>
            <a:ext cx="690880" cy="707886"/>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extBox 5">
            <a:extLst>
              <a:ext uri="{FF2B5EF4-FFF2-40B4-BE49-F238E27FC236}">
                <a16:creationId xmlns:a16="http://schemas.microsoft.com/office/drawing/2014/main" id="{35C4203D-B6FC-1200-4E25-9BDF185EA5D0}"/>
              </a:ext>
            </a:extLst>
          </p:cNvPr>
          <p:cNvSpPr txBox="1"/>
          <p:nvPr/>
        </p:nvSpPr>
        <p:spPr>
          <a:xfrm>
            <a:off x="733576" y="3329760"/>
            <a:ext cx="1574801" cy="707886"/>
          </a:xfrm>
          <a:prstGeom prst="rect">
            <a:avLst/>
          </a:prstGeom>
          <a:noFill/>
        </p:spPr>
        <p:txBody>
          <a:bodyPr wrap="square" rtlCol="0">
            <a:spAutoFit/>
          </a:bodyPr>
          <a:lstStyle/>
          <a:p>
            <a:pPr algn="ctr"/>
            <a:r>
              <a:rPr lang="en-US" sz="2000" dirty="0"/>
              <a:t>Cost of</a:t>
            </a:r>
          </a:p>
          <a:p>
            <a:pPr algn="ctr"/>
            <a:r>
              <a:rPr lang="en-US" sz="2000" dirty="0"/>
              <a:t>Attendance</a:t>
            </a:r>
          </a:p>
        </p:txBody>
      </p:sp>
      <p:sp>
        <p:nvSpPr>
          <p:cNvPr id="7" name="Minus Sign 6">
            <a:extLst>
              <a:ext uri="{FF2B5EF4-FFF2-40B4-BE49-F238E27FC236}">
                <a16:creationId xmlns:a16="http://schemas.microsoft.com/office/drawing/2014/main" id="{573904F2-4365-39D4-42B4-E30C7F7AA917}"/>
              </a:ext>
            </a:extLst>
          </p:cNvPr>
          <p:cNvSpPr/>
          <p:nvPr/>
        </p:nvSpPr>
        <p:spPr>
          <a:xfrm>
            <a:off x="2713339" y="3383704"/>
            <a:ext cx="924560" cy="499011"/>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479C346-5374-A31B-0C30-0DE74A512847}"/>
              </a:ext>
            </a:extLst>
          </p:cNvPr>
          <p:cNvSpPr txBox="1"/>
          <p:nvPr/>
        </p:nvSpPr>
        <p:spPr>
          <a:xfrm>
            <a:off x="3967815" y="3361312"/>
            <a:ext cx="1412240" cy="707886"/>
          </a:xfrm>
          <a:prstGeom prst="rect">
            <a:avLst/>
          </a:prstGeom>
          <a:noFill/>
        </p:spPr>
        <p:txBody>
          <a:bodyPr wrap="square" rtlCol="0">
            <a:spAutoFit/>
          </a:bodyPr>
          <a:lstStyle/>
          <a:p>
            <a:pPr algn="ctr"/>
            <a:r>
              <a:rPr lang="en-US" sz="2000" dirty="0"/>
              <a:t>Student Aid Index</a:t>
            </a:r>
          </a:p>
        </p:txBody>
      </p:sp>
      <p:sp>
        <p:nvSpPr>
          <p:cNvPr id="10" name="Minus Sign 9">
            <a:extLst>
              <a:ext uri="{FF2B5EF4-FFF2-40B4-BE49-F238E27FC236}">
                <a16:creationId xmlns:a16="http://schemas.microsoft.com/office/drawing/2014/main" id="{E3D3388A-2EAC-62EF-5D1D-5F7CDB485CCC}"/>
              </a:ext>
            </a:extLst>
          </p:cNvPr>
          <p:cNvSpPr/>
          <p:nvPr/>
        </p:nvSpPr>
        <p:spPr>
          <a:xfrm>
            <a:off x="5954736" y="3456779"/>
            <a:ext cx="924560" cy="499011"/>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3A90F77-4FBE-E3C8-41B6-39670F0AB48C}"/>
              </a:ext>
            </a:extLst>
          </p:cNvPr>
          <p:cNvSpPr txBox="1"/>
          <p:nvPr/>
        </p:nvSpPr>
        <p:spPr>
          <a:xfrm>
            <a:off x="7086676" y="3313077"/>
            <a:ext cx="1778000" cy="1015663"/>
          </a:xfrm>
          <a:prstGeom prst="rect">
            <a:avLst/>
          </a:prstGeom>
          <a:noFill/>
        </p:spPr>
        <p:txBody>
          <a:bodyPr wrap="square" rtlCol="0">
            <a:spAutoFit/>
          </a:bodyPr>
          <a:lstStyle/>
          <a:p>
            <a:pPr algn="ctr"/>
            <a:r>
              <a:rPr lang="en-US" sz="2000" dirty="0"/>
              <a:t>Other financial assistance</a:t>
            </a:r>
          </a:p>
        </p:txBody>
      </p:sp>
      <p:sp>
        <p:nvSpPr>
          <p:cNvPr id="12" name="Slide Number Placeholder 3">
            <a:extLst>
              <a:ext uri="{FF2B5EF4-FFF2-40B4-BE49-F238E27FC236}">
                <a16:creationId xmlns:a16="http://schemas.microsoft.com/office/drawing/2014/main" id="{58CF7BC4-F2DA-DC49-5E81-9A086809E778}"/>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57</a:t>
            </a:fld>
            <a:endParaRPr lang="en-US" dirty="0">
              <a:solidFill>
                <a:schemeClr val="tx1">
                  <a:lumMod val="50000"/>
                  <a:lumOff val="50000"/>
                </a:schemeClr>
              </a:solidFill>
            </a:endParaRPr>
          </a:p>
        </p:txBody>
      </p:sp>
      <p:sp>
        <p:nvSpPr>
          <p:cNvPr id="9" name="Footer Placeholder 4">
            <a:extLst>
              <a:ext uri="{FF2B5EF4-FFF2-40B4-BE49-F238E27FC236}">
                <a16:creationId xmlns:a16="http://schemas.microsoft.com/office/drawing/2014/main" id="{309EDEFE-8557-525D-E0B1-8A6B89B9686D}"/>
              </a:ext>
            </a:extLst>
          </p:cNvPr>
          <p:cNvSpPr>
            <a:spLocks noGrp="1"/>
          </p:cNvSpPr>
          <p:nvPr>
            <p:ph type="ftr" sz="quarter" idx="11"/>
          </p:nvPr>
        </p:nvSpPr>
        <p:spPr>
          <a:xfrm>
            <a:off x="4038600" y="6356350"/>
            <a:ext cx="4114800" cy="365125"/>
          </a:xfrm>
        </p:spPr>
        <p:txBody>
          <a:bodyPr/>
          <a:lstStyle/>
          <a:p>
            <a:r>
              <a:rPr lang="en-US" dirty="0"/>
              <a:t>© Mapping Your Future 2024</a:t>
            </a:r>
          </a:p>
        </p:txBody>
      </p:sp>
      <p:pic>
        <p:nvPicPr>
          <p:cNvPr id="21" name="Graphic 20" descr="Bank with solid fill">
            <a:extLst>
              <a:ext uri="{FF2B5EF4-FFF2-40B4-BE49-F238E27FC236}">
                <a16:creationId xmlns:a16="http://schemas.microsoft.com/office/drawing/2014/main" id="{1B04C3F6-E688-8E72-AD4B-7F6E7BA2ED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4512" y="1691143"/>
            <a:ext cx="1553865" cy="1553865"/>
          </a:xfrm>
          <a:prstGeom prst="rect">
            <a:avLst/>
          </a:prstGeom>
        </p:spPr>
      </p:pic>
      <p:pic>
        <p:nvPicPr>
          <p:cNvPr id="24" name="Graphic 23" descr="Dollar with solid fill">
            <a:extLst>
              <a:ext uri="{FF2B5EF4-FFF2-40B4-BE49-F238E27FC236}">
                <a16:creationId xmlns:a16="http://schemas.microsoft.com/office/drawing/2014/main" id="{FDB13D4F-FA1D-2371-7BD3-9D6102B3E9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61550" y="2040583"/>
            <a:ext cx="1175938" cy="1175938"/>
          </a:xfrm>
          <a:prstGeom prst="rect">
            <a:avLst/>
          </a:prstGeom>
        </p:spPr>
      </p:pic>
      <p:pic>
        <p:nvPicPr>
          <p:cNvPr id="32" name="Graphic 31" descr="Monitor with solid fill">
            <a:extLst>
              <a:ext uri="{FF2B5EF4-FFF2-40B4-BE49-F238E27FC236}">
                <a16:creationId xmlns:a16="http://schemas.microsoft.com/office/drawing/2014/main" id="{0F3D80E7-004A-343F-B27B-4AD996DAD8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67815" y="1865312"/>
            <a:ext cx="1412240" cy="1412240"/>
          </a:xfrm>
          <a:prstGeom prst="rect">
            <a:avLst/>
          </a:prstGeom>
        </p:spPr>
      </p:pic>
      <p:pic>
        <p:nvPicPr>
          <p:cNvPr id="34" name="Graphic 33" descr="Money with solid fill">
            <a:extLst>
              <a:ext uri="{FF2B5EF4-FFF2-40B4-BE49-F238E27FC236}">
                <a16:creationId xmlns:a16="http://schemas.microsoft.com/office/drawing/2014/main" id="{B230D921-D0EA-393A-DDDE-E7C7EF2B15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99960" y="1877457"/>
            <a:ext cx="1275080" cy="1275080"/>
          </a:xfrm>
          <a:prstGeom prst="rect">
            <a:avLst/>
          </a:prstGeom>
        </p:spPr>
      </p:pic>
      <p:sp>
        <p:nvSpPr>
          <p:cNvPr id="3" name="Slide Number Placeholder 2">
            <a:extLst>
              <a:ext uri="{FF2B5EF4-FFF2-40B4-BE49-F238E27FC236}">
                <a16:creationId xmlns:a16="http://schemas.microsoft.com/office/drawing/2014/main" id="{EA8A888F-C415-2782-8D5A-A59F38DE1B20}"/>
              </a:ext>
            </a:extLst>
          </p:cNvPr>
          <p:cNvSpPr>
            <a:spLocks noGrp="1"/>
          </p:cNvSpPr>
          <p:nvPr>
            <p:ph type="sldNum" sz="quarter" idx="12"/>
          </p:nvPr>
        </p:nvSpPr>
        <p:spPr/>
        <p:txBody>
          <a:bodyPr/>
          <a:lstStyle/>
          <a:p>
            <a:fld id="{0FF54DE5-C571-48E8-A5BC-B369434E2F44}" type="slidenum">
              <a:rPr lang="en-US" smtClean="0"/>
              <a:t>57</a:t>
            </a:fld>
            <a:endParaRPr lang="en-US" dirty="0"/>
          </a:p>
        </p:txBody>
      </p:sp>
    </p:spTree>
    <p:extLst>
      <p:ext uri="{BB962C8B-B14F-4D97-AF65-F5344CB8AC3E}">
        <p14:creationId xmlns:p14="http://schemas.microsoft.com/office/powerpoint/2010/main" val="2296434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rmAutofit/>
          </a:bodyPr>
          <a:lstStyle/>
          <a:p>
            <a:r>
              <a:rPr lang="en-US" altLang="en-US" dirty="0">
                <a:solidFill>
                  <a:schemeClr val="accent1">
                    <a:lumMod val="50000"/>
                  </a:schemeClr>
                </a:solidFill>
              </a:rPr>
              <a:t>Sample maximum federal financial aid amounts</a:t>
            </a:r>
          </a:p>
        </p:txBody>
      </p:sp>
      <p:sp>
        <p:nvSpPr>
          <p:cNvPr id="3" name="Content Placeholder 2"/>
          <p:cNvSpPr>
            <a:spLocks noGrp="1"/>
          </p:cNvSpPr>
          <p:nvPr>
            <p:ph sz="half" idx="1"/>
          </p:nvPr>
        </p:nvSpPr>
        <p:spPr>
          <a:xfrm>
            <a:off x="1104900" y="1600200"/>
            <a:ext cx="10355580" cy="4571999"/>
          </a:xfrm>
        </p:spPr>
        <p:txBody>
          <a:bodyPr anchor="ctr">
            <a:normAutofit/>
          </a:bodyPr>
          <a:lstStyle/>
          <a:p>
            <a:pPr>
              <a:defRPr/>
            </a:pPr>
            <a:r>
              <a:rPr lang="en-US" sz="2200" dirty="0"/>
              <a:t>Federal Pell Grant: up to $7,395*</a:t>
            </a:r>
          </a:p>
          <a:p>
            <a:pPr>
              <a:defRPr/>
            </a:pPr>
            <a:r>
              <a:rPr lang="en-US" sz="2200" dirty="0"/>
              <a:t>Direct Loan: $5,500</a:t>
            </a:r>
          </a:p>
          <a:p>
            <a:pPr lvl="1">
              <a:defRPr/>
            </a:pPr>
            <a:r>
              <a:rPr lang="en-US" sz="2200" dirty="0"/>
              <a:t>Up to $3,500 Subsidized</a:t>
            </a:r>
          </a:p>
          <a:p>
            <a:pPr lvl="1">
              <a:defRPr/>
            </a:pPr>
            <a:r>
              <a:rPr lang="en-US" sz="2200" dirty="0"/>
              <a:t>Remaining $5,500 after subtracting Subsidized can be Unsubsidized</a:t>
            </a:r>
          </a:p>
          <a:p>
            <a:pPr lvl="1">
              <a:defRPr/>
            </a:pPr>
            <a:r>
              <a:rPr lang="en-US" sz="2200" dirty="0"/>
              <a:t>6.53% interest rate for undergrads, 8.08% for graduate students*</a:t>
            </a:r>
          </a:p>
          <a:p>
            <a:pPr>
              <a:defRPr/>
            </a:pPr>
            <a:r>
              <a:rPr lang="en-US" sz="2200" dirty="0"/>
              <a:t>Direct PLUS Loan: Parents can borrow up to the cost of attendance less financial aid</a:t>
            </a:r>
          </a:p>
          <a:p>
            <a:pPr lvl="1" indent="-452438">
              <a:defRPr/>
            </a:pPr>
            <a:r>
              <a:rPr lang="en-US" sz="2200" dirty="0"/>
              <a:t>9.08% interest rate*			</a:t>
            </a:r>
          </a:p>
          <a:p>
            <a:pPr marL="233362" lvl="1" indent="0">
              <a:buNone/>
              <a:defRPr/>
            </a:pPr>
            <a:br>
              <a:rPr lang="en-US" sz="2200" dirty="0"/>
            </a:br>
            <a:r>
              <a:rPr lang="en-US" sz="2200" dirty="0"/>
              <a:t>*For the 2024-25 academic year</a:t>
            </a:r>
          </a:p>
        </p:txBody>
      </p:sp>
      <p:sp>
        <p:nvSpPr>
          <p:cNvPr id="2" name="Footer Placeholder 4">
            <a:extLst>
              <a:ext uri="{FF2B5EF4-FFF2-40B4-BE49-F238E27FC236}">
                <a16:creationId xmlns:a16="http://schemas.microsoft.com/office/drawing/2014/main" id="{8D4204F7-DD83-0A34-366B-A7C6015604CD}"/>
              </a:ext>
            </a:extLst>
          </p:cNvPr>
          <p:cNvSpPr>
            <a:spLocks noGrp="1"/>
          </p:cNvSpPr>
          <p:nvPr>
            <p:ph type="ftr" sz="quarter" idx="11"/>
          </p:nvPr>
        </p:nvSpPr>
        <p:spPr/>
        <p:txBody>
          <a:bodyPr/>
          <a:lstStyle/>
          <a:p>
            <a:r>
              <a:rPr lang="en-US" dirty="0"/>
              <a:t>© Mapping Your Future 2024</a:t>
            </a:r>
          </a:p>
        </p:txBody>
      </p:sp>
      <p:sp>
        <p:nvSpPr>
          <p:cNvPr id="4" name="Slide Number Placeholder 3"/>
          <p:cNvSpPr>
            <a:spLocks noGrp="1"/>
          </p:cNvSpPr>
          <p:nvPr>
            <p:ph type="sldNum" sz="quarter" idx="12"/>
          </p:nvPr>
        </p:nvSpPr>
        <p:spPr>
          <a:xfrm>
            <a:off x="9449822" y="5803264"/>
            <a:ext cx="1828800" cy="365125"/>
          </a:xfrm>
        </p:spPr>
        <p:txBody>
          <a:bodyPr>
            <a:normAutofit/>
          </a:bodyPr>
          <a:lstStyle/>
          <a:p>
            <a:pPr>
              <a:spcAft>
                <a:spcPts val="600"/>
              </a:spcAft>
            </a:pPr>
            <a:fld id="{D57F1E4F-1CFF-5643-939E-217C01CDF565}" type="slidenum">
              <a:rPr lang="en-US" b="0">
                <a:solidFill>
                  <a:schemeClr val="tx1">
                    <a:lumMod val="50000"/>
                    <a:lumOff val="50000"/>
                  </a:schemeClr>
                </a:solidFill>
              </a:rPr>
              <a:pPr>
                <a:spcAft>
                  <a:spcPts val="600"/>
                </a:spcAft>
              </a:pPr>
              <a:t>58</a:t>
            </a:fld>
            <a:endParaRPr lang="en-US" b="0" dirty="0">
              <a:solidFill>
                <a:schemeClr val="tx1">
                  <a:lumMod val="50000"/>
                  <a:lumOff val="50000"/>
                </a:schemeClr>
              </a:solidFill>
            </a:endParaRPr>
          </a:p>
        </p:txBody>
      </p:sp>
    </p:spTree>
    <p:extLst>
      <p:ext uri="{BB962C8B-B14F-4D97-AF65-F5344CB8AC3E}">
        <p14:creationId xmlns:p14="http://schemas.microsoft.com/office/powerpoint/2010/main" val="1001519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736" y="1456394"/>
            <a:ext cx="2818417" cy="4816390"/>
          </a:xfrm>
        </p:spPr>
        <p:txBody>
          <a:bodyPr vert="horz" lIns="91440" tIns="45720" rIns="91440" bIns="45720" rtlCol="0" anchor="ctr">
            <a:normAutofit/>
          </a:bodyPr>
          <a:lstStyle/>
          <a:p>
            <a:pPr algn="ctr">
              <a:lnSpc>
                <a:spcPct val="85000"/>
              </a:lnSpc>
            </a:pPr>
            <a:r>
              <a:rPr lang="en-US" kern="1200" cap="none" baseline="0" dirty="0">
                <a:solidFill>
                  <a:schemeClr val="accent1">
                    <a:lumMod val="50000"/>
                  </a:schemeClr>
                </a:solidFill>
              </a:rPr>
              <a:t>Sample financial aid offer</a:t>
            </a:r>
            <a:br>
              <a:rPr lang="en-US" kern="1200" cap="none" baseline="0" dirty="0">
                <a:solidFill>
                  <a:schemeClr val="accent1">
                    <a:lumMod val="50000"/>
                  </a:schemeClr>
                </a:solidFill>
              </a:rPr>
            </a:br>
            <a:br>
              <a:rPr lang="en-US" kern="1200" cap="none" baseline="0" dirty="0">
                <a:solidFill>
                  <a:schemeClr val="accent1">
                    <a:lumMod val="50000"/>
                  </a:schemeClr>
                </a:solidFill>
              </a:rPr>
            </a:br>
            <a:r>
              <a:rPr lang="en-US" sz="2400" kern="1200" cap="none" baseline="0" dirty="0"/>
              <a:t>Also referred to as award letter</a:t>
            </a:r>
            <a:endParaRPr lang="en-US" sz="2800" kern="1200" cap="none" baseline="0" dirty="0"/>
          </a:p>
        </p:txBody>
      </p:sp>
      <p:sp>
        <p:nvSpPr>
          <p:cNvPr id="3" name="Footer Placeholder 4">
            <a:extLst>
              <a:ext uri="{FF2B5EF4-FFF2-40B4-BE49-F238E27FC236}">
                <a16:creationId xmlns:a16="http://schemas.microsoft.com/office/drawing/2014/main" id="{73BFC8A3-68D8-0701-93BB-5D67DF405831}"/>
              </a:ext>
            </a:extLst>
          </p:cNvPr>
          <p:cNvSpPr>
            <a:spLocks noGrp="1"/>
          </p:cNvSpPr>
          <p:nvPr>
            <p:ph type="ftr" sz="quarter" idx="11"/>
          </p:nvPr>
        </p:nvSpPr>
        <p:spPr>
          <a:xfrm>
            <a:off x="7435614" y="6340528"/>
            <a:ext cx="4114800" cy="365125"/>
          </a:xfrm>
        </p:spPr>
        <p:txBody>
          <a:bodyPr/>
          <a:lstStyle/>
          <a:p>
            <a:r>
              <a:rPr lang="en-US" dirty="0"/>
              <a:t>© Mapping Your Future 2024</a:t>
            </a:r>
          </a:p>
        </p:txBody>
      </p:sp>
      <p:sp>
        <p:nvSpPr>
          <p:cNvPr id="4" name="Slide Number Placeholder 3"/>
          <p:cNvSpPr>
            <a:spLocks noGrp="1"/>
          </p:cNvSpPr>
          <p:nvPr>
            <p:ph type="sldNum" sz="quarter" idx="12"/>
          </p:nvPr>
        </p:nvSpPr>
        <p:spPr>
          <a:xfrm>
            <a:off x="10702771" y="5789135"/>
            <a:ext cx="1193868" cy="640080"/>
          </a:xfrm>
        </p:spPr>
        <p:txBody>
          <a:bodyPr vert="horz" lIns="91440" tIns="45720" rIns="91440" bIns="45720" rtlCol="0" anchor="ctr">
            <a:normAutofit/>
          </a:bodyPr>
          <a:lstStyle/>
          <a:p>
            <a:pPr defTabSz="914400">
              <a:spcAft>
                <a:spcPts val="600"/>
              </a:spcAft>
            </a:pPr>
            <a:fld id="{D57F1E4F-1CFF-5643-939E-217C01CDF565}" type="slidenum">
              <a:rPr lang="en-US" b="0" smtClean="0">
                <a:solidFill>
                  <a:schemeClr val="tx1">
                    <a:lumMod val="50000"/>
                    <a:lumOff val="50000"/>
                  </a:schemeClr>
                </a:solidFill>
              </a:rPr>
              <a:pPr defTabSz="914400">
                <a:spcAft>
                  <a:spcPts val="600"/>
                </a:spcAft>
              </a:pPr>
              <a:t>59</a:t>
            </a:fld>
            <a:endParaRPr lang="en-US" sz="2800" b="0" dirty="0">
              <a:solidFill>
                <a:schemeClr val="tx1">
                  <a:lumMod val="50000"/>
                  <a:lumOff val="50000"/>
                </a:schemeClr>
              </a:solidFill>
            </a:endParaRPr>
          </a:p>
        </p:txBody>
      </p:sp>
      <p:pic>
        <p:nvPicPr>
          <p:cNvPr id="7" name="Picture 6">
            <a:extLst>
              <a:ext uri="{FF2B5EF4-FFF2-40B4-BE49-F238E27FC236}">
                <a16:creationId xmlns:a16="http://schemas.microsoft.com/office/drawing/2014/main" id="{C4166E39-C48D-3677-2352-8064575233BE}"/>
              </a:ext>
            </a:extLst>
          </p:cNvPr>
          <p:cNvPicPr>
            <a:picLocks noChangeAspect="1"/>
          </p:cNvPicPr>
          <p:nvPr/>
        </p:nvPicPr>
        <p:blipFill>
          <a:blip r:embed="rId3"/>
          <a:stretch>
            <a:fillRect/>
          </a:stretch>
        </p:blipFill>
        <p:spPr>
          <a:xfrm>
            <a:off x="1903095" y="105157"/>
            <a:ext cx="4911281" cy="64944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2098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FA72-C755-9F39-54E5-9A3B61989B1A}"/>
              </a:ext>
            </a:extLst>
          </p:cNvPr>
          <p:cNvSpPr>
            <a:spLocks noGrp="1"/>
          </p:cNvSpPr>
          <p:nvPr>
            <p:ph type="title"/>
          </p:nvPr>
        </p:nvSpPr>
        <p:spPr/>
        <p:txBody>
          <a:bodyPr/>
          <a:lstStyle/>
          <a:p>
            <a:r>
              <a:rPr lang="en-US" dirty="0">
                <a:solidFill>
                  <a:schemeClr val="tx2"/>
                </a:solidFill>
              </a:rPr>
              <a:t>Complete the FAFSA</a:t>
            </a:r>
          </a:p>
        </p:txBody>
      </p:sp>
      <p:graphicFrame>
        <p:nvGraphicFramePr>
          <p:cNvPr id="5" name="Diagram 4">
            <a:extLst>
              <a:ext uri="{FF2B5EF4-FFF2-40B4-BE49-F238E27FC236}">
                <a16:creationId xmlns:a16="http://schemas.microsoft.com/office/drawing/2014/main" id="{B840E03C-D077-9AE4-FA32-F385843CFE5C}"/>
              </a:ext>
            </a:extLst>
          </p:cNvPr>
          <p:cNvGraphicFramePr/>
          <p:nvPr>
            <p:extLst>
              <p:ext uri="{D42A27DB-BD31-4B8C-83A1-F6EECF244321}">
                <p14:modId xmlns:p14="http://schemas.microsoft.com/office/powerpoint/2010/main" val="333292695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ooter Placeholder 4">
            <a:extLst>
              <a:ext uri="{FF2B5EF4-FFF2-40B4-BE49-F238E27FC236}">
                <a16:creationId xmlns:a16="http://schemas.microsoft.com/office/drawing/2014/main" id="{5591A6C4-6383-4501-3C85-456073ABEB95}"/>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3" name="Slide Number Placeholder 3">
            <a:extLst>
              <a:ext uri="{FF2B5EF4-FFF2-40B4-BE49-F238E27FC236}">
                <a16:creationId xmlns:a16="http://schemas.microsoft.com/office/drawing/2014/main" id="{45DB5085-6B25-B120-BFFE-C4482388791B}"/>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6</a:t>
            </a:fld>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84BEAB5B-5BF3-50BD-11AA-D3BED79F4D37}"/>
              </a:ext>
            </a:extLst>
          </p:cNvPr>
          <p:cNvSpPr>
            <a:spLocks noGrp="1"/>
          </p:cNvSpPr>
          <p:nvPr>
            <p:ph type="sldNum" sz="quarter" idx="12"/>
          </p:nvPr>
        </p:nvSpPr>
        <p:spPr/>
        <p:txBody>
          <a:bodyPr/>
          <a:lstStyle/>
          <a:p>
            <a:fld id="{0FF54DE5-C571-48E8-A5BC-B369434E2F44}" type="slidenum">
              <a:rPr lang="en-US" smtClean="0"/>
              <a:t>6</a:t>
            </a:fld>
            <a:endParaRPr lang="en-US" dirty="0"/>
          </a:p>
        </p:txBody>
      </p:sp>
    </p:spTree>
    <p:extLst>
      <p:ext uri="{BB962C8B-B14F-4D97-AF65-F5344CB8AC3E}">
        <p14:creationId xmlns:p14="http://schemas.microsoft.com/office/powerpoint/2010/main" val="1471353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86A537-0B65-4DD2-BF52-C9B1712ABD1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AC8AA93-40E1-48CB-9092-BC57D2CB5008}"/>
              </a:ext>
            </a:extLst>
          </p:cNvPr>
          <p:cNvSpPr>
            <a:spLocks noGrp="1"/>
          </p:cNvSpPr>
          <p:nvPr>
            <p:ph idx="1"/>
          </p:nvPr>
        </p:nvSpPr>
        <p:spPr>
          <a:xfrm>
            <a:off x="838200" y="2391568"/>
            <a:ext cx="10515600" cy="3785394"/>
          </a:xfrm>
        </p:spPr>
        <p:txBody>
          <a:bodyPr anchor="ctr">
            <a:normAutofit fontScale="77500" lnSpcReduction="20000"/>
          </a:bodyPr>
          <a:lstStyle/>
          <a:p>
            <a:pPr marL="285750" lvl="0" indent="-285750">
              <a:lnSpc>
                <a:spcPct val="120000"/>
              </a:lnSpc>
              <a:spcBef>
                <a:spcPts val="0"/>
              </a:spcBef>
              <a:buFont typeface="Arial" panose="020B0604020202020204" pitchFamily="34" charset="0"/>
              <a:buChar char="•"/>
            </a:pPr>
            <a:r>
              <a:rPr lang="en-US" sz="2800" dirty="0"/>
              <a:t>Attend postsecondary school in SD</a:t>
            </a:r>
          </a:p>
          <a:p>
            <a:pPr marL="285750" lvl="0" indent="-285750">
              <a:lnSpc>
                <a:spcPct val="120000"/>
              </a:lnSpc>
              <a:spcBef>
                <a:spcPts val="0"/>
              </a:spcBef>
              <a:buFont typeface="Arial" panose="020B0604020202020204" pitchFamily="34" charset="0"/>
              <a:buChar char="•"/>
            </a:pPr>
            <a:r>
              <a:rPr lang="en-US" sz="2800" dirty="0"/>
              <a:t>Starting Fall 2023, $1,500 for 3 years and $3,000 for final year</a:t>
            </a:r>
          </a:p>
          <a:p>
            <a:pPr marL="285750" lvl="0" indent="-285750">
              <a:lnSpc>
                <a:spcPct val="120000"/>
              </a:lnSpc>
              <a:spcBef>
                <a:spcPts val="0"/>
              </a:spcBef>
              <a:buFont typeface="Arial" panose="020B0604020202020204" pitchFamily="34" charset="0"/>
              <a:buChar char="•"/>
            </a:pPr>
            <a:r>
              <a:rPr lang="en-US" sz="2800" dirty="0"/>
              <a:t>Must be SD resident</a:t>
            </a:r>
          </a:p>
          <a:p>
            <a:pPr marL="285750" lvl="0" indent="-285750">
              <a:lnSpc>
                <a:spcPct val="120000"/>
              </a:lnSpc>
              <a:spcBef>
                <a:spcPts val="0"/>
              </a:spcBef>
              <a:buFont typeface="Arial" panose="020B0604020202020204" pitchFamily="34" charset="0"/>
              <a:buChar char="•"/>
            </a:pPr>
            <a:r>
              <a:rPr lang="en-US" sz="2800" dirty="0"/>
              <a:t>Eligibility requirements include minimum GPA, minimum ACT scores, curriculum requirements, etc.</a:t>
            </a:r>
          </a:p>
          <a:p>
            <a:pPr marL="285750" lvl="0" indent="-285750">
              <a:lnSpc>
                <a:spcPct val="120000"/>
              </a:lnSpc>
              <a:spcBef>
                <a:spcPts val="0"/>
              </a:spcBef>
              <a:buFont typeface="Arial" panose="020B0604020202020204" pitchFamily="34" charset="0"/>
              <a:buChar char="•"/>
            </a:pPr>
            <a:r>
              <a:rPr lang="en-US" sz="2800" dirty="0"/>
              <a:t>Apply at </a:t>
            </a:r>
            <a:r>
              <a:rPr lang="en-US" sz="2800" dirty="0">
                <a:hlinkClick r:id="rId3"/>
              </a:rPr>
              <a:t>https://sdos.sdbor.edu/</a:t>
            </a:r>
            <a:r>
              <a:rPr lang="en-US" sz="2800" dirty="0"/>
              <a:t> by September 1</a:t>
            </a:r>
          </a:p>
          <a:p>
            <a:pPr marL="285750" lvl="0" indent="-285750">
              <a:lnSpc>
                <a:spcPct val="120000"/>
              </a:lnSpc>
              <a:spcBef>
                <a:spcPts val="0"/>
              </a:spcBef>
              <a:buFont typeface="Arial" panose="020B0604020202020204" pitchFamily="34" charset="0"/>
              <a:buChar char="•"/>
            </a:pPr>
            <a:r>
              <a:rPr lang="en-US" sz="2800" dirty="0"/>
              <a:t>Recommended that initial application and transcript be submitted by June 1</a:t>
            </a:r>
            <a:br>
              <a:rPr lang="en-US" sz="2800" dirty="0"/>
            </a:br>
            <a:endParaRPr lang="en-US" sz="2800" dirty="0"/>
          </a:p>
          <a:p>
            <a:pPr marL="0" indent="0" algn="ctr">
              <a:buNone/>
            </a:pPr>
            <a:r>
              <a:rPr lang="en-US" sz="2600" i="1" dirty="0">
                <a:solidFill>
                  <a:schemeClr val="accent2"/>
                </a:solidFill>
              </a:rPr>
              <a:t>Programs may change – check website for the latest information</a:t>
            </a:r>
          </a:p>
          <a:p>
            <a:pPr marL="0" indent="0">
              <a:buNone/>
            </a:pPr>
            <a:endParaRPr lang="en-US" sz="2400" dirty="0"/>
          </a:p>
        </p:txBody>
      </p:sp>
      <p:sp>
        <p:nvSpPr>
          <p:cNvPr id="2" name="Footer Placeholder 4">
            <a:extLst>
              <a:ext uri="{FF2B5EF4-FFF2-40B4-BE49-F238E27FC236}">
                <a16:creationId xmlns:a16="http://schemas.microsoft.com/office/drawing/2014/main" id="{DAB143F3-692D-5CAE-55A4-112E3091C62D}"/>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4" name="Slide Number Placeholder 3"/>
          <p:cNvSpPr>
            <a:spLocks noGrp="1"/>
          </p:cNvSpPr>
          <p:nvPr>
            <p:ph type="sldNum" sz="quarter" idx="12"/>
          </p:nvPr>
        </p:nvSpPr>
        <p:spPr>
          <a:xfrm>
            <a:off x="9062884" y="5811837"/>
            <a:ext cx="2743200" cy="365125"/>
          </a:xfrm>
        </p:spPr>
        <p:txBody>
          <a:bodyPr>
            <a:normAutofit/>
          </a:bodyPr>
          <a:lstStyle/>
          <a:p>
            <a:pPr>
              <a:spcAft>
                <a:spcPts val="600"/>
              </a:spcAft>
            </a:pPr>
            <a:fld id="{D57F1E4F-1CFF-5643-939E-217C01CDF565}" type="slidenum">
              <a:rPr lang="en-US" b="0">
                <a:solidFill>
                  <a:schemeClr val="tx1">
                    <a:lumMod val="50000"/>
                    <a:lumOff val="50000"/>
                  </a:schemeClr>
                </a:solidFill>
              </a:rPr>
              <a:pPr>
                <a:spcAft>
                  <a:spcPts val="600"/>
                </a:spcAft>
              </a:pPr>
              <a:t>60</a:t>
            </a:fld>
            <a:endParaRPr lang="en-US" b="0" dirty="0">
              <a:solidFill>
                <a:schemeClr val="tx1">
                  <a:lumMod val="50000"/>
                  <a:lumOff val="50000"/>
                </a:schemeClr>
              </a:solidFill>
            </a:endParaRPr>
          </a:p>
        </p:txBody>
      </p:sp>
      <p:sp>
        <p:nvSpPr>
          <p:cNvPr id="5" name="Rectangle 4">
            <a:extLst>
              <a:ext uri="{FF2B5EF4-FFF2-40B4-BE49-F238E27FC236}">
                <a16:creationId xmlns:a16="http://schemas.microsoft.com/office/drawing/2014/main" id="{FD808455-69A2-4E64-B9AF-12D5C56D5745}"/>
              </a:ext>
            </a:extLst>
          </p:cNvPr>
          <p:cNvSpPr/>
          <p:nvPr/>
        </p:nvSpPr>
        <p:spPr>
          <a:xfrm>
            <a:off x="546100" y="266700"/>
            <a:ext cx="11099800" cy="18859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BC1925B9-8134-4F00-80A2-D9C067DBE8BB}"/>
              </a:ext>
            </a:extLst>
          </p:cNvPr>
          <p:cNvSpPr txBox="1">
            <a:spLocks/>
          </p:cNvSpPr>
          <p:nvPr/>
        </p:nvSpPr>
        <p:spPr>
          <a:xfrm>
            <a:off x="838200" y="5881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ckwell Condensed" panose="02060603050405020104" pitchFamily="18" charset="0"/>
                <a:ea typeface="+mj-ea"/>
                <a:cs typeface="+mj-cs"/>
              </a:defRPr>
            </a:lvl1pPr>
          </a:lstStyle>
          <a:p>
            <a:pPr algn="ctr"/>
            <a:r>
              <a:rPr lang="en-US" sz="4000" dirty="0">
                <a:solidFill>
                  <a:schemeClr val="bg1"/>
                </a:solidFill>
                <a:latin typeface="Palatino Linotype" panose="02040502050505030304" pitchFamily="18" charset="0"/>
              </a:rPr>
              <a:t>South Dakota Opportunity Scholarship</a:t>
            </a:r>
            <a:endParaRPr lang="en-US"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2786076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86A537-0B65-4DD2-BF52-C9B1712ABD1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AC8AA93-40E1-48CB-9092-BC57D2CB5008}"/>
              </a:ext>
            </a:extLst>
          </p:cNvPr>
          <p:cNvSpPr>
            <a:spLocks noGrp="1"/>
          </p:cNvSpPr>
          <p:nvPr>
            <p:ph idx="1"/>
          </p:nvPr>
        </p:nvSpPr>
        <p:spPr>
          <a:xfrm>
            <a:off x="838200" y="2391568"/>
            <a:ext cx="10515600" cy="3785394"/>
          </a:xfrm>
        </p:spPr>
        <p:txBody>
          <a:bodyPr anchor="ctr">
            <a:normAutofit/>
          </a:bodyPr>
          <a:lstStyle/>
          <a:p>
            <a:pPr marL="285750" lvl="1" indent="-285750" defTabSz="1244600">
              <a:spcBef>
                <a:spcPct val="0"/>
              </a:spcBef>
              <a:spcAft>
                <a:spcPct val="20000"/>
              </a:spcAft>
              <a:buFont typeface="Arial" panose="020B0604020202020204" pitchFamily="34" charset="0"/>
              <a:buChar char="•"/>
            </a:pPr>
            <a:r>
              <a:rPr lang="en-US" sz="2200" kern="1200" dirty="0"/>
              <a:t>Tuition and applicable fees at participating SD schools </a:t>
            </a:r>
          </a:p>
          <a:p>
            <a:pPr marL="285750" lvl="1" indent="-285750" defTabSz="1244600">
              <a:spcBef>
                <a:spcPct val="0"/>
              </a:spcBef>
              <a:spcAft>
                <a:spcPct val="20000"/>
              </a:spcAft>
              <a:buFont typeface="Arial" panose="020B0604020202020204" pitchFamily="34" charset="0"/>
              <a:buChar char="•"/>
            </a:pPr>
            <a:r>
              <a:rPr lang="en-US" sz="2200" kern="1200" dirty="0"/>
              <a:t>Requirements include minimum grades and agreement to stay in state for work in specific critical need occupations</a:t>
            </a:r>
          </a:p>
          <a:p>
            <a:pPr marL="285750" lvl="1" indent="-285750" defTabSz="1244600">
              <a:spcBef>
                <a:spcPct val="0"/>
              </a:spcBef>
              <a:spcAft>
                <a:spcPct val="20000"/>
              </a:spcAft>
              <a:buFont typeface="Arial" panose="020B0604020202020204" pitchFamily="34" charset="0"/>
              <a:buChar char="•"/>
            </a:pPr>
            <a:r>
              <a:rPr lang="en-US" sz="2200" dirty="0">
                <a:solidFill>
                  <a:prstClr val="black"/>
                </a:solidFill>
              </a:rPr>
              <a:t>Understand the scholarship will turn into a loan if requirements are not met</a:t>
            </a:r>
          </a:p>
          <a:p>
            <a:pPr marL="285750" lvl="1" indent="-285750" defTabSz="1244600">
              <a:spcBef>
                <a:spcPct val="0"/>
              </a:spcBef>
              <a:spcAft>
                <a:spcPct val="20000"/>
              </a:spcAft>
              <a:buFont typeface="Arial" panose="020B0604020202020204" pitchFamily="34" charset="0"/>
              <a:buChar char="•"/>
            </a:pPr>
            <a:r>
              <a:rPr lang="en-US" sz="2200" kern="1200" dirty="0"/>
              <a:t>Apply at </a:t>
            </a:r>
            <a:r>
              <a:rPr lang="en-US" sz="2200" kern="1200" dirty="0">
                <a:hlinkClick r:id="rId3"/>
              </a:rPr>
              <a:t>https://www.sdbor.edu/dakotacorps/Pages/How-Do-I-Apply.aspx</a:t>
            </a:r>
            <a:r>
              <a:rPr lang="en-US" sz="2200" kern="1200" dirty="0"/>
              <a:t> by December 15</a:t>
            </a:r>
          </a:p>
          <a:p>
            <a:pPr marL="285750" lvl="1" indent="-285750" defTabSz="1244600">
              <a:spcBef>
                <a:spcPct val="0"/>
              </a:spcBef>
              <a:spcAft>
                <a:spcPct val="20000"/>
              </a:spcAft>
              <a:buFont typeface="Arial" panose="020B0604020202020204" pitchFamily="34" charset="0"/>
              <a:buChar char="•"/>
            </a:pPr>
            <a:endParaRPr lang="en-US" dirty="0"/>
          </a:p>
          <a:p>
            <a:pPr marL="0" indent="0" algn="ctr">
              <a:buNone/>
            </a:pPr>
            <a:r>
              <a:rPr lang="en-US" i="1" dirty="0">
                <a:solidFill>
                  <a:schemeClr val="accent2"/>
                </a:solidFill>
              </a:rPr>
              <a:t>Programs may change – check website for the latest information</a:t>
            </a:r>
          </a:p>
          <a:p>
            <a:pPr marL="0" indent="0">
              <a:buNone/>
            </a:pPr>
            <a:endParaRPr lang="en-US" sz="2400" dirty="0"/>
          </a:p>
        </p:txBody>
      </p:sp>
      <p:sp>
        <p:nvSpPr>
          <p:cNvPr id="2" name="Footer Placeholder 4">
            <a:extLst>
              <a:ext uri="{FF2B5EF4-FFF2-40B4-BE49-F238E27FC236}">
                <a16:creationId xmlns:a16="http://schemas.microsoft.com/office/drawing/2014/main" id="{2B4D4BF0-7787-17C8-2529-BBFCCFAED414}"/>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4" name="Slide Number Placeholder 3"/>
          <p:cNvSpPr>
            <a:spLocks noGrp="1"/>
          </p:cNvSpPr>
          <p:nvPr>
            <p:ph type="sldNum" sz="quarter" idx="12"/>
          </p:nvPr>
        </p:nvSpPr>
        <p:spPr>
          <a:xfrm>
            <a:off x="9062884" y="5811837"/>
            <a:ext cx="2743200" cy="365125"/>
          </a:xfrm>
        </p:spPr>
        <p:txBody>
          <a:bodyPr>
            <a:normAutofit/>
          </a:bodyPr>
          <a:lstStyle/>
          <a:p>
            <a:pPr>
              <a:spcAft>
                <a:spcPts val="600"/>
              </a:spcAft>
            </a:pPr>
            <a:fld id="{D57F1E4F-1CFF-5643-939E-217C01CDF565}" type="slidenum">
              <a:rPr lang="en-US" b="0">
                <a:solidFill>
                  <a:schemeClr val="tx1">
                    <a:lumMod val="50000"/>
                    <a:lumOff val="50000"/>
                  </a:schemeClr>
                </a:solidFill>
              </a:rPr>
              <a:pPr>
                <a:spcAft>
                  <a:spcPts val="600"/>
                </a:spcAft>
              </a:pPr>
              <a:t>61</a:t>
            </a:fld>
            <a:endParaRPr lang="en-US" b="0" dirty="0">
              <a:solidFill>
                <a:schemeClr val="tx1">
                  <a:lumMod val="50000"/>
                  <a:lumOff val="50000"/>
                </a:schemeClr>
              </a:solidFill>
            </a:endParaRPr>
          </a:p>
        </p:txBody>
      </p:sp>
      <p:sp>
        <p:nvSpPr>
          <p:cNvPr id="5" name="Rectangle 4">
            <a:extLst>
              <a:ext uri="{FF2B5EF4-FFF2-40B4-BE49-F238E27FC236}">
                <a16:creationId xmlns:a16="http://schemas.microsoft.com/office/drawing/2014/main" id="{FD808455-69A2-4E64-B9AF-12D5C56D5745}"/>
              </a:ext>
            </a:extLst>
          </p:cNvPr>
          <p:cNvSpPr/>
          <p:nvPr/>
        </p:nvSpPr>
        <p:spPr>
          <a:xfrm>
            <a:off x="546100" y="266700"/>
            <a:ext cx="11099800" cy="18859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BC1925B9-8134-4F00-80A2-D9C067DBE8BB}"/>
              </a:ext>
            </a:extLst>
          </p:cNvPr>
          <p:cNvSpPr txBox="1">
            <a:spLocks/>
          </p:cNvSpPr>
          <p:nvPr/>
        </p:nvSpPr>
        <p:spPr>
          <a:xfrm>
            <a:off x="838200" y="5881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ckwell Condensed" panose="02060603050405020104" pitchFamily="18" charset="0"/>
                <a:ea typeface="+mj-ea"/>
                <a:cs typeface="+mj-cs"/>
              </a:defRPr>
            </a:lvl1pPr>
          </a:lstStyle>
          <a:p>
            <a:pPr algn="ctr"/>
            <a:r>
              <a:rPr lang="en-US" sz="4000" dirty="0">
                <a:solidFill>
                  <a:srgbClr val="FFFFFF"/>
                </a:solidFill>
                <a:latin typeface="Palatino Linotype" panose="02040502050505030304" pitchFamily="18" charset="0"/>
              </a:rPr>
              <a:t>Dakota Corps Scholarship</a:t>
            </a:r>
          </a:p>
        </p:txBody>
      </p:sp>
    </p:spTree>
    <p:extLst>
      <p:ext uri="{BB962C8B-B14F-4D97-AF65-F5344CB8AC3E}">
        <p14:creationId xmlns:p14="http://schemas.microsoft.com/office/powerpoint/2010/main" val="3310066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B27553-1DB2-4590-8AE7-B8F649BF50DF}"/>
              </a:ext>
            </a:extLst>
          </p:cNvPr>
          <p:cNvSpPr>
            <a:spLocks noGrp="1"/>
          </p:cNvSpPr>
          <p:nvPr>
            <p:ph idx="1"/>
          </p:nvPr>
        </p:nvSpPr>
        <p:spPr>
          <a:xfrm>
            <a:off x="838200" y="2391568"/>
            <a:ext cx="10515600" cy="3785394"/>
          </a:xfrm>
        </p:spPr>
        <p:txBody>
          <a:bodyPr anchor="ctr">
            <a:normAutofit/>
          </a:bodyPr>
          <a:lstStyle/>
          <a:p>
            <a:pPr marL="285750" lvl="1" indent="-285750" defTabSz="1244600">
              <a:spcBef>
                <a:spcPct val="0"/>
              </a:spcBef>
              <a:spcAft>
                <a:spcPct val="20000"/>
              </a:spcAft>
              <a:buFont typeface="Arial" panose="020B0604020202020204" pitchFamily="34" charset="0"/>
              <a:buChar char="•"/>
            </a:pPr>
            <a:r>
              <a:rPr lang="en-US" sz="2200" kern="1200" dirty="0"/>
              <a:t>Resident of SD</a:t>
            </a:r>
          </a:p>
          <a:p>
            <a:pPr marL="285750" lvl="1" indent="-285750" defTabSz="1244600">
              <a:spcBef>
                <a:spcPct val="0"/>
              </a:spcBef>
              <a:spcAft>
                <a:spcPct val="20000"/>
              </a:spcAft>
              <a:buFont typeface="Arial" panose="020B0604020202020204" pitchFamily="34" charset="0"/>
              <a:buChar char="•"/>
            </a:pPr>
            <a:r>
              <a:rPr lang="en-US" sz="2200" kern="1200" dirty="0"/>
              <a:t>Enrolled at least part time at a participating institution</a:t>
            </a:r>
          </a:p>
          <a:p>
            <a:pPr marL="285750" lvl="1" indent="-285750" defTabSz="1244600">
              <a:spcBef>
                <a:spcPct val="0"/>
              </a:spcBef>
              <a:spcAft>
                <a:spcPct val="20000"/>
              </a:spcAft>
              <a:buFont typeface="Arial" panose="020B0604020202020204" pitchFamily="34" charset="0"/>
              <a:buChar char="•"/>
            </a:pPr>
            <a:r>
              <a:rPr lang="en-US" sz="2200" dirty="0"/>
              <a:t>Completed FAFSA and requirements established by institution</a:t>
            </a:r>
          </a:p>
          <a:p>
            <a:pPr marL="285750" lvl="1" indent="-285750" defTabSz="1244600">
              <a:spcBef>
                <a:spcPct val="0"/>
              </a:spcBef>
              <a:spcAft>
                <a:spcPct val="20000"/>
              </a:spcAft>
              <a:buFont typeface="Arial" panose="020B0604020202020204" pitchFamily="34" charset="0"/>
              <a:buChar char="•"/>
            </a:pPr>
            <a:r>
              <a:rPr lang="en-US" sz="2200" kern="1200" dirty="0"/>
              <a:t>Information at </a:t>
            </a:r>
            <a:r>
              <a:rPr lang="en-US" sz="2200" u="sng" dirty="0">
                <a:solidFill>
                  <a:srgbClr val="467886"/>
                </a:solidFill>
                <a:effectLst/>
                <a:ea typeface="Aptos" panose="020B0004020202020204" pitchFamily="34" charset="0"/>
                <a:cs typeface="Aptos" panose="020B0004020202020204" pitchFamily="34" charset="0"/>
                <a:hlinkClick r:id="rId3"/>
              </a:rPr>
              <a:t>https://tdx.sdbor.edu/TDClient/33/Portal/KB/ArticleDet?ID=311</a:t>
            </a:r>
            <a:br>
              <a:rPr lang="en-US" sz="2200" kern="1200" dirty="0">
                <a:highlight>
                  <a:srgbClr val="FFFF00"/>
                </a:highlight>
              </a:rPr>
            </a:br>
            <a:endParaRPr lang="en-US" sz="2200" dirty="0">
              <a:highlight>
                <a:srgbClr val="FFFF00"/>
              </a:highlight>
            </a:endParaRPr>
          </a:p>
          <a:p>
            <a:pPr marL="0" indent="0" algn="ctr">
              <a:buNone/>
            </a:pPr>
            <a:r>
              <a:rPr lang="en-US" sz="2200" i="1" dirty="0">
                <a:solidFill>
                  <a:schemeClr val="accent2"/>
                </a:solidFill>
              </a:rPr>
              <a:t>Programs may change – check website for the latest information</a:t>
            </a:r>
          </a:p>
          <a:p>
            <a:endParaRPr lang="en-US" sz="2400" dirty="0"/>
          </a:p>
        </p:txBody>
      </p:sp>
      <p:sp>
        <p:nvSpPr>
          <p:cNvPr id="2" name="Footer Placeholder 4">
            <a:extLst>
              <a:ext uri="{FF2B5EF4-FFF2-40B4-BE49-F238E27FC236}">
                <a16:creationId xmlns:a16="http://schemas.microsoft.com/office/drawing/2014/main" id="{4819A67A-AF8D-0407-E26B-3C830E05DC1A}"/>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4" name="Slide Number Placeholder 3"/>
          <p:cNvSpPr>
            <a:spLocks noGrp="1"/>
          </p:cNvSpPr>
          <p:nvPr>
            <p:ph type="sldNum" sz="quarter" idx="12"/>
          </p:nvPr>
        </p:nvSpPr>
        <p:spPr>
          <a:xfrm>
            <a:off x="9053051" y="5697588"/>
            <a:ext cx="2743200" cy="365125"/>
          </a:xfrm>
        </p:spPr>
        <p:txBody>
          <a:bodyPr>
            <a:normAutofit/>
          </a:bodyPr>
          <a:lstStyle/>
          <a:p>
            <a:pPr>
              <a:spcAft>
                <a:spcPts val="600"/>
              </a:spcAft>
            </a:pPr>
            <a:fld id="{D57F1E4F-1CFF-5643-939E-217C01CDF565}" type="slidenum">
              <a:rPr lang="en-US" b="0" smtClean="0">
                <a:solidFill>
                  <a:schemeClr val="tx1">
                    <a:lumMod val="50000"/>
                    <a:lumOff val="50000"/>
                  </a:schemeClr>
                </a:solidFill>
              </a:rPr>
              <a:pPr>
                <a:spcAft>
                  <a:spcPts val="600"/>
                </a:spcAft>
              </a:pPr>
              <a:t>62</a:t>
            </a:fld>
            <a:endParaRPr lang="en-US" b="0" dirty="0">
              <a:solidFill>
                <a:schemeClr val="tx1">
                  <a:lumMod val="50000"/>
                  <a:lumOff val="50000"/>
                </a:schemeClr>
              </a:solidFill>
            </a:endParaRPr>
          </a:p>
        </p:txBody>
      </p:sp>
      <p:sp>
        <p:nvSpPr>
          <p:cNvPr id="6" name="Rectangle 5">
            <a:extLst>
              <a:ext uri="{FF2B5EF4-FFF2-40B4-BE49-F238E27FC236}">
                <a16:creationId xmlns:a16="http://schemas.microsoft.com/office/drawing/2014/main" id="{0842B94C-F20D-4378-A6CE-D30CF2B087AA}"/>
              </a:ext>
            </a:extLst>
          </p:cNvPr>
          <p:cNvSpPr/>
          <p:nvPr/>
        </p:nvSpPr>
        <p:spPr>
          <a:xfrm>
            <a:off x="546100" y="354011"/>
            <a:ext cx="11099800" cy="18859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0E931BE4-3E88-421B-BBC1-4A3903622A2B}"/>
              </a:ext>
            </a:extLst>
          </p:cNvPr>
          <p:cNvSpPr txBox="1">
            <a:spLocks/>
          </p:cNvSpPr>
          <p:nvPr/>
        </p:nvSpPr>
        <p:spPr>
          <a:xfrm>
            <a:off x="838200" y="5881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ckwell Condensed" panose="02060603050405020104" pitchFamily="18" charset="0"/>
                <a:ea typeface="+mj-ea"/>
                <a:cs typeface="+mj-cs"/>
              </a:defRPr>
            </a:lvl1pPr>
          </a:lstStyle>
          <a:p>
            <a:pPr algn="ctr"/>
            <a:r>
              <a:rPr lang="en-US" sz="4000" dirty="0">
                <a:solidFill>
                  <a:srgbClr val="FFFFFF"/>
                </a:solidFill>
                <a:latin typeface="Palatino Linotype" panose="02040502050505030304" pitchFamily="18" charset="0"/>
              </a:rPr>
              <a:t>South Dakota Needs Based Grant Program (SDNBGP)</a:t>
            </a:r>
          </a:p>
        </p:txBody>
      </p:sp>
    </p:spTree>
    <p:extLst>
      <p:ext uri="{BB962C8B-B14F-4D97-AF65-F5344CB8AC3E}">
        <p14:creationId xmlns:p14="http://schemas.microsoft.com/office/powerpoint/2010/main" val="2094632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86A537-0B65-4DD2-BF52-C9B1712ABD1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AC8AA93-40E1-48CB-9092-BC57D2CB5008}"/>
              </a:ext>
            </a:extLst>
          </p:cNvPr>
          <p:cNvSpPr>
            <a:spLocks noGrp="1"/>
          </p:cNvSpPr>
          <p:nvPr>
            <p:ph idx="1"/>
          </p:nvPr>
        </p:nvSpPr>
        <p:spPr>
          <a:xfrm>
            <a:off x="838200" y="2707481"/>
            <a:ext cx="10515600" cy="3785394"/>
          </a:xfrm>
        </p:spPr>
        <p:txBody>
          <a:bodyPr anchor="ctr">
            <a:normAutofit/>
          </a:bodyPr>
          <a:lstStyle/>
          <a:p>
            <a:pPr marL="285750" lvl="0" indent="-285750">
              <a:lnSpc>
                <a:spcPct val="110000"/>
              </a:lnSpc>
              <a:spcBef>
                <a:spcPts val="0"/>
              </a:spcBef>
              <a:buFont typeface="Arial" panose="020B0604020202020204" pitchFamily="34" charset="0"/>
              <a:buChar char="•"/>
            </a:pPr>
            <a:r>
              <a:rPr lang="en-US" sz="2200" dirty="0"/>
              <a:t>Full-ride scholarship</a:t>
            </a:r>
          </a:p>
          <a:p>
            <a:pPr marL="285750" lvl="0" indent="-285750">
              <a:lnSpc>
                <a:spcPct val="110000"/>
              </a:lnSpc>
              <a:spcBef>
                <a:spcPts val="0"/>
              </a:spcBef>
              <a:buFont typeface="Arial" panose="020B0604020202020204" pitchFamily="34" charset="0"/>
              <a:buChar char="•"/>
            </a:pPr>
            <a:r>
              <a:rPr lang="en-US" sz="2200" dirty="0"/>
              <a:t>For students enrolled in a high-need workforce area program at one of the four technical colleges</a:t>
            </a:r>
          </a:p>
          <a:p>
            <a:pPr marL="285750" lvl="0" indent="-285750">
              <a:lnSpc>
                <a:spcPct val="110000"/>
              </a:lnSpc>
              <a:spcBef>
                <a:spcPts val="0"/>
              </a:spcBef>
              <a:buFont typeface="Arial" panose="020B0604020202020204" pitchFamily="34" charset="0"/>
              <a:buChar char="•"/>
            </a:pPr>
            <a:r>
              <a:rPr lang="en-US" sz="2200" dirty="0"/>
              <a:t>Work full-time in SD for a minimum of three years.</a:t>
            </a:r>
          </a:p>
          <a:p>
            <a:pPr marL="285750" lvl="0" indent="-285750">
              <a:lnSpc>
                <a:spcPct val="110000"/>
              </a:lnSpc>
              <a:spcBef>
                <a:spcPts val="0"/>
              </a:spcBef>
              <a:buFont typeface="Arial" panose="020B0604020202020204" pitchFamily="34" charset="0"/>
              <a:buChar char="•"/>
            </a:pPr>
            <a:r>
              <a:rPr lang="en-US" sz="2200" dirty="0"/>
              <a:t>Next application cycle will be January 1, 2025 – March 31, 2025</a:t>
            </a:r>
          </a:p>
          <a:p>
            <a:pPr marL="285750" indent="-285750">
              <a:lnSpc>
                <a:spcPct val="110000"/>
              </a:lnSpc>
              <a:spcBef>
                <a:spcPts val="0"/>
              </a:spcBef>
              <a:buFont typeface="Arial" panose="020B0604020202020204" pitchFamily="34" charset="0"/>
              <a:buChar char="•"/>
            </a:pPr>
            <a:r>
              <a:rPr lang="en-US" sz="2200" dirty="0"/>
              <a:t>Understand the scholarship will turn into a loan if requirements are not met</a:t>
            </a:r>
          </a:p>
          <a:p>
            <a:pPr marL="285750" indent="-285750">
              <a:lnSpc>
                <a:spcPct val="110000"/>
              </a:lnSpc>
              <a:spcBef>
                <a:spcPts val="0"/>
              </a:spcBef>
              <a:buFont typeface="Arial" panose="020B0604020202020204" pitchFamily="34" charset="0"/>
              <a:buChar char="•"/>
            </a:pPr>
            <a:r>
              <a:rPr lang="en-US" sz="2200" dirty="0"/>
              <a:t>More information at </a:t>
            </a:r>
            <a:r>
              <a:rPr lang="en-US" sz="2200" dirty="0">
                <a:hlinkClick r:id="rId3"/>
              </a:rPr>
              <a:t>www.builddakotascholarships.com</a:t>
            </a:r>
            <a:r>
              <a:rPr lang="en-US" sz="2200" dirty="0"/>
              <a:t> or on the technical college’s website</a:t>
            </a:r>
          </a:p>
          <a:p>
            <a:pPr marL="0" indent="0" algn="ctr">
              <a:buNone/>
            </a:pPr>
            <a:r>
              <a:rPr lang="en-US" sz="2200" i="1" dirty="0">
                <a:solidFill>
                  <a:schemeClr val="accent2"/>
                </a:solidFill>
              </a:rPr>
              <a:t>Programs may change – check website for the latest information</a:t>
            </a:r>
          </a:p>
          <a:p>
            <a:pPr marL="0" indent="0">
              <a:buNone/>
            </a:pPr>
            <a:endParaRPr lang="en-US" sz="2400" dirty="0"/>
          </a:p>
        </p:txBody>
      </p:sp>
      <p:sp>
        <p:nvSpPr>
          <p:cNvPr id="2" name="Footer Placeholder 4">
            <a:extLst>
              <a:ext uri="{FF2B5EF4-FFF2-40B4-BE49-F238E27FC236}">
                <a16:creationId xmlns:a16="http://schemas.microsoft.com/office/drawing/2014/main" id="{02118015-DB22-3EA9-95EE-FCD513FB373F}"/>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4" name="Slide Number Placeholder 3"/>
          <p:cNvSpPr>
            <a:spLocks noGrp="1"/>
          </p:cNvSpPr>
          <p:nvPr>
            <p:ph type="sldNum" sz="quarter" idx="12"/>
          </p:nvPr>
        </p:nvSpPr>
        <p:spPr>
          <a:xfrm>
            <a:off x="9062884" y="5811837"/>
            <a:ext cx="2743200" cy="365125"/>
          </a:xfrm>
        </p:spPr>
        <p:txBody>
          <a:bodyPr>
            <a:normAutofit/>
          </a:bodyPr>
          <a:lstStyle/>
          <a:p>
            <a:pPr>
              <a:spcAft>
                <a:spcPts val="600"/>
              </a:spcAft>
            </a:pPr>
            <a:fld id="{D57F1E4F-1CFF-5643-939E-217C01CDF565}" type="slidenum">
              <a:rPr lang="en-US" b="0">
                <a:solidFill>
                  <a:schemeClr val="tx1">
                    <a:lumMod val="50000"/>
                    <a:lumOff val="50000"/>
                  </a:schemeClr>
                </a:solidFill>
              </a:rPr>
              <a:pPr>
                <a:spcAft>
                  <a:spcPts val="600"/>
                </a:spcAft>
              </a:pPr>
              <a:t>63</a:t>
            </a:fld>
            <a:endParaRPr lang="en-US" b="0" dirty="0">
              <a:solidFill>
                <a:schemeClr val="tx1">
                  <a:lumMod val="50000"/>
                  <a:lumOff val="50000"/>
                </a:schemeClr>
              </a:solidFill>
            </a:endParaRPr>
          </a:p>
        </p:txBody>
      </p:sp>
      <p:sp>
        <p:nvSpPr>
          <p:cNvPr id="5" name="Rectangle 4">
            <a:extLst>
              <a:ext uri="{FF2B5EF4-FFF2-40B4-BE49-F238E27FC236}">
                <a16:creationId xmlns:a16="http://schemas.microsoft.com/office/drawing/2014/main" id="{FD808455-69A2-4E64-B9AF-12D5C56D5745}"/>
              </a:ext>
            </a:extLst>
          </p:cNvPr>
          <p:cNvSpPr/>
          <p:nvPr/>
        </p:nvSpPr>
        <p:spPr>
          <a:xfrm>
            <a:off x="546100" y="266700"/>
            <a:ext cx="11099800" cy="18859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BC1925B9-8134-4F00-80A2-D9C067DBE8BB}"/>
              </a:ext>
            </a:extLst>
          </p:cNvPr>
          <p:cNvSpPr txBox="1">
            <a:spLocks/>
          </p:cNvSpPr>
          <p:nvPr/>
        </p:nvSpPr>
        <p:spPr>
          <a:xfrm>
            <a:off x="838200" y="5881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ckwell Condensed" panose="02060603050405020104" pitchFamily="18" charset="0"/>
                <a:ea typeface="+mj-ea"/>
                <a:cs typeface="+mj-cs"/>
              </a:defRPr>
            </a:lvl1pPr>
          </a:lstStyle>
          <a:p>
            <a:pPr algn="ctr"/>
            <a:r>
              <a:rPr lang="en-US" sz="4000" dirty="0">
                <a:solidFill>
                  <a:srgbClr val="FFFFFF"/>
                </a:solidFill>
                <a:latin typeface="Palatino Linotype" panose="02040502050505030304" pitchFamily="18" charset="0"/>
              </a:rPr>
              <a:t>Build Dakota Scholarship</a:t>
            </a:r>
          </a:p>
        </p:txBody>
      </p:sp>
    </p:spTree>
    <p:extLst>
      <p:ext uri="{BB962C8B-B14F-4D97-AF65-F5344CB8AC3E}">
        <p14:creationId xmlns:p14="http://schemas.microsoft.com/office/powerpoint/2010/main" val="642354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B27553-1DB2-4590-8AE7-B8F649BF50DF}"/>
              </a:ext>
            </a:extLst>
          </p:cNvPr>
          <p:cNvSpPr>
            <a:spLocks noGrp="1"/>
          </p:cNvSpPr>
          <p:nvPr>
            <p:ph idx="1"/>
          </p:nvPr>
        </p:nvSpPr>
        <p:spPr>
          <a:xfrm>
            <a:off x="838200" y="2391568"/>
            <a:ext cx="10515600" cy="3785394"/>
          </a:xfrm>
        </p:spPr>
        <p:txBody>
          <a:bodyPr anchor="ctr">
            <a:normAutofit/>
          </a:bodyPr>
          <a:lstStyle/>
          <a:p>
            <a:pPr>
              <a:lnSpc>
                <a:spcPct val="100000"/>
              </a:lnSpc>
              <a:spcBef>
                <a:spcPts val="0"/>
              </a:spcBef>
            </a:pPr>
            <a:r>
              <a:rPr lang="en-US" sz="2200" dirty="0"/>
              <a:t>New state-wide initiative to encourage South Dakota students of all economic backgrounds to live and work in South Dakota after graduation</a:t>
            </a:r>
          </a:p>
          <a:p>
            <a:pPr>
              <a:lnSpc>
                <a:spcPct val="100000"/>
              </a:lnSpc>
              <a:spcBef>
                <a:spcPts val="0"/>
              </a:spcBef>
            </a:pPr>
            <a:r>
              <a:rPr lang="en-US" sz="2200" dirty="0"/>
              <a:t>Available to students with unmet financial need as determined through their submission of the FAFSA, in conjunction with the financial aid office at the respective university. </a:t>
            </a:r>
          </a:p>
          <a:p>
            <a:pPr>
              <a:lnSpc>
                <a:spcPct val="100000"/>
              </a:lnSpc>
              <a:spcBef>
                <a:spcPts val="0"/>
              </a:spcBef>
            </a:pPr>
            <a:r>
              <a:rPr lang="en-US" sz="2200" b="0" i="0" dirty="0">
                <a:effectLst/>
              </a:rPr>
              <a:t>Understand the scholarship will turn into a loan if requirements are not met</a:t>
            </a:r>
          </a:p>
          <a:p>
            <a:pPr>
              <a:lnSpc>
                <a:spcPct val="100000"/>
              </a:lnSpc>
              <a:spcBef>
                <a:spcPts val="0"/>
              </a:spcBef>
            </a:pPr>
            <a:r>
              <a:rPr lang="en-US" sz="2200" dirty="0"/>
              <a:t>More information at </a:t>
            </a:r>
            <a:r>
              <a:rPr lang="en-US" sz="2200" dirty="0">
                <a:hlinkClick r:id="rId3"/>
              </a:rPr>
              <a:t>www.freedomscholarshipsd.com</a:t>
            </a:r>
            <a:r>
              <a:rPr lang="en-US" sz="2200" dirty="0"/>
              <a:t> </a:t>
            </a:r>
          </a:p>
          <a:p>
            <a:pPr>
              <a:lnSpc>
                <a:spcPct val="100000"/>
              </a:lnSpc>
              <a:spcBef>
                <a:spcPts val="0"/>
              </a:spcBef>
            </a:pPr>
            <a:endParaRPr lang="en-US" sz="2200" dirty="0"/>
          </a:p>
          <a:p>
            <a:pPr marL="0" indent="0" algn="ctr">
              <a:buNone/>
            </a:pPr>
            <a:r>
              <a:rPr lang="en-US" sz="2400" i="1" dirty="0">
                <a:solidFill>
                  <a:schemeClr val="accent2"/>
                </a:solidFill>
              </a:rPr>
              <a:t>Programs may change – check website for the latest information</a:t>
            </a:r>
          </a:p>
          <a:p>
            <a:endParaRPr lang="en-US" sz="2400" dirty="0"/>
          </a:p>
        </p:txBody>
      </p:sp>
      <p:sp>
        <p:nvSpPr>
          <p:cNvPr id="2" name="Footer Placeholder 4">
            <a:extLst>
              <a:ext uri="{FF2B5EF4-FFF2-40B4-BE49-F238E27FC236}">
                <a16:creationId xmlns:a16="http://schemas.microsoft.com/office/drawing/2014/main" id="{19AD4988-39FE-4BEC-B522-95405643327F}"/>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4" name="Slide Number Placeholder 3"/>
          <p:cNvSpPr>
            <a:spLocks noGrp="1"/>
          </p:cNvSpPr>
          <p:nvPr>
            <p:ph type="sldNum" sz="quarter" idx="12"/>
          </p:nvPr>
        </p:nvSpPr>
        <p:spPr>
          <a:xfrm>
            <a:off x="9053051" y="5697588"/>
            <a:ext cx="2743200" cy="365125"/>
          </a:xfrm>
        </p:spPr>
        <p:txBody>
          <a:bodyPr>
            <a:normAutofit/>
          </a:bodyPr>
          <a:lstStyle/>
          <a:p>
            <a:pPr>
              <a:spcAft>
                <a:spcPts val="600"/>
              </a:spcAft>
            </a:pPr>
            <a:fld id="{D57F1E4F-1CFF-5643-939E-217C01CDF565}" type="slidenum">
              <a:rPr lang="en-US" b="0">
                <a:solidFill>
                  <a:schemeClr val="tx1">
                    <a:lumMod val="50000"/>
                    <a:lumOff val="50000"/>
                  </a:schemeClr>
                </a:solidFill>
              </a:rPr>
              <a:pPr>
                <a:spcAft>
                  <a:spcPts val="600"/>
                </a:spcAft>
              </a:pPr>
              <a:t>64</a:t>
            </a:fld>
            <a:endParaRPr lang="en-US" b="0" dirty="0">
              <a:solidFill>
                <a:schemeClr val="tx1">
                  <a:lumMod val="50000"/>
                  <a:lumOff val="50000"/>
                </a:schemeClr>
              </a:solidFill>
            </a:endParaRPr>
          </a:p>
        </p:txBody>
      </p:sp>
      <p:sp>
        <p:nvSpPr>
          <p:cNvPr id="6" name="Rectangle 5">
            <a:extLst>
              <a:ext uri="{FF2B5EF4-FFF2-40B4-BE49-F238E27FC236}">
                <a16:creationId xmlns:a16="http://schemas.microsoft.com/office/drawing/2014/main" id="{0842B94C-F20D-4378-A6CE-D30CF2B087AA}"/>
              </a:ext>
            </a:extLst>
          </p:cNvPr>
          <p:cNvSpPr/>
          <p:nvPr/>
        </p:nvSpPr>
        <p:spPr>
          <a:xfrm>
            <a:off x="414020" y="293051"/>
            <a:ext cx="11099800" cy="18859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0E931BE4-3E88-421B-BBC1-4A3903622A2B}"/>
              </a:ext>
            </a:extLst>
          </p:cNvPr>
          <p:cNvSpPr txBox="1">
            <a:spLocks/>
          </p:cNvSpPr>
          <p:nvPr/>
        </p:nvSpPr>
        <p:spPr>
          <a:xfrm>
            <a:off x="838200" y="5881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ckwell Condensed" panose="02060603050405020104" pitchFamily="18" charset="0"/>
                <a:ea typeface="+mj-ea"/>
                <a:cs typeface="+mj-cs"/>
              </a:defRPr>
            </a:lvl1pPr>
          </a:lstStyle>
          <a:p>
            <a:pPr algn="ctr"/>
            <a:r>
              <a:rPr lang="en-US" sz="4000" dirty="0">
                <a:solidFill>
                  <a:srgbClr val="FFFFFF"/>
                </a:solidFill>
                <a:latin typeface="Palatino Linotype" panose="02040502050505030304" pitchFamily="18" charset="0"/>
              </a:rPr>
              <a:t>Freedom Scholarship</a:t>
            </a:r>
          </a:p>
        </p:txBody>
      </p:sp>
    </p:spTree>
    <p:extLst>
      <p:ext uri="{BB962C8B-B14F-4D97-AF65-F5344CB8AC3E}">
        <p14:creationId xmlns:p14="http://schemas.microsoft.com/office/powerpoint/2010/main" val="1965572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2D8D90-F492-4824-B71F-5CB01B54D69A}"/>
              </a:ext>
            </a:extLst>
          </p:cNvPr>
          <p:cNvSpPr/>
          <p:nvPr/>
        </p:nvSpPr>
        <p:spPr>
          <a:xfrm>
            <a:off x="546100" y="266701"/>
            <a:ext cx="11099800" cy="18859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5F5F215D-0D29-45AB-B753-20BDA6A1E3FE}"/>
              </a:ext>
            </a:extLst>
          </p:cNvPr>
          <p:cNvSpPr>
            <a:spLocks noGrp="1"/>
          </p:cNvSpPr>
          <p:nvPr>
            <p:ph type="title"/>
          </p:nvPr>
        </p:nvSpPr>
        <p:spPr>
          <a:xfrm>
            <a:off x="752475" y="313530"/>
            <a:ext cx="10515600" cy="1325563"/>
          </a:xfrm>
        </p:spPr>
        <p:txBody>
          <a:bodyPr>
            <a:normAutofit/>
          </a:bodyPr>
          <a:lstStyle/>
          <a:p>
            <a:pPr algn="ctr"/>
            <a:r>
              <a:rPr lang="en-US" sz="4000" dirty="0">
                <a:solidFill>
                  <a:srgbClr val="FFFFFF"/>
                </a:solidFill>
              </a:rPr>
              <a:t>Jump Start Scholarship</a:t>
            </a:r>
          </a:p>
        </p:txBody>
      </p:sp>
      <p:sp>
        <p:nvSpPr>
          <p:cNvPr id="7" name="Content Placeholder 6">
            <a:extLst>
              <a:ext uri="{FF2B5EF4-FFF2-40B4-BE49-F238E27FC236}">
                <a16:creationId xmlns:a16="http://schemas.microsoft.com/office/drawing/2014/main" id="{EEED99C9-A563-4F78-92AE-071AC33859B0}"/>
              </a:ext>
            </a:extLst>
          </p:cNvPr>
          <p:cNvSpPr>
            <a:spLocks noGrp="1"/>
          </p:cNvSpPr>
          <p:nvPr>
            <p:ph idx="1"/>
          </p:nvPr>
        </p:nvSpPr>
        <p:spPr>
          <a:xfrm>
            <a:off x="838200" y="2391568"/>
            <a:ext cx="10515600" cy="3785394"/>
          </a:xfrm>
        </p:spPr>
        <p:txBody>
          <a:bodyPr anchor="ctr">
            <a:normAutofit fontScale="92500" lnSpcReduction="10000"/>
          </a:bodyPr>
          <a:lstStyle/>
          <a:p>
            <a:pPr marL="342900" lvl="0" indent="-342900">
              <a:lnSpc>
                <a:spcPct val="120000"/>
              </a:lnSpc>
              <a:spcBef>
                <a:spcPts val="0"/>
              </a:spcBef>
              <a:buFont typeface="Arial" panose="020B0604020202020204" pitchFamily="34" charset="0"/>
              <a:buChar char="•"/>
            </a:pPr>
            <a:r>
              <a:rPr lang="en-US" sz="2400" dirty="0"/>
              <a:t>Students who graduate from a SD public high school in 3 years or less</a:t>
            </a:r>
          </a:p>
          <a:p>
            <a:pPr marL="342900" lvl="0" indent="-342900">
              <a:lnSpc>
                <a:spcPct val="120000"/>
              </a:lnSpc>
              <a:spcBef>
                <a:spcPts val="0"/>
              </a:spcBef>
              <a:buFont typeface="Arial" panose="020B0604020202020204" pitchFamily="34" charset="0"/>
              <a:buChar char="•"/>
            </a:pPr>
            <a:r>
              <a:rPr lang="en-US" sz="2400" dirty="0"/>
              <a:t>Enroll in an accredited institution located in SD within 1 year of high school graduation. </a:t>
            </a:r>
          </a:p>
          <a:p>
            <a:pPr marL="342900" lvl="0" indent="-342900">
              <a:lnSpc>
                <a:spcPct val="120000"/>
              </a:lnSpc>
              <a:spcBef>
                <a:spcPts val="0"/>
              </a:spcBef>
              <a:buFont typeface="Arial" panose="020B0604020202020204" pitchFamily="34" charset="0"/>
              <a:buChar char="•"/>
            </a:pPr>
            <a:r>
              <a:rPr lang="en-US" sz="2400" dirty="0"/>
              <a:t>For first year only and dollar amount varies</a:t>
            </a:r>
          </a:p>
          <a:p>
            <a:pPr marL="342900" lvl="0" indent="-342900">
              <a:lnSpc>
                <a:spcPct val="120000"/>
              </a:lnSpc>
              <a:spcBef>
                <a:spcPts val="0"/>
              </a:spcBef>
              <a:buFont typeface="Arial" panose="020B0604020202020204" pitchFamily="34" charset="0"/>
              <a:buChar char="•"/>
            </a:pPr>
            <a:r>
              <a:rPr lang="en-US" sz="2400" dirty="0"/>
              <a:t>For SD residents</a:t>
            </a:r>
          </a:p>
          <a:p>
            <a:pPr marL="342900" lvl="0" indent="-342900">
              <a:lnSpc>
                <a:spcPct val="120000"/>
              </a:lnSpc>
              <a:spcBef>
                <a:spcPts val="0"/>
              </a:spcBef>
              <a:buFont typeface="Arial" panose="020B0604020202020204" pitchFamily="34" charset="0"/>
              <a:buChar char="•"/>
            </a:pPr>
            <a:r>
              <a:rPr lang="en-US" sz="2400" dirty="0"/>
              <a:t>Apply at </a:t>
            </a:r>
            <a:r>
              <a:rPr lang="en-US" sz="2400" dirty="0">
                <a:hlinkClick r:id="rId3"/>
              </a:rPr>
              <a:t>https://ourdakotadreams.com/paying-for-college/sd-scholarships/</a:t>
            </a:r>
            <a:r>
              <a:rPr lang="en-US" sz="2400" dirty="0"/>
              <a:t> September 1</a:t>
            </a:r>
          </a:p>
          <a:p>
            <a:endParaRPr lang="en-US" sz="2400" dirty="0"/>
          </a:p>
          <a:p>
            <a:pPr marL="0" indent="0" algn="ctr">
              <a:buNone/>
            </a:pPr>
            <a:r>
              <a:rPr lang="en-US" sz="2400" i="1" dirty="0">
                <a:solidFill>
                  <a:schemeClr val="accent2"/>
                </a:solidFill>
              </a:rPr>
              <a:t>Programs may change – check website for the latest information</a:t>
            </a:r>
          </a:p>
        </p:txBody>
      </p:sp>
      <p:sp>
        <p:nvSpPr>
          <p:cNvPr id="2" name="Footer Placeholder 4">
            <a:extLst>
              <a:ext uri="{FF2B5EF4-FFF2-40B4-BE49-F238E27FC236}">
                <a16:creationId xmlns:a16="http://schemas.microsoft.com/office/drawing/2014/main" id="{C4A77FFA-7845-F36C-098C-ED7368D55A31}"/>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4" name="Slide Number Placeholder 3"/>
          <p:cNvSpPr>
            <a:spLocks noGrp="1"/>
          </p:cNvSpPr>
          <p:nvPr>
            <p:ph type="sldNum" sz="quarter" idx="12"/>
          </p:nvPr>
        </p:nvSpPr>
        <p:spPr>
          <a:xfrm>
            <a:off x="9180871" y="5811837"/>
            <a:ext cx="2594569" cy="365125"/>
          </a:xfrm>
        </p:spPr>
        <p:txBody>
          <a:bodyPr>
            <a:normAutofit/>
          </a:bodyPr>
          <a:lstStyle/>
          <a:p>
            <a:pPr>
              <a:spcAft>
                <a:spcPts val="600"/>
              </a:spcAft>
            </a:pPr>
            <a:fld id="{D57F1E4F-1CFF-5643-939E-217C01CDF565}" type="slidenum">
              <a:rPr lang="en-US" b="0">
                <a:solidFill>
                  <a:schemeClr val="tx1">
                    <a:lumMod val="50000"/>
                    <a:lumOff val="50000"/>
                  </a:schemeClr>
                </a:solidFill>
              </a:rPr>
              <a:pPr>
                <a:spcAft>
                  <a:spcPts val="600"/>
                </a:spcAft>
              </a:pPr>
              <a:t>65</a:t>
            </a:fld>
            <a:endParaRPr lang="en-US" b="0" dirty="0">
              <a:solidFill>
                <a:schemeClr val="tx1">
                  <a:lumMod val="50000"/>
                  <a:lumOff val="50000"/>
                </a:schemeClr>
              </a:solidFill>
            </a:endParaRPr>
          </a:p>
        </p:txBody>
      </p:sp>
    </p:spTree>
    <p:extLst>
      <p:ext uri="{BB962C8B-B14F-4D97-AF65-F5344CB8AC3E}">
        <p14:creationId xmlns:p14="http://schemas.microsoft.com/office/powerpoint/2010/main" val="2846467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0B13BC-B23E-42E7-AB55-AE1E3BED7B45}"/>
              </a:ext>
            </a:extLst>
          </p:cNvPr>
          <p:cNvSpPr/>
          <p:nvPr/>
        </p:nvSpPr>
        <p:spPr>
          <a:xfrm>
            <a:off x="546100" y="354011"/>
            <a:ext cx="11099800" cy="18859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5FD95B37-F8E6-4E89-99B8-2CE32750F705}"/>
              </a:ext>
            </a:extLst>
          </p:cNvPr>
          <p:cNvSpPr>
            <a:spLocks noGrp="1"/>
          </p:cNvSpPr>
          <p:nvPr>
            <p:ph type="title"/>
          </p:nvPr>
        </p:nvSpPr>
        <p:spPr>
          <a:xfrm>
            <a:off x="984250" y="916781"/>
            <a:ext cx="10515600" cy="1325563"/>
          </a:xfrm>
        </p:spPr>
        <p:txBody>
          <a:bodyPr>
            <a:normAutofit/>
          </a:bodyPr>
          <a:lstStyle/>
          <a:p>
            <a:pPr algn="ctr"/>
            <a:r>
              <a:rPr lang="en-US" sz="4000" dirty="0">
                <a:solidFill>
                  <a:srgbClr val="FFFFFF"/>
                </a:solidFill>
              </a:rPr>
              <a:t>Critical Teaching Needs Scholarship</a:t>
            </a:r>
            <a:br>
              <a:rPr lang="en-US" sz="4300" dirty="0">
                <a:solidFill>
                  <a:srgbClr val="FFFFFF"/>
                </a:solidFill>
              </a:rPr>
            </a:br>
            <a:endParaRPr lang="en-US" sz="4300" dirty="0">
              <a:solidFill>
                <a:srgbClr val="FFFFFF"/>
              </a:solidFill>
            </a:endParaRPr>
          </a:p>
        </p:txBody>
      </p:sp>
      <p:sp>
        <p:nvSpPr>
          <p:cNvPr id="7" name="Content Placeholder 6">
            <a:extLst>
              <a:ext uri="{FF2B5EF4-FFF2-40B4-BE49-F238E27FC236}">
                <a16:creationId xmlns:a16="http://schemas.microsoft.com/office/drawing/2014/main" id="{3A575191-AC12-49D6-8445-CD0040170162}"/>
              </a:ext>
            </a:extLst>
          </p:cNvPr>
          <p:cNvSpPr>
            <a:spLocks noGrp="1"/>
          </p:cNvSpPr>
          <p:nvPr>
            <p:ph idx="1"/>
          </p:nvPr>
        </p:nvSpPr>
        <p:spPr>
          <a:xfrm>
            <a:off x="838200" y="2391568"/>
            <a:ext cx="10515600" cy="3785394"/>
          </a:xfrm>
        </p:spPr>
        <p:txBody>
          <a:bodyPr anchor="ctr">
            <a:normAutofit/>
          </a:bodyPr>
          <a:lstStyle/>
          <a:p>
            <a:pPr marL="285750" lvl="0" indent="-285750">
              <a:lnSpc>
                <a:spcPct val="100000"/>
              </a:lnSpc>
              <a:spcBef>
                <a:spcPts val="0"/>
              </a:spcBef>
              <a:buFont typeface="Arial" panose="020B0604020202020204" pitchFamily="34" charset="0"/>
              <a:buChar char="•"/>
            </a:pPr>
            <a:r>
              <a:rPr lang="en-US" sz="2200" dirty="0"/>
              <a:t>Agree to work in SD in a critical teaching need occupation for five years</a:t>
            </a:r>
          </a:p>
          <a:p>
            <a:pPr marL="285750" lvl="0" indent="-285750">
              <a:lnSpc>
                <a:spcPct val="100000"/>
              </a:lnSpc>
              <a:spcBef>
                <a:spcPts val="0"/>
              </a:spcBef>
              <a:buFont typeface="Arial" panose="020B0604020202020204" pitchFamily="34" charset="0"/>
              <a:buChar char="•"/>
            </a:pPr>
            <a:r>
              <a:rPr lang="en-US" sz="2200" dirty="0"/>
              <a:t>Understand the scholarship will turn into a loan if requirements are not met</a:t>
            </a:r>
          </a:p>
          <a:p>
            <a:pPr marL="285750" lvl="0" indent="-285750">
              <a:lnSpc>
                <a:spcPct val="100000"/>
              </a:lnSpc>
              <a:spcBef>
                <a:spcPts val="0"/>
              </a:spcBef>
              <a:buFont typeface="Arial" panose="020B0604020202020204" pitchFamily="34" charset="0"/>
              <a:buChar char="•"/>
            </a:pPr>
            <a:r>
              <a:rPr lang="en-US" sz="2200" dirty="0"/>
              <a:t>Attend a participating SD postsecondary institution</a:t>
            </a:r>
          </a:p>
          <a:p>
            <a:pPr marL="285750" lvl="0" indent="-285750">
              <a:lnSpc>
                <a:spcPct val="100000"/>
              </a:lnSpc>
              <a:spcBef>
                <a:spcPts val="0"/>
              </a:spcBef>
              <a:buFont typeface="Arial" panose="020B0604020202020204" pitchFamily="34" charset="0"/>
              <a:buChar char="•"/>
            </a:pPr>
            <a:r>
              <a:rPr lang="en-US" sz="2200" dirty="0"/>
              <a:t>Application and more information online at </a:t>
            </a:r>
            <a:r>
              <a:rPr lang="en-US" sz="2000" dirty="0">
                <a:hlinkClick r:id="rId3"/>
              </a:rPr>
              <a:t>https://ourdakotadreams.com/paying-for-college/sd-scholarships/</a:t>
            </a:r>
            <a:endParaRPr lang="en-US" sz="2000" dirty="0"/>
          </a:p>
          <a:p>
            <a:pPr marL="0" indent="0" algn="ctr">
              <a:buNone/>
            </a:pPr>
            <a:r>
              <a:rPr lang="en-US" sz="2200" i="1" dirty="0">
                <a:solidFill>
                  <a:schemeClr val="accent2"/>
                </a:solidFill>
              </a:rPr>
              <a:t>Programs may change – check website for the latest information</a:t>
            </a:r>
          </a:p>
        </p:txBody>
      </p:sp>
      <p:sp>
        <p:nvSpPr>
          <p:cNvPr id="4" name="Footer Placeholder 4">
            <a:extLst>
              <a:ext uri="{FF2B5EF4-FFF2-40B4-BE49-F238E27FC236}">
                <a16:creationId xmlns:a16="http://schemas.microsoft.com/office/drawing/2014/main" id="{D5BE933A-9E7E-175A-5438-FF128CD73A1B}"/>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2" name="Slide Number Placeholder 1"/>
          <p:cNvSpPr>
            <a:spLocks noGrp="1"/>
          </p:cNvSpPr>
          <p:nvPr>
            <p:ph type="sldNum" sz="quarter" idx="12"/>
          </p:nvPr>
        </p:nvSpPr>
        <p:spPr>
          <a:xfrm>
            <a:off x="8902700" y="5811837"/>
            <a:ext cx="2743200" cy="365125"/>
          </a:xfrm>
        </p:spPr>
        <p:txBody>
          <a:bodyPr>
            <a:normAutofit/>
          </a:bodyPr>
          <a:lstStyle/>
          <a:p>
            <a:pPr>
              <a:spcAft>
                <a:spcPts val="600"/>
              </a:spcAft>
            </a:pPr>
            <a:fld id="{D57F1E4F-1CFF-5643-939E-217C01CDF565}" type="slidenum">
              <a:rPr lang="en-US" b="0">
                <a:solidFill>
                  <a:schemeClr val="tx1">
                    <a:lumMod val="50000"/>
                    <a:lumOff val="50000"/>
                  </a:schemeClr>
                </a:solidFill>
              </a:rPr>
              <a:pPr>
                <a:spcAft>
                  <a:spcPts val="600"/>
                </a:spcAft>
              </a:pPr>
              <a:t>66</a:t>
            </a:fld>
            <a:endParaRPr lang="en-US" b="0" dirty="0">
              <a:solidFill>
                <a:schemeClr val="tx1">
                  <a:lumMod val="50000"/>
                  <a:lumOff val="50000"/>
                </a:schemeClr>
              </a:solidFill>
            </a:endParaRPr>
          </a:p>
        </p:txBody>
      </p:sp>
    </p:spTree>
    <p:extLst>
      <p:ext uri="{BB962C8B-B14F-4D97-AF65-F5344CB8AC3E}">
        <p14:creationId xmlns:p14="http://schemas.microsoft.com/office/powerpoint/2010/main" val="2123020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70E88-2857-4EBB-9902-C9BA3D0734CC}"/>
              </a:ext>
            </a:extLst>
          </p:cNvPr>
          <p:cNvSpPr>
            <a:spLocks noGrp="1"/>
          </p:cNvSpPr>
          <p:nvPr>
            <p:ph type="title"/>
          </p:nvPr>
        </p:nvSpPr>
        <p:spPr>
          <a:xfrm>
            <a:off x="1123122" y="334644"/>
            <a:ext cx="10227630" cy="1076914"/>
          </a:xfrm>
        </p:spPr>
        <p:txBody>
          <a:bodyPr anchor="ctr">
            <a:normAutofit/>
          </a:bodyPr>
          <a:lstStyle/>
          <a:p>
            <a:r>
              <a:rPr lang="en-US" dirty="0">
                <a:solidFill>
                  <a:schemeClr val="tx2"/>
                </a:solidFill>
              </a:rPr>
              <a:t>Scholarship tips </a:t>
            </a:r>
            <a:r>
              <a:rPr lang="en-US" sz="4000" dirty="0">
                <a:solidFill>
                  <a:schemeClr val="tx2"/>
                </a:solidFill>
              </a:rPr>
              <a:t>	</a:t>
            </a:r>
          </a:p>
        </p:txBody>
      </p:sp>
      <p:graphicFrame>
        <p:nvGraphicFramePr>
          <p:cNvPr id="54" name="Content Placeholder 2">
            <a:extLst>
              <a:ext uri="{FF2B5EF4-FFF2-40B4-BE49-F238E27FC236}">
                <a16:creationId xmlns:a16="http://schemas.microsoft.com/office/drawing/2014/main" id="{F507FEDC-EE8A-45C6-82F1-E6998DC5B715}"/>
              </a:ext>
            </a:extLst>
          </p:cNvPr>
          <p:cNvGraphicFramePr>
            <a:graphicFrameLocks noGrp="1"/>
          </p:cNvGraphicFramePr>
          <p:nvPr>
            <p:ph idx="1"/>
          </p:nvPr>
        </p:nvGraphicFramePr>
        <p:xfrm>
          <a:off x="841248" y="1143098"/>
          <a:ext cx="10506456" cy="4571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4">
            <a:extLst>
              <a:ext uri="{FF2B5EF4-FFF2-40B4-BE49-F238E27FC236}">
                <a16:creationId xmlns:a16="http://schemas.microsoft.com/office/drawing/2014/main" id="{E7500749-FF4D-40B5-3C1C-BE04F3BD4A7A}"/>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4" name="Slide Number Placeholder 3">
            <a:extLst>
              <a:ext uri="{FF2B5EF4-FFF2-40B4-BE49-F238E27FC236}">
                <a16:creationId xmlns:a16="http://schemas.microsoft.com/office/drawing/2014/main" id="{04A858C4-0FCB-44BE-A6DF-B880794F0E0B}"/>
              </a:ext>
            </a:extLst>
          </p:cNvPr>
          <p:cNvSpPr>
            <a:spLocks noGrp="1"/>
          </p:cNvSpPr>
          <p:nvPr>
            <p:ph type="sldNum" sz="quarter" idx="12"/>
          </p:nvPr>
        </p:nvSpPr>
        <p:spPr>
          <a:xfrm>
            <a:off x="8953254" y="5921325"/>
            <a:ext cx="2633472" cy="365125"/>
          </a:xfrm>
        </p:spPr>
        <p:txBody>
          <a:bodyPr>
            <a:normAutofit/>
          </a:bodyPr>
          <a:lstStyle/>
          <a:p>
            <a:pPr>
              <a:spcAft>
                <a:spcPts val="600"/>
              </a:spcAft>
            </a:pPr>
            <a:fld id="{D57F1E4F-1CFF-5643-939E-217C01CDF565}" type="slidenum">
              <a:rPr lang="en-US" b="0">
                <a:solidFill>
                  <a:schemeClr val="tx1">
                    <a:lumMod val="50000"/>
                    <a:lumOff val="50000"/>
                  </a:schemeClr>
                </a:solidFill>
              </a:rPr>
              <a:pPr>
                <a:spcAft>
                  <a:spcPts val="600"/>
                </a:spcAft>
              </a:pPr>
              <a:t>67</a:t>
            </a:fld>
            <a:endParaRPr lang="en-US" b="0" dirty="0">
              <a:solidFill>
                <a:schemeClr val="tx1">
                  <a:lumMod val="50000"/>
                  <a:lumOff val="50000"/>
                </a:schemeClr>
              </a:solidFill>
            </a:endParaRPr>
          </a:p>
        </p:txBody>
      </p:sp>
    </p:spTree>
    <p:extLst>
      <p:ext uri="{BB962C8B-B14F-4D97-AF65-F5344CB8AC3E}">
        <p14:creationId xmlns:p14="http://schemas.microsoft.com/office/powerpoint/2010/main" val="860721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A9E7C7B6-6B74-532E-AC18-EE50E8FE5740}"/>
              </a:ext>
            </a:extLst>
          </p:cNvPr>
          <p:cNvSpPr>
            <a:spLocks noGrp="1"/>
          </p:cNvSpPr>
          <p:nvPr>
            <p:ph type="sldNum" sz="quarter" idx="12"/>
          </p:nvPr>
        </p:nvSpPr>
        <p:spPr>
          <a:xfrm>
            <a:off x="8953254" y="5921325"/>
            <a:ext cx="2633472" cy="365125"/>
          </a:xfrm>
        </p:spPr>
        <p:txBody>
          <a:bodyPr>
            <a:normAutofit/>
          </a:bodyPr>
          <a:lstStyle/>
          <a:p>
            <a:pPr>
              <a:spcAft>
                <a:spcPts val="600"/>
              </a:spcAft>
            </a:pPr>
            <a:fld id="{D57F1E4F-1CFF-5643-939E-217C01CDF565}" type="slidenum">
              <a:rPr lang="en-US" b="0">
                <a:solidFill>
                  <a:schemeClr val="tx1">
                    <a:lumMod val="50000"/>
                    <a:lumOff val="50000"/>
                  </a:schemeClr>
                </a:solidFill>
              </a:rPr>
              <a:pPr>
                <a:spcAft>
                  <a:spcPts val="600"/>
                </a:spcAft>
              </a:pPr>
              <a:t>68</a:t>
            </a:fld>
            <a:endParaRPr lang="en-US" b="0" dirty="0">
              <a:solidFill>
                <a:schemeClr val="tx1">
                  <a:lumMod val="50000"/>
                  <a:lumOff val="50000"/>
                </a:schemeClr>
              </a:solidFill>
            </a:endParaRPr>
          </a:p>
        </p:txBody>
      </p:sp>
      <p:sp>
        <p:nvSpPr>
          <p:cNvPr id="3" name="Footer Placeholder 2">
            <a:extLst>
              <a:ext uri="{FF2B5EF4-FFF2-40B4-BE49-F238E27FC236}">
                <a16:creationId xmlns:a16="http://schemas.microsoft.com/office/drawing/2014/main" id="{A4BF2801-6638-AF3E-DBCB-EFFE9FD97D00}"/>
              </a:ext>
            </a:extLst>
          </p:cNvPr>
          <p:cNvSpPr>
            <a:spLocks noGrp="1"/>
          </p:cNvSpPr>
          <p:nvPr>
            <p:ph type="ftr" sz="quarter" idx="11"/>
          </p:nvPr>
        </p:nvSpPr>
        <p:spPr/>
        <p:txBody>
          <a:bodyPr/>
          <a:lstStyle/>
          <a:p>
            <a:r>
              <a:rPr lang="en-US" dirty="0"/>
              <a:t>© Mapping Your Future 2024</a:t>
            </a:r>
          </a:p>
        </p:txBody>
      </p:sp>
      <p:pic>
        <p:nvPicPr>
          <p:cNvPr id="7" name="Picture 6">
            <a:extLst>
              <a:ext uri="{FF2B5EF4-FFF2-40B4-BE49-F238E27FC236}">
                <a16:creationId xmlns:a16="http://schemas.microsoft.com/office/drawing/2014/main" id="{82D1003F-2546-8F50-B0DF-585A9A769F1A}"/>
              </a:ext>
            </a:extLst>
          </p:cNvPr>
          <p:cNvPicPr>
            <a:picLocks noChangeAspect="1"/>
          </p:cNvPicPr>
          <p:nvPr/>
        </p:nvPicPr>
        <p:blipFill>
          <a:blip r:embed="rId2"/>
          <a:stretch>
            <a:fillRect/>
          </a:stretch>
        </p:blipFill>
        <p:spPr>
          <a:xfrm>
            <a:off x="785793" y="1724211"/>
            <a:ext cx="10620414" cy="3409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9837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E340B8-1926-4A48-A769-C458193C4277}"/>
              </a:ext>
            </a:extLst>
          </p:cNvPr>
          <p:cNvSpPr>
            <a:spLocks noGrp="1"/>
          </p:cNvSpPr>
          <p:nvPr>
            <p:ph sz="half" idx="1"/>
          </p:nvPr>
        </p:nvSpPr>
        <p:spPr>
          <a:xfrm>
            <a:off x="1104900" y="1371600"/>
            <a:ext cx="10274300" cy="5130800"/>
          </a:xfrm>
        </p:spPr>
        <p:txBody>
          <a:bodyPr>
            <a:normAutofit/>
          </a:bodyPr>
          <a:lstStyle/>
          <a:p>
            <a:pPr>
              <a:lnSpc>
                <a:spcPct val="100000"/>
              </a:lnSpc>
              <a:buFont typeface="Wingdings" panose="05000000000000000000" pitchFamily="2" charset="2"/>
              <a:buChar char="§"/>
            </a:pPr>
            <a:r>
              <a:rPr lang="en-US" altLang="en-US" sz="2000" dirty="0">
                <a:hlinkClick r:id="rId3"/>
              </a:rPr>
              <a:t>SouthDakota.MappingYourFuture.org</a:t>
            </a:r>
            <a:endParaRPr lang="en-US" altLang="en-US" sz="2000" dirty="0"/>
          </a:p>
          <a:p>
            <a:pPr lvl="1">
              <a:lnSpc>
                <a:spcPct val="100000"/>
              </a:lnSpc>
            </a:pPr>
            <a:r>
              <a:rPr lang="en-US" altLang="en-US" dirty="0">
                <a:hlinkClick r:id="rId4"/>
              </a:rPr>
              <a:t>https://southdakota.mappingyourfuture.org/college.cfm</a:t>
            </a:r>
            <a:endParaRPr lang="en-US" altLang="en-US" dirty="0"/>
          </a:p>
          <a:p>
            <a:pPr lvl="1">
              <a:lnSpc>
                <a:spcPct val="100000"/>
              </a:lnSpc>
            </a:pPr>
            <a:r>
              <a:rPr lang="en-US" altLang="en-US" dirty="0">
                <a:hlinkClick r:id="rId5"/>
              </a:rPr>
              <a:t>https://southdakota.mappingyourfuture.org/career-sort.cfm</a:t>
            </a:r>
            <a:r>
              <a:rPr lang="en-US" altLang="en-US" dirty="0"/>
              <a:t> </a:t>
            </a:r>
          </a:p>
          <a:p>
            <a:pPr>
              <a:lnSpc>
                <a:spcPct val="100000"/>
              </a:lnSpc>
              <a:buFont typeface="Wingdings" panose="05000000000000000000" pitchFamily="2" charset="2"/>
              <a:buChar char="§"/>
            </a:pPr>
            <a:r>
              <a:rPr lang="en-US" altLang="en-US" sz="2000" dirty="0">
                <a:hlinkClick r:id="rId6"/>
              </a:rPr>
              <a:t>MappingYourFuture.org </a:t>
            </a:r>
            <a:endParaRPr lang="en-US" altLang="en-US" sz="2000" dirty="0"/>
          </a:p>
          <a:p>
            <a:pPr>
              <a:lnSpc>
                <a:spcPct val="100000"/>
              </a:lnSpc>
              <a:buFont typeface="Wingdings" panose="05000000000000000000" pitchFamily="2" charset="2"/>
              <a:buChar char="§"/>
            </a:pPr>
            <a:r>
              <a:rPr lang="en-US" sz="2000" dirty="0">
                <a:hlinkClick r:id="rId7"/>
              </a:rPr>
              <a:t>StudentAid.gov</a:t>
            </a:r>
            <a:endParaRPr lang="en-US" sz="2000" dirty="0"/>
          </a:p>
          <a:p>
            <a:pPr lvl="1">
              <a:lnSpc>
                <a:spcPct val="100000"/>
              </a:lnSpc>
            </a:pPr>
            <a:r>
              <a:rPr lang="en-US" dirty="0">
                <a:hlinkClick r:id="rId8"/>
              </a:rPr>
              <a:t>https://studentaid.gov/aid-estimator/</a:t>
            </a:r>
            <a:r>
              <a:rPr lang="en-US" dirty="0"/>
              <a:t> </a:t>
            </a:r>
          </a:p>
          <a:p>
            <a:pPr>
              <a:lnSpc>
                <a:spcPct val="100000"/>
              </a:lnSpc>
              <a:buClr>
                <a:schemeClr val="tx1"/>
              </a:buClr>
              <a:buFont typeface="Wingdings" panose="05000000000000000000" pitchFamily="2" charset="2"/>
              <a:buChar char="§"/>
            </a:pPr>
            <a:r>
              <a:rPr lang="en-US" sz="2000" dirty="0"/>
              <a:t>Scholarship tracking sheet: </a:t>
            </a:r>
            <a:r>
              <a:rPr lang="en-US" dirty="0">
                <a:hlinkClick r:id="rId9"/>
              </a:rPr>
              <a:t>MappingYourFuture_Scholarship_Tracking.xlsx (live.com)</a:t>
            </a:r>
            <a:endParaRPr lang="en-US" dirty="0"/>
          </a:p>
          <a:p>
            <a:pPr>
              <a:lnSpc>
                <a:spcPct val="100000"/>
              </a:lnSpc>
              <a:buFont typeface="Wingdings" panose="05000000000000000000" pitchFamily="2" charset="2"/>
              <a:buChar char="§"/>
            </a:pPr>
            <a:r>
              <a:rPr lang="en-US" sz="2000" dirty="0"/>
              <a:t>Scholarship searches</a:t>
            </a:r>
          </a:p>
          <a:p>
            <a:pPr lvl="1">
              <a:lnSpc>
                <a:spcPct val="100000"/>
              </a:lnSpc>
            </a:pPr>
            <a:r>
              <a:rPr lang="en-US" sz="2000" dirty="0"/>
              <a:t>FastWeb: </a:t>
            </a:r>
            <a:r>
              <a:rPr lang="en-US" sz="2000" dirty="0">
                <a:hlinkClick r:id="rId10"/>
              </a:rPr>
              <a:t>www.fastweb.com/</a:t>
            </a:r>
            <a:endParaRPr lang="en-US" sz="2000" dirty="0"/>
          </a:p>
          <a:p>
            <a:pPr lvl="1">
              <a:lnSpc>
                <a:spcPct val="100000"/>
              </a:lnSpc>
            </a:pPr>
            <a:r>
              <a:rPr lang="en-US" sz="2000" dirty="0"/>
              <a:t>BigFuture: </a:t>
            </a:r>
            <a:r>
              <a:rPr lang="en-US" sz="2000" dirty="0">
                <a:hlinkClick r:id="rId11"/>
              </a:rPr>
              <a:t>bigfuture.collegeboard.org/</a:t>
            </a:r>
            <a:r>
              <a:rPr lang="en-US" sz="2000" dirty="0"/>
              <a:t> </a:t>
            </a:r>
          </a:p>
          <a:p>
            <a:pPr lvl="1">
              <a:lnSpc>
                <a:spcPct val="100000"/>
              </a:lnSpc>
            </a:pPr>
            <a:r>
              <a:rPr lang="en-US" sz="2000" dirty="0"/>
              <a:t>Scholarship Resources: </a:t>
            </a:r>
            <a:r>
              <a:rPr lang="en-US" sz="1800" u="sng" dirty="0">
                <a:solidFill>
                  <a:srgbClr val="467886"/>
                </a:solidFill>
                <a:effectLst/>
                <a:latin typeface="Aptos" panose="020B0004020202020204" pitchFamily="34" charset="0"/>
                <a:ea typeface="Times New Roman" panose="02020603050405020304" pitchFamily="18" charset="0"/>
                <a:cs typeface="Aptos" panose="020B0004020202020204" pitchFamily="34" charset="0"/>
                <a:hlinkClick r:id="rId12"/>
              </a:rPr>
              <a:t>https://mappingyourfuture.org/wp-content/uploads/2024/08/MappingYourFutureScholarshipTips.pdf</a:t>
            </a:r>
            <a:endParaRPr lang="en-US" sz="2000" dirty="0"/>
          </a:p>
          <a:p>
            <a:endParaRPr lang="en-US" dirty="0"/>
          </a:p>
        </p:txBody>
      </p:sp>
      <p:sp>
        <p:nvSpPr>
          <p:cNvPr id="3" name="Footer Placeholder 4">
            <a:extLst>
              <a:ext uri="{FF2B5EF4-FFF2-40B4-BE49-F238E27FC236}">
                <a16:creationId xmlns:a16="http://schemas.microsoft.com/office/drawing/2014/main" id="{2FEF7285-412F-BE01-AEE2-FAA62CBEB1F7}"/>
              </a:ext>
            </a:extLst>
          </p:cNvPr>
          <p:cNvSpPr>
            <a:spLocks noGrp="1"/>
          </p:cNvSpPr>
          <p:nvPr>
            <p:ph type="ftr" sz="quarter" idx="11"/>
          </p:nvPr>
        </p:nvSpPr>
        <p:spPr/>
        <p:txBody>
          <a:bodyPr/>
          <a:lstStyle/>
          <a:p>
            <a:r>
              <a:rPr lang="en-US" dirty="0"/>
              <a:t>© Mapping Your Future 2024</a:t>
            </a:r>
          </a:p>
        </p:txBody>
      </p:sp>
      <p:sp>
        <p:nvSpPr>
          <p:cNvPr id="5" name="Slide Number Placeholder 3"/>
          <p:cNvSpPr>
            <a:spLocks noGrp="1"/>
          </p:cNvSpPr>
          <p:nvPr>
            <p:ph type="sldNum" sz="quarter" idx="12"/>
          </p:nvPr>
        </p:nvSpPr>
        <p:spPr/>
        <p:txBody>
          <a:bodyPr>
            <a:normAutofit/>
          </a:bodyPr>
          <a:lstStyle/>
          <a:p>
            <a:pPr>
              <a:lnSpc>
                <a:spcPct val="90000"/>
              </a:lnSpc>
              <a:spcAft>
                <a:spcPts val="600"/>
              </a:spcAft>
            </a:pPr>
            <a:fld id="{D57F1E4F-1CFF-5643-939E-217C01CDF565}" type="slidenum">
              <a:rPr lang="en-US" b="0" smtClean="0">
                <a:solidFill>
                  <a:schemeClr val="bg1"/>
                </a:solidFill>
              </a:rPr>
              <a:pPr>
                <a:lnSpc>
                  <a:spcPct val="90000"/>
                </a:lnSpc>
                <a:spcAft>
                  <a:spcPts val="600"/>
                </a:spcAft>
              </a:pPr>
              <a:t>69</a:t>
            </a:fld>
            <a:endParaRPr lang="en-US" sz="1900" b="0" dirty="0">
              <a:solidFill>
                <a:schemeClr val="bg1"/>
              </a:solidFill>
            </a:endParaRPr>
          </a:p>
        </p:txBody>
      </p:sp>
      <p:sp>
        <p:nvSpPr>
          <p:cNvPr id="53250" name="Rectangle 2"/>
          <p:cNvSpPr>
            <a:spLocks noGrp="1" noChangeArrowheads="1"/>
          </p:cNvSpPr>
          <p:nvPr>
            <p:ph type="title"/>
          </p:nvPr>
        </p:nvSpPr>
        <p:spPr>
          <a:noFill/>
        </p:spPr>
        <p:txBody>
          <a:bodyPr>
            <a:normAutofit/>
          </a:bodyPr>
          <a:lstStyle/>
          <a:p>
            <a:pPr eaLnBrk="1" hangingPunct="1"/>
            <a:r>
              <a:rPr lang="en-US" altLang="en-US" sz="4000" dirty="0">
                <a:solidFill>
                  <a:schemeClr val="accent1">
                    <a:lumMod val="50000"/>
                  </a:schemeClr>
                </a:solidFill>
              </a:rPr>
              <a:t>Resources</a:t>
            </a:r>
          </a:p>
        </p:txBody>
      </p:sp>
      <p:sp>
        <p:nvSpPr>
          <p:cNvPr id="9" name="Slide Number Placeholder 3">
            <a:extLst>
              <a:ext uri="{FF2B5EF4-FFF2-40B4-BE49-F238E27FC236}">
                <a16:creationId xmlns:a16="http://schemas.microsoft.com/office/drawing/2014/main" id="{E06CC13A-27C8-4B4A-8F53-4E6BF286588F}"/>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69</a:t>
            </a:fld>
            <a:endParaRPr lang="en-US" dirty="0">
              <a:solidFill>
                <a:schemeClr val="tx1">
                  <a:lumMod val="50000"/>
                  <a:lumOff val="50000"/>
                </a:schemeClr>
              </a:solidFill>
            </a:endParaRPr>
          </a:p>
        </p:txBody>
      </p:sp>
      <p:pic>
        <p:nvPicPr>
          <p:cNvPr id="6" name="Graphic 5" descr="Internet outline">
            <a:extLst>
              <a:ext uri="{FF2B5EF4-FFF2-40B4-BE49-F238E27FC236}">
                <a16:creationId xmlns:a16="http://schemas.microsoft.com/office/drawing/2014/main" id="{ADC90965-590B-085C-457D-2102522A0C2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04480" y="1052543"/>
            <a:ext cx="2883965" cy="2883965"/>
          </a:xfrm>
          <a:prstGeom prst="rect">
            <a:avLst/>
          </a:prstGeom>
        </p:spPr>
      </p:pic>
    </p:spTree>
    <p:extLst>
      <p:ext uri="{BB962C8B-B14F-4D97-AF65-F5344CB8AC3E}">
        <p14:creationId xmlns:p14="http://schemas.microsoft.com/office/powerpoint/2010/main" val="4091561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a:xfrm>
            <a:off x="1049867" y="304840"/>
            <a:ext cx="10905066" cy="1135737"/>
          </a:xfrm>
        </p:spPr>
        <p:txBody>
          <a:bodyPr vert="horz" lIns="91440" tIns="45720" rIns="91440" bIns="45720" rtlCol="0" anchor="ctr">
            <a:normAutofit/>
          </a:bodyPr>
          <a:lstStyle/>
          <a:p>
            <a:r>
              <a:rPr lang="en-US" altLang="en-US" sz="3600" dirty="0">
                <a:solidFill>
                  <a:schemeClr val="accent1">
                    <a:lumMod val="50000"/>
                  </a:schemeClr>
                </a:solidFill>
                <a:latin typeface="Palatino Linotype" panose="02040502050505030304" pitchFamily="18" charset="0"/>
              </a:rPr>
              <a:t>Types of financial aid</a:t>
            </a:r>
            <a:r>
              <a:rPr lang="en-US" altLang="en-US" sz="4000" dirty="0">
                <a:latin typeface="Palatino Linotype" panose="02040502050505030304" pitchFamily="18" charset="0"/>
              </a:rPr>
              <a:t>	</a:t>
            </a:r>
          </a:p>
        </p:txBody>
      </p:sp>
      <p:sp>
        <p:nvSpPr>
          <p:cNvPr id="2" name="Footer Placeholder 4">
            <a:extLst>
              <a:ext uri="{FF2B5EF4-FFF2-40B4-BE49-F238E27FC236}">
                <a16:creationId xmlns:a16="http://schemas.microsoft.com/office/drawing/2014/main" id="{4C1A04A6-7420-CE7E-1FB4-C1E4C4EB55C8}"/>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6" name="Slide Number Placeholder 4">
            <a:extLst>
              <a:ext uri="{FF2B5EF4-FFF2-40B4-BE49-F238E27FC236}">
                <a16:creationId xmlns:a16="http://schemas.microsoft.com/office/drawing/2014/main" id="{EB8129E6-DB22-4465-B6EB-DE1446954B80}"/>
              </a:ext>
            </a:extLst>
          </p:cNvPr>
          <p:cNvSpPr txBox="1">
            <a:spLocks/>
          </p:cNvSpPr>
          <p:nvPr/>
        </p:nvSpPr>
        <p:spPr>
          <a:xfrm>
            <a:off x="11235444" y="5985291"/>
            <a:ext cx="640080" cy="365125"/>
          </a:xfrm>
          <a:prstGeom prst="rect">
            <a:avLst/>
          </a:prstGeom>
        </p:spPr>
        <p:txBody>
          <a:bodyPr vert="horz" lIns="91440" tIns="45720" rIns="91440" bIns="45720" rtlCol="0" anchor="ctr"/>
          <a:lstStyle>
            <a:defPPr>
              <a:defRPr lang="en-US"/>
            </a:defPPr>
            <a:lvl1pPr marL="0" algn="ctr" defTabSz="457200" rtl="0" eaLnBrk="1" latinLnBrk="0" hangingPunct="1">
              <a:defRPr sz="1400" b="1" kern="1200">
                <a:solidFill>
                  <a:srgbClr val="FFFFFF"/>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AC483E77-E040-4DDC-981C-9BBD059B888F}" type="slidenum">
              <a:rPr lang="en-US" b="0" smtClean="0"/>
              <a:pPr>
                <a:spcAft>
                  <a:spcPts val="600"/>
                </a:spcAft>
              </a:pPr>
              <a:t>7</a:t>
            </a:fld>
            <a:endParaRPr lang="en-US" b="0" dirty="0"/>
          </a:p>
        </p:txBody>
      </p:sp>
      <p:graphicFrame>
        <p:nvGraphicFramePr>
          <p:cNvPr id="4" name="Diagram 3"/>
          <p:cNvGraphicFramePr/>
          <p:nvPr>
            <p:extLst>
              <p:ext uri="{D42A27DB-BD31-4B8C-83A1-F6EECF244321}">
                <p14:modId xmlns:p14="http://schemas.microsoft.com/office/powerpoint/2010/main" val="2771451024"/>
              </p:ext>
            </p:extLst>
          </p:nvPr>
        </p:nvGraphicFramePr>
        <p:xfrm>
          <a:off x="643467" y="1591309"/>
          <a:ext cx="10905066"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8BE38A90-0479-A8C6-53FD-F8B5CCBCA70F}"/>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7</a:t>
            </a:fld>
            <a:endParaRPr lang="en-US" dirty="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643CB644-0940-95A9-4202-8A474E33EB1F}"/>
              </a:ext>
            </a:extLst>
          </p:cNvPr>
          <p:cNvSpPr>
            <a:spLocks noGrp="1"/>
          </p:cNvSpPr>
          <p:nvPr>
            <p:ph type="sldNum" sz="quarter" idx="12"/>
          </p:nvPr>
        </p:nvSpPr>
        <p:spPr/>
        <p:txBody>
          <a:bodyPr/>
          <a:lstStyle/>
          <a:p>
            <a:fld id="{0FF54DE5-C571-48E8-A5BC-B369434E2F44}" type="slidenum">
              <a:rPr lang="en-US" smtClean="0"/>
              <a:t>7</a:t>
            </a:fld>
            <a:endParaRPr lang="en-US" dirty="0"/>
          </a:p>
        </p:txBody>
      </p:sp>
    </p:spTree>
    <p:extLst>
      <p:ext uri="{BB962C8B-B14F-4D97-AF65-F5344CB8AC3E}">
        <p14:creationId xmlns:p14="http://schemas.microsoft.com/office/powerpoint/2010/main" val="488324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D24C-D47E-23FE-D5D4-558163169D16}"/>
              </a:ext>
            </a:extLst>
          </p:cNvPr>
          <p:cNvSpPr>
            <a:spLocks noGrp="1"/>
          </p:cNvSpPr>
          <p:nvPr>
            <p:ph type="ctrTitle"/>
          </p:nvPr>
        </p:nvSpPr>
        <p:spPr/>
        <p:txBody>
          <a:bodyPr anchor="ctr">
            <a:normAutofit/>
          </a:bodyPr>
          <a:lstStyle/>
          <a:p>
            <a:r>
              <a:rPr lang="en-US" dirty="0"/>
              <a:t>Questions</a:t>
            </a:r>
          </a:p>
        </p:txBody>
      </p:sp>
      <p:pic>
        <p:nvPicPr>
          <p:cNvPr id="6" name="Picture 5" descr="Question mark boxes">
            <a:extLst>
              <a:ext uri="{FF2B5EF4-FFF2-40B4-BE49-F238E27FC236}">
                <a16:creationId xmlns:a16="http://schemas.microsoft.com/office/drawing/2014/main" id="{ABBC0BD0-9205-6E75-5082-FA1123BADC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76163" y="1297637"/>
            <a:ext cx="5210937" cy="4208604"/>
          </a:xfrm>
          <a:prstGeom prst="rect">
            <a:avLst/>
          </a:prstGeom>
          <a:ln>
            <a:noFill/>
          </a:ln>
          <a:effectLst>
            <a:outerShdw blurRad="292100" dist="139700" dir="2700000" algn="tl" rotWithShape="0">
              <a:srgbClr val="333333">
                <a:alpha val="65000"/>
              </a:srgbClr>
            </a:outerShdw>
          </a:effectLst>
        </p:spPr>
      </p:pic>
      <p:sp>
        <p:nvSpPr>
          <p:cNvPr id="4" name="Footer Placeholder 4">
            <a:extLst>
              <a:ext uri="{FF2B5EF4-FFF2-40B4-BE49-F238E27FC236}">
                <a16:creationId xmlns:a16="http://schemas.microsoft.com/office/drawing/2014/main" id="{694F0AF6-4735-092E-4254-8477E2B40A6E}"/>
              </a:ext>
            </a:extLst>
          </p:cNvPr>
          <p:cNvSpPr txBox="1">
            <a:spLocks/>
          </p:cNvSpPr>
          <p:nvPr/>
        </p:nvSpPr>
        <p:spPr>
          <a:xfrm>
            <a:off x="2934459" y="6356350"/>
            <a:ext cx="6323082" cy="3651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 Mapping Your Future 2024</a:t>
            </a:r>
          </a:p>
        </p:txBody>
      </p:sp>
      <p:sp>
        <p:nvSpPr>
          <p:cNvPr id="3" name="Slide Number Placeholder 3">
            <a:extLst>
              <a:ext uri="{FF2B5EF4-FFF2-40B4-BE49-F238E27FC236}">
                <a16:creationId xmlns:a16="http://schemas.microsoft.com/office/drawing/2014/main" id="{016AB7F1-9A97-AA91-830E-31E54A105286}"/>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70</a:t>
            </a:fld>
            <a:endParaRPr lang="en-US" dirty="0">
              <a:solidFill>
                <a:schemeClr val="tx1">
                  <a:lumMod val="50000"/>
                  <a:lumOff val="50000"/>
                </a:schemeClr>
              </a:solidFill>
            </a:endParaRPr>
          </a:p>
        </p:txBody>
      </p:sp>
    </p:spTree>
    <p:extLst>
      <p:ext uri="{BB962C8B-B14F-4D97-AF65-F5344CB8AC3E}">
        <p14:creationId xmlns:p14="http://schemas.microsoft.com/office/powerpoint/2010/main" val="956311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1D94A2-390D-46F4-BFB5-0834EB1125FA}"/>
              </a:ext>
            </a:extLst>
          </p:cNvPr>
          <p:cNvSpPr>
            <a:spLocks noGrp="1"/>
          </p:cNvSpPr>
          <p:nvPr>
            <p:ph type="ctrTitle"/>
          </p:nvPr>
        </p:nvSpPr>
        <p:spPr>
          <a:xfrm>
            <a:off x="990601" y="2951217"/>
            <a:ext cx="4532168" cy="955565"/>
          </a:xfrm>
        </p:spPr>
        <p:txBody>
          <a:bodyPr anchor="b">
            <a:normAutofit fontScale="90000"/>
          </a:bodyPr>
          <a:lstStyle/>
          <a:p>
            <a:pPr algn="ctr"/>
            <a:r>
              <a:rPr lang="en-US" cap="none">
                <a:solidFill>
                  <a:schemeClr val="tx2"/>
                </a:solidFill>
              </a:rPr>
              <a:t>Thank you for participating</a:t>
            </a:r>
            <a:endParaRPr lang="en-US" cap="none" dirty="0">
              <a:solidFill>
                <a:schemeClr val="tx2"/>
              </a:solidFill>
            </a:endParaRPr>
          </a:p>
        </p:txBody>
      </p:sp>
      <p:sp>
        <p:nvSpPr>
          <p:cNvPr id="57" name="Content Placeholder 2"/>
          <p:cNvSpPr>
            <a:spLocks noGrp="1"/>
          </p:cNvSpPr>
          <p:nvPr>
            <p:ph type="subTitle" idx="1"/>
          </p:nvPr>
        </p:nvSpPr>
        <p:spPr>
          <a:xfrm>
            <a:off x="6096000" y="2235200"/>
            <a:ext cx="5105399" cy="3232150"/>
          </a:xfrm>
        </p:spPr>
        <p:txBody>
          <a:bodyPr>
            <a:normAutofit/>
          </a:bodyPr>
          <a:lstStyle/>
          <a:p>
            <a:pPr marL="0" indent="0" algn="ctr">
              <a:lnSpc>
                <a:spcPct val="100000"/>
              </a:lnSpc>
              <a:buFont typeface="Brush Script MT" pitchFamily="66" charset="0"/>
              <a:buNone/>
              <a:defRPr/>
            </a:pPr>
            <a:r>
              <a:rPr lang="en-US" sz="2000"/>
              <a:t>Cathy Mueller</a:t>
            </a:r>
            <a:br>
              <a:rPr lang="en-US" sz="2000"/>
            </a:br>
            <a:endParaRPr lang="en-US" sz="2000"/>
          </a:p>
          <a:p>
            <a:pPr marL="0" indent="0" algn="ctr">
              <a:lnSpc>
                <a:spcPct val="100000"/>
              </a:lnSpc>
              <a:buFont typeface="Brush Script MT" pitchFamily="66" charset="0"/>
              <a:buNone/>
              <a:defRPr/>
            </a:pPr>
            <a:r>
              <a:rPr lang="en-US" sz="2000"/>
              <a:t>Marlene Seeklander</a:t>
            </a:r>
          </a:p>
          <a:p>
            <a:pPr marL="0" indent="0">
              <a:lnSpc>
                <a:spcPct val="100000"/>
              </a:lnSpc>
              <a:buFont typeface="Brush Script MT" pitchFamily="66" charset="0"/>
              <a:buNone/>
              <a:defRPr/>
            </a:pPr>
            <a:endParaRPr lang="en-US" sz="2000"/>
          </a:p>
          <a:p>
            <a:pPr marL="0" indent="0" algn="ctr">
              <a:lnSpc>
                <a:spcPct val="100000"/>
              </a:lnSpc>
              <a:buFont typeface="Brush Script MT" pitchFamily="66" charset="0"/>
              <a:buNone/>
              <a:defRPr/>
            </a:pPr>
            <a:r>
              <a:rPr lang="en-US" sz="2000"/>
              <a:t>(800) 374-4072</a:t>
            </a:r>
            <a:br>
              <a:rPr lang="en-US" sz="2000"/>
            </a:br>
            <a:r>
              <a:rPr lang="en-US" sz="2000">
                <a:hlinkClick r:id="rId3"/>
              </a:rPr>
              <a:t>feedback@mappingyourfuture.org</a:t>
            </a:r>
            <a:br>
              <a:rPr lang="en-US" sz="2000"/>
            </a:br>
            <a:r>
              <a:rPr lang="en-US" sz="2000">
                <a:hlinkClick r:id="rId4"/>
              </a:rPr>
              <a:t>SouthDakota.MappingYourFuture.org</a:t>
            </a:r>
            <a:r>
              <a:rPr lang="en-US" sz="2000"/>
              <a:t>  </a:t>
            </a:r>
          </a:p>
          <a:p>
            <a:pPr marL="0" indent="0">
              <a:buFont typeface="Brush Script MT" pitchFamily="66" charset="0"/>
              <a:buNone/>
              <a:defRPr/>
            </a:pPr>
            <a:endParaRPr lang="en-US" sz="1700" dirty="0"/>
          </a:p>
        </p:txBody>
      </p:sp>
      <p:sp>
        <p:nvSpPr>
          <p:cNvPr id="2" name="Footer Placeholder 4">
            <a:extLst>
              <a:ext uri="{FF2B5EF4-FFF2-40B4-BE49-F238E27FC236}">
                <a16:creationId xmlns:a16="http://schemas.microsoft.com/office/drawing/2014/main" id="{C9080B63-19C0-6D0D-64F7-8F3C1B24D4E3}"/>
              </a:ext>
            </a:extLst>
          </p:cNvPr>
          <p:cNvSpPr>
            <a:spLocks noGrp="1"/>
          </p:cNvSpPr>
          <p:nvPr>
            <p:ph type="ftr" sz="quarter" idx="11"/>
          </p:nvPr>
        </p:nvSpPr>
        <p:spPr/>
        <p:txBody>
          <a:bodyPr/>
          <a:lstStyle/>
          <a:p>
            <a:r>
              <a:rPr lang="en-US" sz="1600"/>
              <a:t>© Mapping Your Future 2024</a:t>
            </a:r>
            <a:endParaRPr lang="en-US" sz="1600" dirty="0"/>
          </a:p>
        </p:txBody>
      </p:sp>
      <p:sp>
        <p:nvSpPr>
          <p:cNvPr id="3" name="Slide Number Placeholder 2">
            <a:extLst>
              <a:ext uri="{FF2B5EF4-FFF2-40B4-BE49-F238E27FC236}">
                <a16:creationId xmlns:a16="http://schemas.microsoft.com/office/drawing/2014/main" id="{FF737F7B-390E-DE94-00FB-EE9C955218BB}"/>
              </a:ext>
            </a:extLst>
          </p:cNvPr>
          <p:cNvSpPr>
            <a:spLocks noGrp="1"/>
          </p:cNvSpPr>
          <p:nvPr>
            <p:ph type="sldNum" sz="quarter" idx="12"/>
          </p:nvPr>
        </p:nvSpPr>
        <p:spPr/>
        <p:txBody>
          <a:bodyPr/>
          <a:lstStyle/>
          <a:p>
            <a:fld id="{0FF54DE5-C571-48E8-A5BC-B369434E2F44}" type="slidenum">
              <a:rPr lang="en-US" smtClean="0"/>
              <a:pPr/>
              <a:t>71</a:t>
            </a:fld>
            <a:endParaRPr lang="en-US" dirty="0"/>
          </a:p>
        </p:txBody>
      </p:sp>
      <p:pic>
        <p:nvPicPr>
          <p:cNvPr id="4" name="Picture 3" descr="A logo with text and blue and yellow lines&#10;&#10;Description automatically generated">
            <a:extLst>
              <a:ext uri="{FF2B5EF4-FFF2-40B4-BE49-F238E27FC236}">
                <a16:creationId xmlns:a16="http://schemas.microsoft.com/office/drawing/2014/main" id="{EB0D8EAD-D77D-0E9B-782D-8DA89AD5D277}"/>
              </a:ext>
            </a:extLst>
          </p:cNvPr>
          <p:cNvPicPr>
            <a:picLocks noChangeAspect="1"/>
          </p:cNvPicPr>
          <p:nvPr/>
        </p:nvPicPr>
        <p:blipFill>
          <a:blip r:embed="rId5"/>
          <a:stretch>
            <a:fillRect/>
          </a:stretch>
        </p:blipFill>
        <p:spPr>
          <a:xfrm>
            <a:off x="1969476" y="4130847"/>
            <a:ext cx="2337717" cy="1403303"/>
          </a:xfrm>
          <a:prstGeom prst="rect">
            <a:avLst/>
          </a:prstGeom>
        </p:spPr>
      </p:pic>
    </p:spTree>
    <p:extLst>
      <p:ext uri="{BB962C8B-B14F-4D97-AF65-F5344CB8AC3E}">
        <p14:creationId xmlns:p14="http://schemas.microsoft.com/office/powerpoint/2010/main" val="3638516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4FD86-AA99-4E4A-9A33-D240EFF2A6B1}"/>
              </a:ext>
            </a:extLst>
          </p:cNvPr>
          <p:cNvSpPr>
            <a:spLocks noGrp="1"/>
          </p:cNvSpPr>
          <p:nvPr>
            <p:ph type="title"/>
          </p:nvPr>
        </p:nvSpPr>
        <p:spPr>
          <a:xfrm>
            <a:off x="1087119" y="539578"/>
            <a:ext cx="5735407" cy="663057"/>
          </a:xfrm>
        </p:spPr>
        <p:txBody>
          <a:bodyPr>
            <a:normAutofit/>
          </a:bodyPr>
          <a:lstStyle/>
          <a:p>
            <a:r>
              <a:rPr lang="en-US" sz="4000" dirty="0">
                <a:solidFill>
                  <a:schemeClr val="accent1">
                    <a:lumMod val="50000"/>
                  </a:schemeClr>
                </a:solidFill>
              </a:rPr>
              <a:t>What is the FAFSA?</a:t>
            </a:r>
          </a:p>
        </p:txBody>
      </p:sp>
      <p:sp>
        <p:nvSpPr>
          <p:cNvPr id="40964" name="Content Placeholder 3"/>
          <p:cNvSpPr>
            <a:spLocks noGrp="1"/>
          </p:cNvSpPr>
          <p:nvPr>
            <p:ph idx="1"/>
          </p:nvPr>
        </p:nvSpPr>
        <p:spPr>
          <a:xfrm>
            <a:off x="1087119" y="1634334"/>
            <a:ext cx="5512903" cy="4397779"/>
          </a:xfrm>
        </p:spPr>
        <p:txBody>
          <a:bodyPr vert="horz" lIns="91440" tIns="45720" rIns="91440" bIns="45720" rtlCol="0">
            <a:normAutofit/>
          </a:bodyPr>
          <a:lstStyle/>
          <a:p>
            <a:r>
              <a:rPr lang="en-US" altLang="en-US" sz="2000" dirty="0"/>
              <a:t>Free Application for Federal Student Aid</a:t>
            </a:r>
          </a:p>
          <a:p>
            <a:r>
              <a:rPr lang="en-US" altLang="en-US" sz="2000" dirty="0"/>
              <a:t>Base application for various forms of </a:t>
            </a:r>
            <a:br>
              <a:rPr lang="en-US" altLang="en-US" sz="2000" dirty="0"/>
            </a:br>
            <a:r>
              <a:rPr lang="en-US" altLang="en-US" sz="2000" dirty="0"/>
              <a:t>financial aid (need based and non-need based)</a:t>
            </a:r>
          </a:p>
          <a:p>
            <a:pPr lvl="1"/>
            <a:r>
              <a:rPr lang="en-US" altLang="en-US" sz="2000" dirty="0"/>
              <a:t>Federal</a:t>
            </a:r>
          </a:p>
          <a:p>
            <a:pPr lvl="1"/>
            <a:r>
              <a:rPr lang="en-US" altLang="en-US" sz="2000" dirty="0"/>
              <a:t>State</a:t>
            </a:r>
          </a:p>
          <a:p>
            <a:pPr lvl="1"/>
            <a:r>
              <a:rPr lang="en-US" altLang="en-US" sz="2000" dirty="0"/>
              <a:t>Institutional</a:t>
            </a:r>
          </a:p>
          <a:p>
            <a:pPr lvl="1"/>
            <a:r>
              <a:rPr lang="en-US" altLang="en-US" sz="2000" dirty="0"/>
              <a:t>Private</a:t>
            </a:r>
          </a:p>
          <a:p>
            <a:r>
              <a:rPr lang="en-US" altLang="en-US" dirty="0"/>
              <a:t>2025-26 FAFSA now available </a:t>
            </a:r>
            <a:r>
              <a:rPr lang="en-US" altLang="en-US" sz="2000" dirty="0"/>
              <a:t>(normally available October 1 for the following academic year)</a:t>
            </a:r>
          </a:p>
        </p:txBody>
      </p:sp>
      <p:sp>
        <p:nvSpPr>
          <p:cNvPr id="6" name="Footer Placeholder 4">
            <a:extLst>
              <a:ext uri="{FF2B5EF4-FFF2-40B4-BE49-F238E27FC236}">
                <a16:creationId xmlns:a16="http://schemas.microsoft.com/office/drawing/2014/main" id="{5329B991-D93E-A8A9-0EA7-63FE8CFC83B4}"/>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5" name="Title 1"/>
          <p:cNvSpPr txBox="1">
            <a:spLocks/>
          </p:cNvSpPr>
          <p:nvPr/>
        </p:nvSpPr>
        <p:spPr>
          <a:xfrm>
            <a:off x="382280" y="484632"/>
            <a:ext cx="6743844" cy="1609344"/>
          </a:xfrm>
          <a:prstGeom prst="rect">
            <a:avLst/>
          </a:prstGeom>
        </p:spPr>
        <p:txBody>
          <a:bodyPr vert="horz" lIns="91440" tIns="45720" rIns="91440" bIns="45720" rtlCol="0" anchor="ctr">
            <a:normAutofit/>
          </a:bodyPr>
          <a:lstStyle>
            <a:defPPr lvl="0">
              <a:buSzPct val="45000"/>
              <a:buFont typeface="StarSymbol"/>
              <a:buNone/>
              <a:defRPr/>
            </a:defPPr>
            <a:lvl1pPr lvl="0" algn="ctr" rtl="0" hangingPunct="0">
              <a:buSzPct val="45000"/>
              <a:buFont typeface="StarSymbol"/>
              <a:buNone/>
              <a:tabLst/>
              <a:defRPr lang="en-US" sz="3550" b="1" i="0" u="none" strike="noStrike">
                <a:ln>
                  <a:noFill/>
                </a:ln>
                <a:solidFill>
                  <a:srgbClr val="280099"/>
                </a:solidFill>
                <a:latin typeface="+mn-lt"/>
                <a:cs typeface="Tahoma"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algn="l" defTabSz="914400" hangingPunct="1">
              <a:lnSpc>
                <a:spcPct val="90000"/>
              </a:lnSpc>
              <a:spcBef>
                <a:spcPct val="0"/>
              </a:spcBef>
              <a:spcAft>
                <a:spcPts val="600"/>
              </a:spcAft>
              <a:defRPr/>
            </a:pPr>
            <a:endParaRPr lang="en-US" sz="4800" dirty="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endParaRPr>
          </a:p>
        </p:txBody>
      </p:sp>
      <p:sp>
        <p:nvSpPr>
          <p:cNvPr id="3" name="Slide Number Placeholder 3">
            <a:extLst>
              <a:ext uri="{FF2B5EF4-FFF2-40B4-BE49-F238E27FC236}">
                <a16:creationId xmlns:a16="http://schemas.microsoft.com/office/drawing/2014/main" id="{F4215ED1-9A8C-886E-146A-B0799A0D3430}"/>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8</a:t>
            </a:fld>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8FB8A573-AA34-24C6-7DD4-5C1CA0644A12}"/>
              </a:ext>
            </a:extLst>
          </p:cNvPr>
          <p:cNvSpPr>
            <a:spLocks noGrp="1"/>
          </p:cNvSpPr>
          <p:nvPr>
            <p:ph type="sldNum" sz="quarter" idx="12"/>
          </p:nvPr>
        </p:nvSpPr>
        <p:spPr/>
        <p:txBody>
          <a:bodyPr/>
          <a:lstStyle/>
          <a:p>
            <a:fld id="{0FF54DE5-C571-48E8-A5BC-B369434E2F44}" type="slidenum">
              <a:rPr lang="en-US" smtClean="0"/>
              <a:t>8</a:t>
            </a:fld>
            <a:endParaRPr lang="en-US" dirty="0"/>
          </a:p>
        </p:txBody>
      </p:sp>
      <p:pic>
        <p:nvPicPr>
          <p:cNvPr id="9" name="Picture 8" descr="Screenshot of the FAFSA landing page. Buttons display the option to “Start New Form” or “Edit Existing Forms.”">
            <a:extLst>
              <a:ext uri="{FF2B5EF4-FFF2-40B4-BE49-F238E27FC236}">
                <a16:creationId xmlns:a16="http://schemas.microsoft.com/office/drawing/2014/main" id="{B7AF3E7F-2333-CF98-D943-E1A9C33F447E}"/>
              </a:ext>
            </a:extLst>
          </p:cNvPr>
          <p:cNvPicPr>
            <a:picLocks noChangeAspect="1"/>
          </p:cNvPicPr>
          <p:nvPr/>
        </p:nvPicPr>
        <p:blipFill>
          <a:blip r:embed="rId4"/>
          <a:stretch>
            <a:fillRect/>
          </a:stretch>
        </p:blipFill>
        <p:spPr>
          <a:xfrm>
            <a:off x="6600022" y="1426049"/>
            <a:ext cx="4819869" cy="4135719"/>
          </a:xfrm>
          <a:prstGeom prst="rect">
            <a:avLst/>
          </a:prstGeom>
        </p:spPr>
      </p:pic>
    </p:spTree>
    <p:extLst>
      <p:ext uri="{BB962C8B-B14F-4D97-AF65-F5344CB8AC3E}">
        <p14:creationId xmlns:p14="http://schemas.microsoft.com/office/powerpoint/2010/main" val="324135100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13182" y="355186"/>
            <a:ext cx="4637847" cy="822395"/>
          </a:xfrm>
        </p:spPr>
        <p:txBody>
          <a:bodyPr>
            <a:normAutofit/>
          </a:bodyPr>
          <a:lstStyle/>
          <a:p>
            <a:r>
              <a:rPr lang="en-US" altLang="en-US" sz="3100" dirty="0">
                <a:hlinkClick r:id="rId3"/>
              </a:rPr>
              <a:t>https://StudentAid.gov</a:t>
            </a:r>
            <a:endParaRPr lang="en-US" altLang="en-US" sz="3100" dirty="0"/>
          </a:p>
        </p:txBody>
      </p:sp>
      <p:sp>
        <p:nvSpPr>
          <p:cNvPr id="78851" name="Content Placeholder 2"/>
          <p:cNvSpPr>
            <a:spLocks noGrp="1"/>
          </p:cNvSpPr>
          <p:nvPr>
            <p:ph idx="1"/>
          </p:nvPr>
        </p:nvSpPr>
        <p:spPr>
          <a:xfrm>
            <a:off x="1113182" y="1669784"/>
            <a:ext cx="4227303" cy="4308406"/>
          </a:xfrm>
        </p:spPr>
        <p:txBody>
          <a:bodyPr>
            <a:normAutofit fontScale="92500" lnSpcReduction="10000"/>
          </a:bodyPr>
          <a:lstStyle/>
          <a:p>
            <a:r>
              <a:rPr lang="en-US" altLang="en-US" sz="2000" dirty="0"/>
              <a:t>Navigation tool for the applicant when accessing the FAFSA on the website</a:t>
            </a:r>
          </a:p>
          <a:p>
            <a:r>
              <a:rPr lang="en-US" altLang="en-US" dirty="0"/>
              <a:t>Includes Da</a:t>
            </a:r>
            <a:r>
              <a:rPr lang="en-US" altLang="en-US" sz="2000" dirty="0"/>
              <a:t>shboard for the user</a:t>
            </a:r>
          </a:p>
          <a:p>
            <a:r>
              <a:rPr lang="en-US" altLang="en-US" sz="2000" dirty="0"/>
              <a:t>Provides options and messaging based on the status of the student’s FAFSA:</a:t>
            </a:r>
          </a:p>
          <a:p>
            <a:pPr lvl="1"/>
            <a:r>
              <a:rPr lang="en-US" altLang="en-US" sz="2000" dirty="0"/>
              <a:t>Start a 2025-26 FAFSA</a:t>
            </a:r>
          </a:p>
          <a:p>
            <a:pPr lvl="1"/>
            <a:r>
              <a:rPr lang="en-US" altLang="en-US" sz="2000" dirty="0"/>
              <a:t>View the FAFSA Submission Summary</a:t>
            </a:r>
          </a:p>
          <a:p>
            <a:pPr lvl="1"/>
            <a:r>
              <a:rPr lang="en-US" altLang="en-US" sz="2000" dirty="0"/>
              <a:t>Make FAFSA corrections</a:t>
            </a:r>
          </a:p>
          <a:p>
            <a:pPr lvl="1"/>
            <a:r>
              <a:rPr lang="en-US" altLang="en-US" sz="2000" dirty="0"/>
              <a:t>View correction history</a:t>
            </a:r>
          </a:p>
          <a:p>
            <a:pPr lvl="1"/>
            <a:r>
              <a:rPr lang="en-US" altLang="en-US" sz="2000" dirty="0"/>
              <a:t>Complete and submit a Renewal FAFSA</a:t>
            </a:r>
          </a:p>
          <a:p>
            <a:pPr lvl="1"/>
            <a:endParaRPr lang="en-US" altLang="en-US" sz="1700" dirty="0"/>
          </a:p>
          <a:p>
            <a:endParaRPr lang="en-US" altLang="en-US" sz="1700" dirty="0"/>
          </a:p>
        </p:txBody>
      </p:sp>
      <p:sp>
        <p:nvSpPr>
          <p:cNvPr id="2" name="Footer Placeholder 4">
            <a:extLst>
              <a:ext uri="{FF2B5EF4-FFF2-40B4-BE49-F238E27FC236}">
                <a16:creationId xmlns:a16="http://schemas.microsoft.com/office/drawing/2014/main" id="{1ACFEB63-9CF8-2FCC-0C71-001578B67932}"/>
              </a:ext>
            </a:extLst>
          </p:cNvPr>
          <p:cNvSpPr>
            <a:spLocks noGrp="1"/>
          </p:cNvSpPr>
          <p:nvPr>
            <p:ph type="ftr" sz="quarter" idx="11"/>
          </p:nvPr>
        </p:nvSpPr>
        <p:spPr>
          <a:xfrm>
            <a:off x="4038600" y="6356350"/>
            <a:ext cx="4114800" cy="365125"/>
          </a:xfrm>
        </p:spPr>
        <p:txBody>
          <a:bodyPr/>
          <a:lstStyle/>
          <a:p>
            <a:r>
              <a:rPr lang="en-US" dirty="0"/>
              <a:t>© Mapping Your Future 2024</a:t>
            </a:r>
          </a:p>
        </p:txBody>
      </p:sp>
      <p:sp>
        <p:nvSpPr>
          <p:cNvPr id="3" name="Slide Number Placeholder 3">
            <a:extLst>
              <a:ext uri="{FF2B5EF4-FFF2-40B4-BE49-F238E27FC236}">
                <a16:creationId xmlns:a16="http://schemas.microsoft.com/office/drawing/2014/main" id="{429A945F-B988-BD14-BB2F-C263068A88DC}"/>
              </a:ext>
            </a:extLst>
          </p:cNvPr>
          <p:cNvSpPr txBox="1">
            <a:spLocks/>
          </p:cNvSpPr>
          <p:nvPr/>
        </p:nvSpPr>
        <p:spPr>
          <a:xfrm>
            <a:off x="9051577" y="5886005"/>
            <a:ext cx="263347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solidFill>
                  <a:schemeClr val="tx1">
                    <a:lumMod val="50000"/>
                    <a:lumOff val="50000"/>
                  </a:schemeClr>
                </a:solidFill>
              </a:rPr>
              <a:pPr>
                <a:spcAft>
                  <a:spcPts val="600"/>
                </a:spcAft>
              </a:pPr>
              <a:t>9</a:t>
            </a:fld>
            <a:endParaRPr lang="en-US" dirty="0">
              <a:solidFill>
                <a:schemeClr val="tx1">
                  <a:lumMod val="50000"/>
                  <a:lumOff val="50000"/>
                </a:schemeClr>
              </a:solidFill>
            </a:endParaRPr>
          </a:p>
        </p:txBody>
      </p:sp>
      <p:pic>
        <p:nvPicPr>
          <p:cNvPr id="7" name="Picture 6">
            <a:extLst>
              <a:ext uri="{FF2B5EF4-FFF2-40B4-BE49-F238E27FC236}">
                <a16:creationId xmlns:a16="http://schemas.microsoft.com/office/drawing/2014/main" id="{A2AAA1E4-BB2B-F463-E274-571F51D5607F}"/>
              </a:ext>
            </a:extLst>
          </p:cNvPr>
          <p:cNvPicPr>
            <a:picLocks noChangeAspect="1"/>
          </p:cNvPicPr>
          <p:nvPr/>
        </p:nvPicPr>
        <p:blipFill rotWithShape="1">
          <a:blip r:embed="rId4"/>
          <a:srcRect l="9750" t="12902" r="2666" b="2206"/>
          <a:stretch/>
        </p:blipFill>
        <p:spPr>
          <a:xfrm>
            <a:off x="5431300" y="1680579"/>
            <a:ext cx="6384780" cy="3287661"/>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3C324784-A6F6-932D-F63C-7750CF016D2A}"/>
              </a:ext>
            </a:extLst>
          </p:cNvPr>
          <p:cNvSpPr>
            <a:spLocks noGrp="1"/>
          </p:cNvSpPr>
          <p:nvPr>
            <p:ph type="sldNum" sz="quarter" idx="12"/>
          </p:nvPr>
        </p:nvSpPr>
        <p:spPr/>
        <p:txBody>
          <a:bodyPr/>
          <a:lstStyle/>
          <a:p>
            <a:fld id="{0FF54DE5-C571-48E8-A5BC-B369434E2F44}" type="slidenum">
              <a:rPr lang="en-US" smtClean="0"/>
              <a:t>9</a:t>
            </a:fld>
            <a:endParaRPr lang="en-US" dirty="0"/>
          </a:p>
        </p:txBody>
      </p:sp>
    </p:spTree>
    <p:extLst>
      <p:ext uri="{BB962C8B-B14F-4D97-AF65-F5344CB8AC3E}">
        <p14:creationId xmlns:p14="http://schemas.microsoft.com/office/powerpoint/2010/main" val="2111994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cademic Literature 16x9">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potx" id="{B573BD99-E105-4D2A-964B-B901A176567A}" vid="{B1D363B9-18DE-4874-9E2B-FD69B5C6548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Props1.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2.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DDBB83-77C1-4099-A0AA-289882E745E2}">
  <ds:schemaRefs>
    <ds:schemaRef ds:uri="http://purl.org/dc/terms/"/>
    <ds:schemaRef ds:uri="http://schemas.microsoft.com/office/2006/documentManagement/types"/>
    <ds:schemaRef ds:uri="http://schemas.microsoft.com/office/infopath/2007/PartnerControls"/>
    <ds:schemaRef ds:uri="http://purl.org/dc/dcmitype/"/>
    <ds:schemaRef ds:uri="http://www.w3.org/XML/1998/namespace"/>
    <ds:schemaRef ds:uri="http://purl.org/dc/elements/1.1/"/>
    <ds:schemaRef ds:uri="http://schemas.openxmlformats.org/package/2006/metadata/core-properties"/>
    <ds:schemaRef ds:uri="http://schemas.microsoft.com/office/2006/metadata/properties"/>
    <ds:schemaRef ds:uri="4873beb7-5857-4685-be1f-d57550cc96cc"/>
  </ds:schemaRefs>
</ds:datastoreItem>
</file>

<file path=docProps/app.xml><?xml version="1.0" encoding="utf-8"?>
<Properties xmlns="http://schemas.openxmlformats.org/officeDocument/2006/extended-properties" xmlns:vt="http://schemas.openxmlformats.org/officeDocument/2006/docPropsVTypes">
  <Template/>
  <TotalTime>15053</TotalTime>
  <Words>7804</Words>
  <Application>Microsoft Office PowerPoint</Application>
  <PresentationFormat>Widescreen</PresentationFormat>
  <Paragraphs>861</Paragraphs>
  <Slides>71</Slides>
  <Notes>67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71</vt:i4>
      </vt:variant>
    </vt:vector>
  </HeadingPairs>
  <TitlesOfParts>
    <vt:vector size="85" baseType="lpstr">
      <vt:lpstr>Aptos</vt:lpstr>
      <vt:lpstr>Arial</vt:lpstr>
      <vt:lpstr>Brush Script MT</vt:lpstr>
      <vt:lpstr>Calibri</vt:lpstr>
      <vt:lpstr>Courier New</vt:lpstr>
      <vt:lpstr>Euphemia</vt:lpstr>
      <vt:lpstr>Noto Sans Symbols</vt:lpstr>
      <vt:lpstr>Palatino Linotype</vt:lpstr>
      <vt:lpstr>Plantagenet Cherokee</vt:lpstr>
      <vt:lpstr>Symbol</vt:lpstr>
      <vt:lpstr>Times New Roman</vt:lpstr>
      <vt:lpstr>Wingdings</vt:lpstr>
      <vt:lpstr>Wingdings 2</vt:lpstr>
      <vt:lpstr>Academic Literature 16x9</vt:lpstr>
      <vt:lpstr>2025-26  Financial Aid Night</vt:lpstr>
      <vt:lpstr>South Dakota Mapping Your Future website</vt:lpstr>
      <vt:lpstr>Agenda</vt:lpstr>
      <vt:lpstr>Paying for education </vt:lpstr>
      <vt:lpstr>Financial aid process </vt:lpstr>
      <vt:lpstr>Complete the FAFSA</vt:lpstr>
      <vt:lpstr>Types of financial aid </vt:lpstr>
      <vt:lpstr>What is the FAFSA?</vt:lpstr>
      <vt:lpstr>https://StudentAid.gov</vt:lpstr>
      <vt:lpstr>Dependent Student  Identity Information</vt:lpstr>
      <vt:lpstr>Who is the parent for FAFSA purposes?</vt:lpstr>
      <vt:lpstr>Which parent provides information/needs a StudentAid.gov account (FSA ID)</vt:lpstr>
      <vt:lpstr>Create an StudentAid.gov account (FSA ID)</vt:lpstr>
      <vt:lpstr>StudentAid.gov account (FSA ID)</vt:lpstr>
      <vt:lpstr>Gathering documents needed</vt:lpstr>
      <vt:lpstr>FAFSA log in</vt:lpstr>
      <vt:lpstr>Student Onboarding</vt:lpstr>
      <vt:lpstr>Student identifiers</vt:lpstr>
      <vt:lpstr>Approval</vt:lpstr>
      <vt:lpstr>Personal circumstances</vt:lpstr>
      <vt:lpstr>Student’s college or career plans</vt:lpstr>
      <vt:lpstr>Student’s personal circumstances</vt:lpstr>
      <vt:lpstr>Other circumstances</vt:lpstr>
      <vt:lpstr>Unusual circumstances </vt:lpstr>
      <vt:lpstr>Determining the parent(s) for FAFSA purposes</vt:lpstr>
      <vt:lpstr>Invite parents to FAFSA form</vt:lpstr>
      <vt:lpstr>Student demographics</vt:lpstr>
      <vt:lpstr>Parent’s education status</vt:lpstr>
      <vt:lpstr>Parent killed in line of duty</vt:lpstr>
      <vt:lpstr>High school information </vt:lpstr>
      <vt:lpstr>Student financial information</vt:lpstr>
      <vt:lpstr>Student asset information </vt:lpstr>
      <vt:lpstr>Select colleges</vt:lpstr>
      <vt:lpstr>Student review page</vt:lpstr>
      <vt:lpstr>Dependent student signature</vt:lpstr>
      <vt:lpstr>Student section complete</vt:lpstr>
      <vt:lpstr>Parent e-mail </vt:lpstr>
      <vt:lpstr>Parent log in </vt:lpstr>
      <vt:lpstr>Parent contributing to the student’s FAFSA</vt:lpstr>
      <vt:lpstr>Parent’s onboarding</vt:lpstr>
      <vt:lpstr>Parent identification information</vt:lpstr>
      <vt:lpstr>Parent approval screen</vt:lpstr>
      <vt:lpstr>Parent demographics </vt:lpstr>
      <vt:lpstr>Parent financial information</vt:lpstr>
      <vt:lpstr>Students with undocumented parents</vt:lpstr>
      <vt:lpstr>Family size</vt:lpstr>
      <vt:lpstr>Who is included in the number in college?   Dependent student</vt:lpstr>
      <vt:lpstr>Tax return information</vt:lpstr>
      <vt:lpstr>Asset questions</vt:lpstr>
      <vt:lpstr>Determining the value of assets</vt:lpstr>
      <vt:lpstr>Other parent information</vt:lpstr>
      <vt:lpstr>Parent review page</vt:lpstr>
      <vt:lpstr>Parent signature and abbreviated confirmation page</vt:lpstr>
      <vt:lpstr>FAFSA Submission summary</vt:lpstr>
      <vt:lpstr>FAFSA help options </vt:lpstr>
      <vt:lpstr>Student Aid Index (SAI)</vt:lpstr>
      <vt:lpstr>Financial aid calculation</vt:lpstr>
      <vt:lpstr>Sample maximum federal financial aid amounts</vt:lpstr>
      <vt:lpstr>Sample financial aid offer  Also referred to as award letter</vt:lpstr>
      <vt:lpstr>PowerPoint Presentation</vt:lpstr>
      <vt:lpstr>PowerPoint Presentation</vt:lpstr>
      <vt:lpstr>PowerPoint Presentation</vt:lpstr>
      <vt:lpstr>PowerPoint Presentation</vt:lpstr>
      <vt:lpstr>PowerPoint Presentation</vt:lpstr>
      <vt:lpstr>Jump Start Scholarship</vt:lpstr>
      <vt:lpstr>Critical Teaching Needs Scholarship </vt:lpstr>
      <vt:lpstr>Scholarship tips  </vt:lpstr>
      <vt:lpstr>PowerPoint Presentation</vt:lpstr>
      <vt:lpstr>Resources</vt:lpstr>
      <vt:lpstr>Questions</vt:lpstr>
      <vt:lpstr>Thank you for participating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202425 FAFSA</dc:title>
  <dc:creator>cathylmueller@outlook.com</dc:creator>
  <cp:lastModifiedBy>Catherine Mueller</cp:lastModifiedBy>
  <cp:revision>122</cp:revision>
  <cp:lastPrinted>2024-10-30T16:31:20Z</cp:lastPrinted>
  <dcterms:created xsi:type="dcterms:W3CDTF">2023-08-14T09:09:15Z</dcterms:created>
  <dcterms:modified xsi:type="dcterms:W3CDTF">2024-11-26T15:35:55Z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