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handoutMasterIdLst>
    <p:handoutMasterId r:id="rId77"/>
  </p:handoutMasterIdLst>
  <p:sldIdLst>
    <p:sldId id="256" r:id="rId5"/>
    <p:sldId id="472" r:id="rId6"/>
    <p:sldId id="456" r:id="rId7"/>
    <p:sldId id="457" r:id="rId8"/>
    <p:sldId id="434" r:id="rId9"/>
    <p:sldId id="728" r:id="rId10"/>
    <p:sldId id="473" r:id="rId11"/>
    <p:sldId id="323" r:id="rId12"/>
    <p:sldId id="432" r:id="rId13"/>
    <p:sldId id="653" r:id="rId14"/>
    <p:sldId id="476" r:id="rId15"/>
    <p:sldId id="462" r:id="rId16"/>
    <p:sldId id="345" r:id="rId17"/>
    <p:sldId id="455" r:id="rId18"/>
    <p:sldId id="349" r:id="rId19"/>
    <p:sldId id="444" r:id="rId20"/>
    <p:sldId id="681" r:id="rId21"/>
    <p:sldId id="385" r:id="rId22"/>
    <p:sldId id="684" r:id="rId23"/>
    <p:sldId id="685" r:id="rId24"/>
    <p:sldId id="697" r:id="rId25"/>
    <p:sldId id="686" r:id="rId26"/>
    <p:sldId id="399" r:id="rId27"/>
    <p:sldId id="398" r:id="rId28"/>
    <p:sldId id="688" r:id="rId29"/>
    <p:sldId id="698" r:id="rId30"/>
    <p:sldId id="689" r:id="rId31"/>
    <p:sldId id="690" r:id="rId32"/>
    <p:sldId id="699" r:id="rId33"/>
    <p:sldId id="391" r:id="rId34"/>
    <p:sldId id="691" r:id="rId35"/>
    <p:sldId id="692" r:id="rId36"/>
    <p:sldId id="396" r:id="rId37"/>
    <p:sldId id="693" r:id="rId38"/>
    <p:sldId id="700" r:id="rId39"/>
    <p:sldId id="701" r:id="rId40"/>
    <p:sldId id="702" r:id="rId41"/>
    <p:sldId id="703" r:id="rId42"/>
    <p:sldId id="736" r:id="rId43"/>
    <p:sldId id="731" r:id="rId44"/>
    <p:sldId id="694" r:id="rId45"/>
    <p:sldId id="695" r:id="rId46"/>
    <p:sldId id="706" r:id="rId47"/>
    <p:sldId id="402" r:id="rId48"/>
    <p:sldId id="405" r:id="rId49"/>
    <p:sldId id="477" r:id="rId50"/>
    <p:sldId id="367" r:id="rId51"/>
    <p:sldId id="707" r:id="rId52"/>
    <p:sldId id="446" r:id="rId53"/>
    <p:sldId id="447" r:id="rId54"/>
    <p:sldId id="696" r:id="rId55"/>
    <p:sldId id="425" r:id="rId56"/>
    <p:sldId id="675" r:id="rId57"/>
    <p:sldId id="636" r:id="rId58"/>
    <p:sldId id="463" r:id="rId59"/>
    <p:sldId id="383" r:id="rId60"/>
    <p:sldId id="730" r:id="rId61"/>
    <p:sldId id="436" r:id="rId62"/>
    <p:sldId id="735" r:id="rId63"/>
    <p:sldId id="481" r:id="rId64"/>
    <p:sldId id="438" r:id="rId65"/>
    <p:sldId id="439" r:id="rId66"/>
    <p:sldId id="482" r:id="rId67"/>
    <p:sldId id="676" r:id="rId68"/>
    <p:sldId id="677" r:id="rId69"/>
    <p:sldId id="440" r:id="rId70"/>
    <p:sldId id="464" r:id="rId71"/>
    <p:sldId id="734" r:id="rId72"/>
    <p:sldId id="330" r:id="rId73"/>
    <p:sldId id="732" r:id="rId74"/>
    <p:sldId id="733" r:id="rId75"/>
  </p:sldIdLst>
  <p:sldSz cx="12192000" cy="6858000"/>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B7A1EF-AFC2-AE8A-BCEF-C033A4F0389E}" name="Marlene Seeklander" initials="MS" userId="S::Marlene.Seeklander@Mappingyourfuture.org::ecf2b5c8-1248-4b69-93b2-13e449bd57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8862" autoAdjust="0"/>
  </p:normalViewPr>
  <p:slideViewPr>
    <p:cSldViewPr snapToGrid="0" showGuides="1">
      <p:cViewPr varScale="1">
        <p:scale>
          <a:sx n="57" d="100"/>
          <a:sy n="57" d="100"/>
        </p:scale>
        <p:origin x="976" y="2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4796"/>
    </p:cViewPr>
  </p:sorterViewPr>
  <p:notesViewPr>
    <p:cSldViewPr snapToGrid="0" showGuides="1">
      <p:cViewPr varScale="1">
        <p:scale>
          <a:sx n="71" d="100"/>
          <a:sy n="71" d="100"/>
        </p:scale>
        <p:origin x="302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Mueller" userId="fe8ae502aee2385d" providerId="LiveId" clId="{1CDCEFB1-5B8A-498D-958F-51248632D2AD}"/>
    <pc:docChg chg="modSld">
      <pc:chgData name="Catherine Mueller" userId="fe8ae502aee2385d" providerId="LiveId" clId="{1CDCEFB1-5B8A-498D-958F-51248632D2AD}" dt="2025-09-02T16:43:37.641" v="0" actId="120"/>
      <pc:docMkLst>
        <pc:docMk/>
      </pc:docMkLst>
      <pc:sldChg chg="modSp mod">
        <pc:chgData name="Catherine Mueller" userId="fe8ae502aee2385d" providerId="LiveId" clId="{1CDCEFB1-5B8A-498D-958F-51248632D2AD}" dt="2025-09-02T16:43:37.641" v="0" actId="120"/>
        <pc:sldMkLst>
          <pc:docMk/>
          <pc:sldMk cId="1978785381" sldId="700"/>
        </pc:sldMkLst>
        <pc:spChg chg="mod">
          <ac:chgData name="Catherine Mueller" userId="fe8ae502aee2385d" providerId="LiveId" clId="{1CDCEFB1-5B8A-498D-958F-51248632D2AD}" dt="2025-09-02T16:43:37.641" v="0" actId="120"/>
          <ac:spMkLst>
            <pc:docMk/>
            <pc:sldMk cId="1978785381" sldId="700"/>
            <ac:spMk id="2" creationId="{37D058D4-8B72-59E8-72FC-33A91ABD29C6}"/>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ata8.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1F85AE-EB0A-47F7-BCC7-CD181CCC6A9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1CB1580-7389-4925-9C8E-DFDC719E6A41}">
      <dgm:prSet custT="1"/>
      <dgm:spPr/>
      <dgm:t>
        <a:bodyPr/>
        <a:lstStyle/>
        <a:p>
          <a:r>
            <a:rPr lang="en-US" sz="2800" dirty="0">
              <a:latin typeface="Palatino Linotype" panose="02040502050505030304" pitchFamily="18" charset="0"/>
            </a:rPr>
            <a:t>Paying for college</a:t>
          </a:r>
        </a:p>
      </dgm:t>
    </dgm:pt>
    <dgm:pt modelId="{C6B987E5-2550-48CB-A016-74C3AE90BC80}" type="parTrans" cxnId="{0E2CAF4B-8027-422D-9615-5130690D1A3D}">
      <dgm:prSet/>
      <dgm:spPr/>
      <dgm:t>
        <a:bodyPr/>
        <a:lstStyle/>
        <a:p>
          <a:endParaRPr lang="en-US"/>
        </a:p>
      </dgm:t>
    </dgm:pt>
    <dgm:pt modelId="{25AE8C8D-CAEB-4CB3-AD23-A6A4A2D5D782}" type="sibTrans" cxnId="{0E2CAF4B-8027-422D-9615-5130690D1A3D}">
      <dgm:prSet/>
      <dgm:spPr/>
      <dgm:t>
        <a:bodyPr/>
        <a:lstStyle/>
        <a:p>
          <a:endParaRPr lang="en-US"/>
        </a:p>
      </dgm:t>
    </dgm:pt>
    <dgm:pt modelId="{07FD757B-1240-4045-AA4C-BAE0E3719AA4}">
      <dgm:prSet custT="1"/>
      <dgm:spPr/>
      <dgm:t>
        <a:bodyPr/>
        <a:lstStyle/>
        <a:p>
          <a:r>
            <a:rPr lang="en-US" sz="2400" dirty="0">
              <a:latin typeface="Palatino Linotype" panose="02040502050505030304" pitchFamily="18" charset="0"/>
            </a:rPr>
            <a:t>Financial Aid</a:t>
          </a:r>
        </a:p>
      </dgm:t>
    </dgm:pt>
    <dgm:pt modelId="{5645B9F5-FA66-46A7-B823-0676B5E4ED2F}" type="parTrans" cxnId="{4F1CD177-5A1C-404A-A231-773C19B3DC90}">
      <dgm:prSet/>
      <dgm:spPr/>
      <dgm:t>
        <a:bodyPr/>
        <a:lstStyle/>
        <a:p>
          <a:endParaRPr lang="en-US"/>
        </a:p>
      </dgm:t>
    </dgm:pt>
    <dgm:pt modelId="{957A604E-534D-453D-8A5C-972FDC21D304}" type="sibTrans" cxnId="{4F1CD177-5A1C-404A-A231-773C19B3DC90}">
      <dgm:prSet/>
      <dgm:spPr/>
      <dgm:t>
        <a:bodyPr/>
        <a:lstStyle/>
        <a:p>
          <a:endParaRPr lang="en-US"/>
        </a:p>
      </dgm:t>
    </dgm:pt>
    <dgm:pt modelId="{62BFC115-0DB5-49EE-B162-6DCC986A4FFB}">
      <dgm:prSet custT="1"/>
      <dgm:spPr/>
      <dgm:t>
        <a:bodyPr/>
        <a:lstStyle/>
        <a:p>
          <a:r>
            <a:rPr lang="en-US" sz="2400" dirty="0">
              <a:latin typeface="Palatino Linotype" panose="02040502050505030304" pitchFamily="18" charset="0"/>
            </a:rPr>
            <a:t>South Dakota programs</a:t>
          </a:r>
        </a:p>
      </dgm:t>
    </dgm:pt>
    <dgm:pt modelId="{B4EFF7F1-5A30-414C-BB24-618FB620EBD4}" type="parTrans" cxnId="{B0F5EBFC-066F-4922-BD78-572192C9F40C}">
      <dgm:prSet/>
      <dgm:spPr/>
      <dgm:t>
        <a:bodyPr/>
        <a:lstStyle/>
        <a:p>
          <a:endParaRPr lang="en-US"/>
        </a:p>
      </dgm:t>
    </dgm:pt>
    <dgm:pt modelId="{D5C0B5DA-A58F-4295-8255-5F92759A3AFD}" type="sibTrans" cxnId="{B0F5EBFC-066F-4922-BD78-572192C9F40C}">
      <dgm:prSet/>
      <dgm:spPr/>
      <dgm:t>
        <a:bodyPr/>
        <a:lstStyle/>
        <a:p>
          <a:endParaRPr lang="en-US"/>
        </a:p>
      </dgm:t>
    </dgm:pt>
    <dgm:pt modelId="{C19EC70E-061B-4C77-A1F6-D3030B53EA14}">
      <dgm:prSet custT="1"/>
      <dgm:spPr/>
      <dgm:t>
        <a:bodyPr/>
        <a:lstStyle/>
        <a:p>
          <a:r>
            <a:rPr lang="en-US" sz="2800" dirty="0">
              <a:latin typeface="Palatino Linotype" panose="02040502050505030304" pitchFamily="18" charset="0"/>
            </a:rPr>
            <a:t>Resources</a:t>
          </a:r>
        </a:p>
      </dgm:t>
    </dgm:pt>
    <dgm:pt modelId="{6FCE9354-BE0C-4A6F-AC98-BD7FD62DBE84}" type="parTrans" cxnId="{29AA04C5-94D9-4A28-A039-0533D946047A}">
      <dgm:prSet/>
      <dgm:spPr/>
      <dgm:t>
        <a:bodyPr/>
        <a:lstStyle/>
        <a:p>
          <a:endParaRPr lang="en-US"/>
        </a:p>
      </dgm:t>
    </dgm:pt>
    <dgm:pt modelId="{11543AEE-1E8C-487D-B9B2-83DF896F1C02}" type="sibTrans" cxnId="{29AA04C5-94D9-4A28-A039-0533D946047A}">
      <dgm:prSet/>
      <dgm:spPr/>
      <dgm:t>
        <a:bodyPr/>
        <a:lstStyle/>
        <a:p>
          <a:endParaRPr lang="en-US"/>
        </a:p>
      </dgm:t>
    </dgm:pt>
    <dgm:pt modelId="{300E30F0-450C-441E-8FBB-84FE25C9E2F3}">
      <dgm:prSet custT="1"/>
      <dgm:spPr/>
      <dgm:t>
        <a:bodyPr/>
        <a:lstStyle/>
        <a:p>
          <a:r>
            <a:rPr lang="en-US" sz="2400" dirty="0">
              <a:latin typeface="Palatino Linotype" panose="02040502050505030304" pitchFamily="18" charset="0"/>
            </a:rPr>
            <a:t>Free Application for Federal Student Aid (FAFSA)</a:t>
          </a:r>
        </a:p>
      </dgm:t>
    </dgm:pt>
    <dgm:pt modelId="{27A5C58A-BACB-4523-BEBB-08A3628E1F5D}" type="parTrans" cxnId="{3455C94C-6FD5-47C6-BD9A-7E105793FAD6}">
      <dgm:prSet/>
      <dgm:spPr/>
      <dgm:t>
        <a:bodyPr/>
        <a:lstStyle/>
        <a:p>
          <a:endParaRPr lang="en-US"/>
        </a:p>
      </dgm:t>
    </dgm:pt>
    <dgm:pt modelId="{A6E86AD7-25FE-4291-96C7-638583088B9E}" type="sibTrans" cxnId="{3455C94C-6FD5-47C6-BD9A-7E105793FAD6}">
      <dgm:prSet/>
      <dgm:spPr/>
      <dgm:t>
        <a:bodyPr/>
        <a:lstStyle/>
        <a:p>
          <a:endParaRPr lang="en-US"/>
        </a:p>
      </dgm:t>
    </dgm:pt>
    <dgm:pt modelId="{83FEF8C8-9FF6-4041-A3F8-4EF8EF241CB2}" type="pres">
      <dgm:prSet presAssocID="{101F85AE-EB0A-47F7-BCC7-CD181CCC6A98}" presName="linear" presStyleCnt="0">
        <dgm:presLayoutVars>
          <dgm:dir/>
          <dgm:animLvl val="lvl"/>
          <dgm:resizeHandles val="exact"/>
        </dgm:presLayoutVars>
      </dgm:prSet>
      <dgm:spPr/>
    </dgm:pt>
    <dgm:pt modelId="{366B5337-2379-453B-BE43-399582B898F9}" type="pres">
      <dgm:prSet presAssocID="{51CB1580-7389-4925-9C8E-DFDC719E6A41}" presName="parentLin" presStyleCnt="0"/>
      <dgm:spPr/>
    </dgm:pt>
    <dgm:pt modelId="{30D18B15-4AF0-4A31-87EC-85FFF239AE84}" type="pres">
      <dgm:prSet presAssocID="{51CB1580-7389-4925-9C8E-DFDC719E6A41}" presName="parentLeftMargin" presStyleLbl="node1" presStyleIdx="0" presStyleCnt="2"/>
      <dgm:spPr/>
    </dgm:pt>
    <dgm:pt modelId="{B0BA168A-18FD-4F8D-A6A0-0328BFFA2854}" type="pres">
      <dgm:prSet presAssocID="{51CB1580-7389-4925-9C8E-DFDC719E6A41}" presName="parentText" presStyleLbl="node1" presStyleIdx="0" presStyleCnt="2">
        <dgm:presLayoutVars>
          <dgm:chMax val="0"/>
          <dgm:bulletEnabled val="1"/>
        </dgm:presLayoutVars>
      </dgm:prSet>
      <dgm:spPr/>
    </dgm:pt>
    <dgm:pt modelId="{4BE5C219-8A6F-40D4-B6EE-66815BFC2D80}" type="pres">
      <dgm:prSet presAssocID="{51CB1580-7389-4925-9C8E-DFDC719E6A41}" presName="negativeSpace" presStyleCnt="0"/>
      <dgm:spPr/>
    </dgm:pt>
    <dgm:pt modelId="{88711B3B-2F59-48AE-8DDC-D903075F8527}" type="pres">
      <dgm:prSet presAssocID="{51CB1580-7389-4925-9C8E-DFDC719E6A41}" presName="childText" presStyleLbl="conFgAcc1" presStyleIdx="0" presStyleCnt="2">
        <dgm:presLayoutVars>
          <dgm:bulletEnabled val="1"/>
        </dgm:presLayoutVars>
      </dgm:prSet>
      <dgm:spPr/>
    </dgm:pt>
    <dgm:pt modelId="{EC9D7AC0-33DB-4DF3-B486-4013F676B452}" type="pres">
      <dgm:prSet presAssocID="{25AE8C8D-CAEB-4CB3-AD23-A6A4A2D5D782}" presName="spaceBetweenRectangles" presStyleCnt="0"/>
      <dgm:spPr/>
    </dgm:pt>
    <dgm:pt modelId="{6B3DC94A-5151-4D35-A75A-1BBC8FDFE94A}" type="pres">
      <dgm:prSet presAssocID="{C19EC70E-061B-4C77-A1F6-D3030B53EA14}" presName="parentLin" presStyleCnt="0"/>
      <dgm:spPr/>
    </dgm:pt>
    <dgm:pt modelId="{A02375C8-459B-4F41-AA84-23F62F0E785A}" type="pres">
      <dgm:prSet presAssocID="{C19EC70E-061B-4C77-A1F6-D3030B53EA14}" presName="parentLeftMargin" presStyleLbl="node1" presStyleIdx="0" presStyleCnt="2"/>
      <dgm:spPr/>
    </dgm:pt>
    <dgm:pt modelId="{36C34B6D-DF89-4080-9B67-5F680B19A088}" type="pres">
      <dgm:prSet presAssocID="{C19EC70E-061B-4C77-A1F6-D3030B53EA14}" presName="parentText" presStyleLbl="node1" presStyleIdx="1" presStyleCnt="2">
        <dgm:presLayoutVars>
          <dgm:chMax val="0"/>
          <dgm:bulletEnabled val="1"/>
        </dgm:presLayoutVars>
      </dgm:prSet>
      <dgm:spPr/>
    </dgm:pt>
    <dgm:pt modelId="{F501C830-19C6-4BDB-A79D-4C930FB7D6CB}" type="pres">
      <dgm:prSet presAssocID="{C19EC70E-061B-4C77-A1F6-D3030B53EA14}" presName="negativeSpace" presStyleCnt="0"/>
      <dgm:spPr/>
    </dgm:pt>
    <dgm:pt modelId="{183E662A-720E-409E-AFD1-CCCF923C8D05}" type="pres">
      <dgm:prSet presAssocID="{C19EC70E-061B-4C77-A1F6-D3030B53EA14}" presName="childText" presStyleLbl="conFgAcc1" presStyleIdx="1" presStyleCnt="2">
        <dgm:presLayoutVars>
          <dgm:bulletEnabled val="1"/>
        </dgm:presLayoutVars>
      </dgm:prSet>
      <dgm:spPr/>
    </dgm:pt>
  </dgm:ptLst>
  <dgm:cxnLst>
    <dgm:cxn modelId="{F0C29236-0D7B-4569-978C-FAFA4EAA6476}" type="presOf" srcId="{07FD757B-1240-4045-AA4C-BAE0E3719AA4}" destId="{88711B3B-2F59-48AE-8DDC-D903075F8527}" srcOrd="0" destOrd="0" presId="urn:microsoft.com/office/officeart/2005/8/layout/list1"/>
    <dgm:cxn modelId="{E9C4DA36-7C74-41D5-9D8B-78A1EEBE53FE}" type="presOf" srcId="{C19EC70E-061B-4C77-A1F6-D3030B53EA14}" destId="{36C34B6D-DF89-4080-9B67-5F680B19A088}" srcOrd="1" destOrd="0" presId="urn:microsoft.com/office/officeart/2005/8/layout/list1"/>
    <dgm:cxn modelId="{0E2CAF4B-8027-422D-9615-5130690D1A3D}" srcId="{101F85AE-EB0A-47F7-BCC7-CD181CCC6A98}" destId="{51CB1580-7389-4925-9C8E-DFDC719E6A41}" srcOrd="0" destOrd="0" parTransId="{C6B987E5-2550-48CB-A016-74C3AE90BC80}" sibTransId="{25AE8C8D-CAEB-4CB3-AD23-A6A4A2D5D782}"/>
    <dgm:cxn modelId="{3455C94C-6FD5-47C6-BD9A-7E105793FAD6}" srcId="{51CB1580-7389-4925-9C8E-DFDC719E6A41}" destId="{300E30F0-450C-441E-8FBB-84FE25C9E2F3}" srcOrd="1" destOrd="0" parTransId="{27A5C58A-BACB-4523-BEBB-08A3628E1F5D}" sibTransId="{A6E86AD7-25FE-4291-96C7-638583088B9E}"/>
    <dgm:cxn modelId="{4F1CD177-5A1C-404A-A231-773C19B3DC90}" srcId="{51CB1580-7389-4925-9C8E-DFDC719E6A41}" destId="{07FD757B-1240-4045-AA4C-BAE0E3719AA4}" srcOrd="0" destOrd="0" parTransId="{5645B9F5-FA66-46A7-B823-0676B5E4ED2F}" sibTransId="{957A604E-534D-453D-8A5C-972FDC21D304}"/>
    <dgm:cxn modelId="{605258AA-6BD1-47BE-9348-27D9D28C9A7C}" type="presOf" srcId="{62BFC115-0DB5-49EE-B162-6DCC986A4FFB}" destId="{88711B3B-2F59-48AE-8DDC-D903075F8527}" srcOrd="0" destOrd="2" presId="urn:microsoft.com/office/officeart/2005/8/layout/list1"/>
    <dgm:cxn modelId="{29AA04C5-94D9-4A28-A039-0533D946047A}" srcId="{101F85AE-EB0A-47F7-BCC7-CD181CCC6A98}" destId="{C19EC70E-061B-4C77-A1F6-D3030B53EA14}" srcOrd="1" destOrd="0" parTransId="{6FCE9354-BE0C-4A6F-AC98-BD7FD62DBE84}" sibTransId="{11543AEE-1E8C-487D-B9B2-83DF896F1C02}"/>
    <dgm:cxn modelId="{3E34D3DB-D0B5-4B28-9F9C-2499F1CF08E7}" type="presOf" srcId="{300E30F0-450C-441E-8FBB-84FE25C9E2F3}" destId="{88711B3B-2F59-48AE-8DDC-D903075F8527}" srcOrd="0" destOrd="1" presId="urn:microsoft.com/office/officeart/2005/8/layout/list1"/>
    <dgm:cxn modelId="{BE895EE4-E397-4F59-9A9F-3B10C85C38FF}" type="presOf" srcId="{C19EC70E-061B-4C77-A1F6-D3030B53EA14}" destId="{A02375C8-459B-4F41-AA84-23F62F0E785A}" srcOrd="0" destOrd="0" presId="urn:microsoft.com/office/officeart/2005/8/layout/list1"/>
    <dgm:cxn modelId="{C442B8E7-C83F-4B7B-B2F5-A015C0E7ABA6}" type="presOf" srcId="{51CB1580-7389-4925-9C8E-DFDC719E6A41}" destId="{B0BA168A-18FD-4F8D-A6A0-0328BFFA2854}" srcOrd="1" destOrd="0" presId="urn:microsoft.com/office/officeart/2005/8/layout/list1"/>
    <dgm:cxn modelId="{59241AF4-EDC9-4394-B842-8C5E59BC92AB}" type="presOf" srcId="{101F85AE-EB0A-47F7-BCC7-CD181CCC6A98}" destId="{83FEF8C8-9FF6-4041-A3F8-4EF8EF241CB2}" srcOrd="0" destOrd="0" presId="urn:microsoft.com/office/officeart/2005/8/layout/list1"/>
    <dgm:cxn modelId="{6A568AF5-C2AF-4910-A8A3-54C579DC7A78}" type="presOf" srcId="{51CB1580-7389-4925-9C8E-DFDC719E6A41}" destId="{30D18B15-4AF0-4A31-87EC-85FFF239AE84}" srcOrd="0" destOrd="0" presId="urn:microsoft.com/office/officeart/2005/8/layout/list1"/>
    <dgm:cxn modelId="{B0F5EBFC-066F-4922-BD78-572192C9F40C}" srcId="{51CB1580-7389-4925-9C8E-DFDC719E6A41}" destId="{62BFC115-0DB5-49EE-B162-6DCC986A4FFB}" srcOrd="2" destOrd="0" parTransId="{B4EFF7F1-5A30-414C-BB24-618FB620EBD4}" sibTransId="{D5C0B5DA-A58F-4295-8255-5F92759A3AFD}"/>
    <dgm:cxn modelId="{0C191A10-6C94-44B9-B043-C33AC8432DF3}" type="presParOf" srcId="{83FEF8C8-9FF6-4041-A3F8-4EF8EF241CB2}" destId="{366B5337-2379-453B-BE43-399582B898F9}" srcOrd="0" destOrd="0" presId="urn:microsoft.com/office/officeart/2005/8/layout/list1"/>
    <dgm:cxn modelId="{8F9D5946-1EF0-46D0-8C79-BC73D980FDCE}" type="presParOf" srcId="{366B5337-2379-453B-BE43-399582B898F9}" destId="{30D18B15-4AF0-4A31-87EC-85FFF239AE84}" srcOrd="0" destOrd="0" presId="urn:microsoft.com/office/officeart/2005/8/layout/list1"/>
    <dgm:cxn modelId="{AE67F130-84E0-4A70-BE14-815D9373512E}" type="presParOf" srcId="{366B5337-2379-453B-BE43-399582B898F9}" destId="{B0BA168A-18FD-4F8D-A6A0-0328BFFA2854}" srcOrd="1" destOrd="0" presId="urn:microsoft.com/office/officeart/2005/8/layout/list1"/>
    <dgm:cxn modelId="{C1CD882E-064C-468D-AC66-B124CDC9E05A}" type="presParOf" srcId="{83FEF8C8-9FF6-4041-A3F8-4EF8EF241CB2}" destId="{4BE5C219-8A6F-40D4-B6EE-66815BFC2D80}" srcOrd="1" destOrd="0" presId="urn:microsoft.com/office/officeart/2005/8/layout/list1"/>
    <dgm:cxn modelId="{3D11120A-D569-4ADD-93E0-9B467E25FE57}" type="presParOf" srcId="{83FEF8C8-9FF6-4041-A3F8-4EF8EF241CB2}" destId="{88711B3B-2F59-48AE-8DDC-D903075F8527}" srcOrd="2" destOrd="0" presId="urn:microsoft.com/office/officeart/2005/8/layout/list1"/>
    <dgm:cxn modelId="{C38DC68C-68D5-4014-9B85-2343316CF114}" type="presParOf" srcId="{83FEF8C8-9FF6-4041-A3F8-4EF8EF241CB2}" destId="{EC9D7AC0-33DB-4DF3-B486-4013F676B452}" srcOrd="3" destOrd="0" presId="urn:microsoft.com/office/officeart/2005/8/layout/list1"/>
    <dgm:cxn modelId="{58E5B2B2-6C60-4ED4-80D7-3BFEFD924AC4}" type="presParOf" srcId="{83FEF8C8-9FF6-4041-A3F8-4EF8EF241CB2}" destId="{6B3DC94A-5151-4D35-A75A-1BBC8FDFE94A}" srcOrd="4" destOrd="0" presId="urn:microsoft.com/office/officeart/2005/8/layout/list1"/>
    <dgm:cxn modelId="{07276D8C-9D9F-4791-A548-98E1E9E70DDE}" type="presParOf" srcId="{6B3DC94A-5151-4D35-A75A-1BBC8FDFE94A}" destId="{A02375C8-459B-4F41-AA84-23F62F0E785A}" srcOrd="0" destOrd="0" presId="urn:microsoft.com/office/officeart/2005/8/layout/list1"/>
    <dgm:cxn modelId="{0B442242-9114-4DE6-8BCE-766A8C34727C}" type="presParOf" srcId="{6B3DC94A-5151-4D35-A75A-1BBC8FDFE94A}" destId="{36C34B6D-DF89-4080-9B67-5F680B19A088}" srcOrd="1" destOrd="0" presId="urn:microsoft.com/office/officeart/2005/8/layout/list1"/>
    <dgm:cxn modelId="{CD2905FB-663F-442A-BC89-21B6DE09FF6F}" type="presParOf" srcId="{83FEF8C8-9FF6-4041-A3F8-4EF8EF241CB2}" destId="{F501C830-19C6-4BDB-A79D-4C930FB7D6CB}" srcOrd="5" destOrd="0" presId="urn:microsoft.com/office/officeart/2005/8/layout/list1"/>
    <dgm:cxn modelId="{9C063680-657B-41B9-A16D-D7BA417F023D}" type="presParOf" srcId="{83FEF8C8-9FF6-4041-A3F8-4EF8EF241CB2}" destId="{183E662A-720E-409E-AFD1-CCCF923C8D05}"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5D8C59-0E3E-4113-979B-617354D546B6}" type="doc">
      <dgm:prSet loTypeId="urn:microsoft.com/office/officeart/2018/2/layout/IconCircleList" loCatId="icon" qsTypeId="urn:microsoft.com/office/officeart/2005/8/quickstyle/simple1" qsCatId="simple" csTypeId="urn:microsoft.com/office/officeart/2005/8/colors/accent0_3" csCatId="mainScheme" phldr="1"/>
      <dgm:spPr/>
      <dgm:t>
        <a:bodyPr/>
        <a:lstStyle/>
        <a:p>
          <a:endParaRPr lang="en-US"/>
        </a:p>
      </dgm:t>
    </dgm:pt>
    <dgm:pt modelId="{7CFEF149-3625-4BDD-A427-1A5CB02DE4F9}">
      <dgm:prSet/>
      <dgm:spPr/>
      <dgm:t>
        <a:bodyPr/>
        <a:lstStyle/>
        <a:p>
          <a:pPr>
            <a:lnSpc>
              <a:spcPct val="100000"/>
            </a:lnSpc>
          </a:pPr>
          <a:r>
            <a:rPr lang="en-US" cap="none" dirty="0">
              <a:latin typeface="Palatino Linotype" panose="02040502050505030304" pitchFamily="18" charset="0"/>
            </a:rPr>
            <a:t>Savings</a:t>
          </a:r>
        </a:p>
      </dgm:t>
    </dgm:pt>
    <dgm:pt modelId="{F6E5D98F-6F3A-4C3F-8CBA-1B1FA00227ED}" type="parTrans" cxnId="{38B152DC-1143-4872-AFF6-95D16FF15C9E}">
      <dgm:prSet/>
      <dgm:spPr/>
      <dgm:t>
        <a:bodyPr/>
        <a:lstStyle/>
        <a:p>
          <a:endParaRPr lang="en-US"/>
        </a:p>
      </dgm:t>
    </dgm:pt>
    <dgm:pt modelId="{01F841FA-E365-4666-AF30-469684513631}" type="sibTrans" cxnId="{38B152DC-1143-4872-AFF6-95D16FF15C9E}">
      <dgm:prSet/>
      <dgm:spPr/>
      <dgm:t>
        <a:bodyPr/>
        <a:lstStyle/>
        <a:p>
          <a:pPr>
            <a:lnSpc>
              <a:spcPct val="100000"/>
            </a:lnSpc>
          </a:pPr>
          <a:endParaRPr lang="en-US"/>
        </a:p>
      </dgm:t>
    </dgm:pt>
    <dgm:pt modelId="{207C3AB2-8303-4071-8581-3FA77A5CAEDE}">
      <dgm:prSet/>
      <dgm:spPr/>
      <dgm:t>
        <a:bodyPr/>
        <a:lstStyle/>
        <a:p>
          <a:pPr>
            <a:lnSpc>
              <a:spcPct val="100000"/>
            </a:lnSpc>
          </a:pPr>
          <a:r>
            <a:rPr lang="en-US" kern="1200" cap="none" dirty="0">
              <a:latin typeface="Palatino Linotype" panose="02040502050505030304" pitchFamily="18" charset="0"/>
              <a:ea typeface="+mn-ea"/>
              <a:cs typeface="+mn-cs"/>
            </a:rPr>
            <a:t>Earnings</a:t>
          </a:r>
        </a:p>
      </dgm:t>
    </dgm:pt>
    <dgm:pt modelId="{1FBDBA84-E565-4CB7-81AD-2AF5D21F65E2}" type="parTrans" cxnId="{6B98802F-E4CA-4D2B-ACCA-2008CFF0ACBD}">
      <dgm:prSet/>
      <dgm:spPr/>
      <dgm:t>
        <a:bodyPr/>
        <a:lstStyle/>
        <a:p>
          <a:endParaRPr lang="en-US"/>
        </a:p>
      </dgm:t>
    </dgm:pt>
    <dgm:pt modelId="{6A274FCF-E1B7-4868-B241-3AA4BA800F24}" type="sibTrans" cxnId="{6B98802F-E4CA-4D2B-ACCA-2008CFF0ACBD}">
      <dgm:prSet/>
      <dgm:spPr/>
      <dgm:t>
        <a:bodyPr/>
        <a:lstStyle/>
        <a:p>
          <a:pPr>
            <a:lnSpc>
              <a:spcPct val="100000"/>
            </a:lnSpc>
          </a:pPr>
          <a:endParaRPr lang="en-US"/>
        </a:p>
      </dgm:t>
    </dgm:pt>
    <dgm:pt modelId="{2C4043CB-8312-4445-8EDE-7EAE8AAD6F8A}">
      <dgm:prSet/>
      <dgm:spPr/>
      <dgm:t>
        <a:bodyPr/>
        <a:lstStyle/>
        <a:p>
          <a:pPr>
            <a:lnSpc>
              <a:spcPct val="100000"/>
            </a:lnSpc>
          </a:pPr>
          <a:r>
            <a:rPr lang="en-US" kern="1200" cap="none" dirty="0">
              <a:latin typeface="Palatino Linotype" panose="02040502050505030304" pitchFamily="18" charset="0"/>
              <a:ea typeface="+mn-ea"/>
              <a:cs typeface="+mn-cs"/>
            </a:rPr>
            <a:t>Financial aid</a:t>
          </a:r>
        </a:p>
      </dgm:t>
    </dgm:pt>
    <dgm:pt modelId="{5BCA7CC0-7697-4297-BE1A-07F23122120C}" type="parTrans" cxnId="{E121EB9E-431D-405E-A62C-448E272072EF}">
      <dgm:prSet/>
      <dgm:spPr/>
      <dgm:t>
        <a:bodyPr/>
        <a:lstStyle/>
        <a:p>
          <a:endParaRPr lang="en-US"/>
        </a:p>
      </dgm:t>
    </dgm:pt>
    <dgm:pt modelId="{94BBED62-1D01-4536-9EBB-A3D44792B2D7}" type="sibTrans" cxnId="{E121EB9E-431D-405E-A62C-448E272072EF}">
      <dgm:prSet/>
      <dgm:spPr/>
      <dgm:t>
        <a:bodyPr/>
        <a:lstStyle/>
        <a:p>
          <a:pPr>
            <a:lnSpc>
              <a:spcPct val="100000"/>
            </a:lnSpc>
          </a:pPr>
          <a:endParaRPr lang="en-US"/>
        </a:p>
      </dgm:t>
    </dgm:pt>
    <dgm:pt modelId="{B3882F4A-3DCE-4712-88E1-91838B0FA4CA}">
      <dgm:prSet/>
      <dgm:spPr/>
      <dgm:t>
        <a:bodyPr/>
        <a:lstStyle/>
        <a:p>
          <a:pPr>
            <a:lnSpc>
              <a:spcPct val="100000"/>
            </a:lnSpc>
          </a:pPr>
          <a:r>
            <a:rPr lang="en-US" kern="1200" cap="none" dirty="0">
              <a:latin typeface="Palatino Linotype" panose="02040502050505030304" pitchFamily="18" charset="0"/>
              <a:ea typeface="+mn-ea"/>
              <a:cs typeface="+mn-cs"/>
            </a:rPr>
            <a:t>Tax credits &amp; deductions</a:t>
          </a:r>
        </a:p>
      </dgm:t>
    </dgm:pt>
    <dgm:pt modelId="{9F748751-347C-41B3-9FD3-302C21B80838}" type="parTrans" cxnId="{1155158B-10B2-401C-BFDA-D69F5ED90846}">
      <dgm:prSet/>
      <dgm:spPr/>
      <dgm:t>
        <a:bodyPr/>
        <a:lstStyle/>
        <a:p>
          <a:endParaRPr lang="en-US"/>
        </a:p>
      </dgm:t>
    </dgm:pt>
    <dgm:pt modelId="{6594C378-3FD9-4847-84AB-C77B81CAFDCB}" type="sibTrans" cxnId="{1155158B-10B2-401C-BFDA-D69F5ED90846}">
      <dgm:prSet/>
      <dgm:spPr/>
      <dgm:t>
        <a:bodyPr/>
        <a:lstStyle/>
        <a:p>
          <a:endParaRPr lang="en-US"/>
        </a:p>
      </dgm:t>
    </dgm:pt>
    <dgm:pt modelId="{320BBB54-729E-4132-9C4F-9E6009F3E9E0}" type="pres">
      <dgm:prSet presAssocID="{075D8C59-0E3E-4113-979B-617354D546B6}" presName="root" presStyleCnt="0">
        <dgm:presLayoutVars>
          <dgm:dir/>
          <dgm:resizeHandles val="exact"/>
        </dgm:presLayoutVars>
      </dgm:prSet>
      <dgm:spPr/>
    </dgm:pt>
    <dgm:pt modelId="{9C4FE3CC-3BF8-4E3A-ABE3-6376458DB517}" type="pres">
      <dgm:prSet presAssocID="{075D8C59-0E3E-4113-979B-617354D546B6}" presName="container" presStyleCnt="0">
        <dgm:presLayoutVars>
          <dgm:dir/>
          <dgm:resizeHandles val="exact"/>
        </dgm:presLayoutVars>
      </dgm:prSet>
      <dgm:spPr/>
    </dgm:pt>
    <dgm:pt modelId="{3E0FA922-BEAE-4D4E-8C68-53CAB7493FDA}" type="pres">
      <dgm:prSet presAssocID="{7CFEF149-3625-4BDD-A427-1A5CB02DE4F9}" presName="compNode" presStyleCnt="0"/>
      <dgm:spPr/>
    </dgm:pt>
    <dgm:pt modelId="{56DFC92F-DA5B-4921-B6CE-CABE063D4458}" type="pres">
      <dgm:prSet presAssocID="{7CFEF149-3625-4BDD-A427-1A5CB02DE4F9}" presName="iconBgRect" presStyleLbl="bgShp" presStyleIdx="0" presStyleCnt="4"/>
      <dgm:spPr/>
    </dgm:pt>
    <dgm:pt modelId="{45B1537C-7292-4177-83D2-F29875C6B961}" type="pres">
      <dgm:prSet presAssocID="{7CFEF149-3625-4BDD-A427-1A5CB02DE4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ggy Bank"/>
        </a:ext>
      </dgm:extLst>
    </dgm:pt>
    <dgm:pt modelId="{064A4DEE-0935-48C4-AB55-928C52CA9E8C}" type="pres">
      <dgm:prSet presAssocID="{7CFEF149-3625-4BDD-A427-1A5CB02DE4F9}" presName="spaceRect" presStyleCnt="0"/>
      <dgm:spPr/>
    </dgm:pt>
    <dgm:pt modelId="{2D9EED0D-6A5C-47EB-9650-896904332F98}" type="pres">
      <dgm:prSet presAssocID="{7CFEF149-3625-4BDD-A427-1A5CB02DE4F9}" presName="textRect" presStyleLbl="revTx" presStyleIdx="0" presStyleCnt="4">
        <dgm:presLayoutVars>
          <dgm:chMax val="1"/>
          <dgm:chPref val="1"/>
        </dgm:presLayoutVars>
      </dgm:prSet>
      <dgm:spPr/>
    </dgm:pt>
    <dgm:pt modelId="{8F43495B-3853-4570-AE1D-5E986D0F9F45}" type="pres">
      <dgm:prSet presAssocID="{01F841FA-E365-4666-AF30-469684513631}" presName="sibTrans" presStyleLbl="sibTrans2D1" presStyleIdx="0" presStyleCnt="0"/>
      <dgm:spPr/>
    </dgm:pt>
    <dgm:pt modelId="{89597B27-28D1-4275-A35B-B014C80A6608}" type="pres">
      <dgm:prSet presAssocID="{207C3AB2-8303-4071-8581-3FA77A5CAEDE}" presName="compNode" presStyleCnt="0"/>
      <dgm:spPr/>
    </dgm:pt>
    <dgm:pt modelId="{D19DCEA3-4580-472B-BE1F-AD82F5189BD0}" type="pres">
      <dgm:prSet presAssocID="{207C3AB2-8303-4071-8581-3FA77A5CAEDE}" presName="iconBgRect" presStyleLbl="bgShp" presStyleIdx="1" presStyleCnt="4"/>
      <dgm:spPr/>
    </dgm:pt>
    <dgm:pt modelId="{9DA4C2EF-8B93-45AB-954D-AE1064F71288}" type="pres">
      <dgm:prSet presAssocID="{207C3AB2-8303-4071-8581-3FA77A5CAED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9AD78C31-2CB6-46F8-9B1A-A430A42EE0A6}" type="pres">
      <dgm:prSet presAssocID="{207C3AB2-8303-4071-8581-3FA77A5CAEDE}" presName="spaceRect" presStyleCnt="0"/>
      <dgm:spPr/>
    </dgm:pt>
    <dgm:pt modelId="{F77F73B1-B59A-47DA-92DC-FBFBA3AB7C12}" type="pres">
      <dgm:prSet presAssocID="{207C3AB2-8303-4071-8581-3FA77A5CAEDE}" presName="textRect" presStyleLbl="revTx" presStyleIdx="1" presStyleCnt="4">
        <dgm:presLayoutVars>
          <dgm:chMax val="1"/>
          <dgm:chPref val="1"/>
        </dgm:presLayoutVars>
      </dgm:prSet>
      <dgm:spPr/>
    </dgm:pt>
    <dgm:pt modelId="{982D899B-A005-4F0D-82A6-405627DEAFAA}" type="pres">
      <dgm:prSet presAssocID="{6A274FCF-E1B7-4868-B241-3AA4BA800F24}" presName="sibTrans" presStyleLbl="sibTrans2D1" presStyleIdx="0" presStyleCnt="0"/>
      <dgm:spPr/>
    </dgm:pt>
    <dgm:pt modelId="{90D9224D-5C19-4042-B59C-6DD4CF939F90}" type="pres">
      <dgm:prSet presAssocID="{2C4043CB-8312-4445-8EDE-7EAE8AAD6F8A}" presName="compNode" presStyleCnt="0"/>
      <dgm:spPr/>
    </dgm:pt>
    <dgm:pt modelId="{E3336DD8-B836-4C49-AD99-E708248AC7F0}" type="pres">
      <dgm:prSet presAssocID="{2C4043CB-8312-4445-8EDE-7EAE8AAD6F8A}" presName="iconBgRect" presStyleLbl="bgShp" presStyleIdx="2" presStyleCnt="4"/>
      <dgm:spPr/>
    </dgm:pt>
    <dgm:pt modelId="{DD004BB1-1E3F-499B-B25B-967155E5DAD3}" type="pres">
      <dgm:prSet presAssocID="{2C4043CB-8312-4445-8EDE-7EAE8AAD6F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DA74684C-13E8-4776-8EB8-2E67C27DBAEE}" type="pres">
      <dgm:prSet presAssocID="{2C4043CB-8312-4445-8EDE-7EAE8AAD6F8A}" presName="spaceRect" presStyleCnt="0"/>
      <dgm:spPr/>
    </dgm:pt>
    <dgm:pt modelId="{2D6C985A-E4E5-4676-AFB7-2D46FA81D385}" type="pres">
      <dgm:prSet presAssocID="{2C4043CB-8312-4445-8EDE-7EAE8AAD6F8A}" presName="textRect" presStyleLbl="revTx" presStyleIdx="2" presStyleCnt="4">
        <dgm:presLayoutVars>
          <dgm:chMax val="1"/>
          <dgm:chPref val="1"/>
        </dgm:presLayoutVars>
      </dgm:prSet>
      <dgm:spPr/>
    </dgm:pt>
    <dgm:pt modelId="{63C0CB77-57DB-4505-9A0D-406B5E1AF3E0}" type="pres">
      <dgm:prSet presAssocID="{94BBED62-1D01-4536-9EBB-A3D44792B2D7}" presName="sibTrans" presStyleLbl="sibTrans2D1" presStyleIdx="0" presStyleCnt="0"/>
      <dgm:spPr/>
    </dgm:pt>
    <dgm:pt modelId="{323C8E2F-603F-4F00-9DFD-2DCCE72BD7A0}" type="pres">
      <dgm:prSet presAssocID="{B3882F4A-3DCE-4712-88E1-91838B0FA4CA}" presName="compNode" presStyleCnt="0"/>
      <dgm:spPr/>
    </dgm:pt>
    <dgm:pt modelId="{0D88B63B-0546-482E-8287-C9074D7BEE17}" type="pres">
      <dgm:prSet presAssocID="{B3882F4A-3DCE-4712-88E1-91838B0FA4CA}" presName="iconBgRect" presStyleLbl="bgShp" presStyleIdx="3" presStyleCnt="4"/>
      <dgm:spPr/>
    </dgm:pt>
    <dgm:pt modelId="{65D45407-0AFD-458A-8B32-9373F65D2007}" type="pres">
      <dgm:prSet presAssocID="{B3882F4A-3DCE-4712-88E1-91838B0FA4CA}"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1BCE044C-7823-40AA-AEFD-227F427CA11D}" type="pres">
      <dgm:prSet presAssocID="{B3882F4A-3DCE-4712-88E1-91838B0FA4CA}" presName="spaceRect" presStyleCnt="0"/>
      <dgm:spPr/>
    </dgm:pt>
    <dgm:pt modelId="{826AC4BD-2E77-4F25-9503-1C6CF4B942D9}" type="pres">
      <dgm:prSet presAssocID="{B3882F4A-3DCE-4712-88E1-91838B0FA4CA}" presName="textRect" presStyleLbl="revTx" presStyleIdx="3" presStyleCnt="4" custScaleX="97794">
        <dgm:presLayoutVars>
          <dgm:chMax val="1"/>
          <dgm:chPref val="1"/>
        </dgm:presLayoutVars>
      </dgm:prSet>
      <dgm:spPr/>
    </dgm:pt>
  </dgm:ptLst>
  <dgm:cxnLst>
    <dgm:cxn modelId="{D8F14023-C34B-4832-ACB8-792D113B9466}" type="presOf" srcId="{94BBED62-1D01-4536-9EBB-A3D44792B2D7}" destId="{63C0CB77-57DB-4505-9A0D-406B5E1AF3E0}" srcOrd="0" destOrd="0" presId="urn:microsoft.com/office/officeart/2018/2/layout/IconCircleList"/>
    <dgm:cxn modelId="{3BC68724-EBE7-4D5A-B0A0-1003B502A371}" type="presOf" srcId="{207C3AB2-8303-4071-8581-3FA77A5CAEDE}" destId="{F77F73B1-B59A-47DA-92DC-FBFBA3AB7C12}" srcOrd="0" destOrd="0" presId="urn:microsoft.com/office/officeart/2018/2/layout/IconCircleList"/>
    <dgm:cxn modelId="{6B98802F-E4CA-4D2B-ACCA-2008CFF0ACBD}" srcId="{075D8C59-0E3E-4113-979B-617354D546B6}" destId="{207C3AB2-8303-4071-8581-3FA77A5CAEDE}" srcOrd="1" destOrd="0" parTransId="{1FBDBA84-E565-4CB7-81AD-2AF5D21F65E2}" sibTransId="{6A274FCF-E1B7-4868-B241-3AA4BA800F24}"/>
    <dgm:cxn modelId="{366B374E-9A5A-4445-8251-5CFC818782B1}" type="presOf" srcId="{6A274FCF-E1B7-4868-B241-3AA4BA800F24}" destId="{982D899B-A005-4F0D-82A6-405627DEAFAA}" srcOrd="0" destOrd="0" presId="urn:microsoft.com/office/officeart/2018/2/layout/IconCircleList"/>
    <dgm:cxn modelId="{1155158B-10B2-401C-BFDA-D69F5ED90846}" srcId="{075D8C59-0E3E-4113-979B-617354D546B6}" destId="{B3882F4A-3DCE-4712-88E1-91838B0FA4CA}" srcOrd="3" destOrd="0" parTransId="{9F748751-347C-41B3-9FD3-302C21B80838}" sibTransId="{6594C378-3FD9-4847-84AB-C77B81CAFDCB}"/>
    <dgm:cxn modelId="{2A32C997-7664-40F6-B5A2-41BC57AE0841}" type="presOf" srcId="{075D8C59-0E3E-4113-979B-617354D546B6}" destId="{320BBB54-729E-4132-9C4F-9E6009F3E9E0}" srcOrd="0" destOrd="0" presId="urn:microsoft.com/office/officeart/2018/2/layout/IconCircleList"/>
    <dgm:cxn modelId="{E121EB9E-431D-405E-A62C-448E272072EF}" srcId="{075D8C59-0E3E-4113-979B-617354D546B6}" destId="{2C4043CB-8312-4445-8EDE-7EAE8AAD6F8A}" srcOrd="2" destOrd="0" parTransId="{5BCA7CC0-7697-4297-BE1A-07F23122120C}" sibTransId="{94BBED62-1D01-4536-9EBB-A3D44792B2D7}"/>
    <dgm:cxn modelId="{268F6DA8-0993-4F5A-A17F-2028651AC176}" type="presOf" srcId="{7CFEF149-3625-4BDD-A427-1A5CB02DE4F9}" destId="{2D9EED0D-6A5C-47EB-9650-896904332F98}" srcOrd="0" destOrd="0" presId="urn:microsoft.com/office/officeart/2018/2/layout/IconCircleList"/>
    <dgm:cxn modelId="{B248FEA9-FA61-47B8-B089-9C413DDC5E3E}" type="presOf" srcId="{01F841FA-E365-4666-AF30-469684513631}" destId="{8F43495B-3853-4570-AE1D-5E986D0F9F45}" srcOrd="0" destOrd="0" presId="urn:microsoft.com/office/officeart/2018/2/layout/IconCircleList"/>
    <dgm:cxn modelId="{38B152DC-1143-4872-AFF6-95D16FF15C9E}" srcId="{075D8C59-0E3E-4113-979B-617354D546B6}" destId="{7CFEF149-3625-4BDD-A427-1A5CB02DE4F9}" srcOrd="0" destOrd="0" parTransId="{F6E5D98F-6F3A-4C3F-8CBA-1B1FA00227ED}" sibTransId="{01F841FA-E365-4666-AF30-469684513631}"/>
    <dgm:cxn modelId="{98A28AE0-9CC5-423D-9C69-97353C912F14}" type="presOf" srcId="{B3882F4A-3DCE-4712-88E1-91838B0FA4CA}" destId="{826AC4BD-2E77-4F25-9503-1C6CF4B942D9}" srcOrd="0" destOrd="0" presId="urn:microsoft.com/office/officeart/2018/2/layout/IconCircleList"/>
    <dgm:cxn modelId="{B82D1EF5-545D-4F3D-8382-88CF3D940904}" type="presOf" srcId="{2C4043CB-8312-4445-8EDE-7EAE8AAD6F8A}" destId="{2D6C985A-E4E5-4676-AFB7-2D46FA81D385}" srcOrd="0" destOrd="0" presId="urn:microsoft.com/office/officeart/2018/2/layout/IconCircleList"/>
    <dgm:cxn modelId="{DAAAA329-13C0-4033-BD67-E983489C49BF}" type="presParOf" srcId="{320BBB54-729E-4132-9C4F-9E6009F3E9E0}" destId="{9C4FE3CC-3BF8-4E3A-ABE3-6376458DB517}" srcOrd="0" destOrd="0" presId="urn:microsoft.com/office/officeart/2018/2/layout/IconCircleList"/>
    <dgm:cxn modelId="{43C1CB08-5F3E-448A-A113-7BF9DAA82657}" type="presParOf" srcId="{9C4FE3CC-3BF8-4E3A-ABE3-6376458DB517}" destId="{3E0FA922-BEAE-4D4E-8C68-53CAB7493FDA}" srcOrd="0" destOrd="0" presId="urn:microsoft.com/office/officeart/2018/2/layout/IconCircleList"/>
    <dgm:cxn modelId="{61478E82-6204-42BB-B06B-EFAC82FE8987}" type="presParOf" srcId="{3E0FA922-BEAE-4D4E-8C68-53CAB7493FDA}" destId="{56DFC92F-DA5B-4921-B6CE-CABE063D4458}" srcOrd="0" destOrd="0" presId="urn:microsoft.com/office/officeart/2018/2/layout/IconCircleList"/>
    <dgm:cxn modelId="{F1397E87-6F5F-49CD-8C20-558C31ADB8F3}" type="presParOf" srcId="{3E0FA922-BEAE-4D4E-8C68-53CAB7493FDA}" destId="{45B1537C-7292-4177-83D2-F29875C6B961}" srcOrd="1" destOrd="0" presId="urn:microsoft.com/office/officeart/2018/2/layout/IconCircleList"/>
    <dgm:cxn modelId="{21DB653C-E7CE-413C-ADED-02EA9358DAEF}" type="presParOf" srcId="{3E0FA922-BEAE-4D4E-8C68-53CAB7493FDA}" destId="{064A4DEE-0935-48C4-AB55-928C52CA9E8C}" srcOrd="2" destOrd="0" presId="urn:microsoft.com/office/officeart/2018/2/layout/IconCircleList"/>
    <dgm:cxn modelId="{47145028-AB94-4593-9B07-5846D21AEF32}" type="presParOf" srcId="{3E0FA922-BEAE-4D4E-8C68-53CAB7493FDA}" destId="{2D9EED0D-6A5C-47EB-9650-896904332F98}" srcOrd="3" destOrd="0" presId="urn:microsoft.com/office/officeart/2018/2/layout/IconCircleList"/>
    <dgm:cxn modelId="{87A32A85-5758-4C52-8259-6F62EBDDB870}" type="presParOf" srcId="{9C4FE3CC-3BF8-4E3A-ABE3-6376458DB517}" destId="{8F43495B-3853-4570-AE1D-5E986D0F9F45}" srcOrd="1" destOrd="0" presId="urn:microsoft.com/office/officeart/2018/2/layout/IconCircleList"/>
    <dgm:cxn modelId="{6E62B21B-096B-4831-ABBD-D6BA181B8A7E}" type="presParOf" srcId="{9C4FE3CC-3BF8-4E3A-ABE3-6376458DB517}" destId="{89597B27-28D1-4275-A35B-B014C80A6608}" srcOrd="2" destOrd="0" presId="urn:microsoft.com/office/officeart/2018/2/layout/IconCircleList"/>
    <dgm:cxn modelId="{2BEE114F-3178-4487-AA02-D7E554EB9143}" type="presParOf" srcId="{89597B27-28D1-4275-A35B-B014C80A6608}" destId="{D19DCEA3-4580-472B-BE1F-AD82F5189BD0}" srcOrd="0" destOrd="0" presId="urn:microsoft.com/office/officeart/2018/2/layout/IconCircleList"/>
    <dgm:cxn modelId="{8CFD404F-5319-4D90-A36E-BCA30E3DF9E4}" type="presParOf" srcId="{89597B27-28D1-4275-A35B-B014C80A6608}" destId="{9DA4C2EF-8B93-45AB-954D-AE1064F71288}" srcOrd="1" destOrd="0" presId="urn:microsoft.com/office/officeart/2018/2/layout/IconCircleList"/>
    <dgm:cxn modelId="{568BFB74-7A4F-4F94-B3D9-F7143D5C4B64}" type="presParOf" srcId="{89597B27-28D1-4275-A35B-B014C80A6608}" destId="{9AD78C31-2CB6-46F8-9B1A-A430A42EE0A6}" srcOrd="2" destOrd="0" presId="urn:microsoft.com/office/officeart/2018/2/layout/IconCircleList"/>
    <dgm:cxn modelId="{CF554BB5-9888-46F8-818E-95AAF2076419}" type="presParOf" srcId="{89597B27-28D1-4275-A35B-B014C80A6608}" destId="{F77F73B1-B59A-47DA-92DC-FBFBA3AB7C12}" srcOrd="3" destOrd="0" presId="urn:microsoft.com/office/officeart/2018/2/layout/IconCircleList"/>
    <dgm:cxn modelId="{B40D8295-7255-4F60-9AF3-5F19D65544C8}" type="presParOf" srcId="{9C4FE3CC-3BF8-4E3A-ABE3-6376458DB517}" destId="{982D899B-A005-4F0D-82A6-405627DEAFAA}" srcOrd="3" destOrd="0" presId="urn:microsoft.com/office/officeart/2018/2/layout/IconCircleList"/>
    <dgm:cxn modelId="{8F6CB96F-DD70-45B6-A337-446108334FAD}" type="presParOf" srcId="{9C4FE3CC-3BF8-4E3A-ABE3-6376458DB517}" destId="{90D9224D-5C19-4042-B59C-6DD4CF939F90}" srcOrd="4" destOrd="0" presId="urn:microsoft.com/office/officeart/2018/2/layout/IconCircleList"/>
    <dgm:cxn modelId="{49A0BA49-E21F-4543-B32F-F91967485E9A}" type="presParOf" srcId="{90D9224D-5C19-4042-B59C-6DD4CF939F90}" destId="{E3336DD8-B836-4C49-AD99-E708248AC7F0}" srcOrd="0" destOrd="0" presId="urn:microsoft.com/office/officeart/2018/2/layout/IconCircleList"/>
    <dgm:cxn modelId="{DEFB95A0-FD99-4C9B-B630-778C6569285A}" type="presParOf" srcId="{90D9224D-5C19-4042-B59C-6DD4CF939F90}" destId="{DD004BB1-1E3F-499B-B25B-967155E5DAD3}" srcOrd="1" destOrd="0" presId="urn:microsoft.com/office/officeart/2018/2/layout/IconCircleList"/>
    <dgm:cxn modelId="{BF4B5E9C-CBFD-436E-BEE9-CF2E1C227D49}" type="presParOf" srcId="{90D9224D-5C19-4042-B59C-6DD4CF939F90}" destId="{DA74684C-13E8-4776-8EB8-2E67C27DBAEE}" srcOrd="2" destOrd="0" presId="urn:microsoft.com/office/officeart/2018/2/layout/IconCircleList"/>
    <dgm:cxn modelId="{F0C1BF22-B028-4F6F-AF3A-A180DE1FFB68}" type="presParOf" srcId="{90D9224D-5C19-4042-B59C-6DD4CF939F90}" destId="{2D6C985A-E4E5-4676-AFB7-2D46FA81D385}" srcOrd="3" destOrd="0" presId="urn:microsoft.com/office/officeart/2018/2/layout/IconCircleList"/>
    <dgm:cxn modelId="{A8CCA49F-0739-4091-9293-01D6556A3F50}" type="presParOf" srcId="{9C4FE3CC-3BF8-4E3A-ABE3-6376458DB517}" destId="{63C0CB77-57DB-4505-9A0D-406B5E1AF3E0}" srcOrd="5" destOrd="0" presId="urn:microsoft.com/office/officeart/2018/2/layout/IconCircleList"/>
    <dgm:cxn modelId="{40A6936E-EFAA-4B62-AAF8-3B6507309265}" type="presParOf" srcId="{9C4FE3CC-3BF8-4E3A-ABE3-6376458DB517}" destId="{323C8E2F-603F-4F00-9DFD-2DCCE72BD7A0}" srcOrd="6" destOrd="0" presId="urn:microsoft.com/office/officeart/2018/2/layout/IconCircleList"/>
    <dgm:cxn modelId="{9C7988F4-78CB-4258-A6D6-BDB383B01D0A}" type="presParOf" srcId="{323C8E2F-603F-4F00-9DFD-2DCCE72BD7A0}" destId="{0D88B63B-0546-482E-8287-C9074D7BEE17}" srcOrd="0" destOrd="0" presId="urn:microsoft.com/office/officeart/2018/2/layout/IconCircleList"/>
    <dgm:cxn modelId="{461CF119-C9D2-4151-ACC5-AACBBF957F71}" type="presParOf" srcId="{323C8E2F-603F-4F00-9DFD-2DCCE72BD7A0}" destId="{65D45407-0AFD-458A-8B32-9373F65D2007}" srcOrd="1" destOrd="0" presId="urn:microsoft.com/office/officeart/2018/2/layout/IconCircleList"/>
    <dgm:cxn modelId="{F303DFB2-4B7D-41FD-A552-2FE984E43A81}" type="presParOf" srcId="{323C8E2F-603F-4F00-9DFD-2DCCE72BD7A0}" destId="{1BCE044C-7823-40AA-AEFD-227F427CA11D}" srcOrd="2" destOrd="0" presId="urn:microsoft.com/office/officeart/2018/2/layout/IconCircleList"/>
    <dgm:cxn modelId="{3D432C1A-FC9E-4DA3-BDD6-A18B365C408F}" type="presParOf" srcId="{323C8E2F-603F-4F00-9DFD-2DCCE72BD7A0}" destId="{826AC4BD-2E77-4F25-9503-1C6CF4B942D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6DE41D-82D5-456C-97F1-5D96A5E4EA05}" type="doc">
      <dgm:prSet loTypeId="urn:microsoft.com/office/officeart/2016/7/layout/BasicLinearProcessNumbered" loCatId="process" qsTypeId="urn:microsoft.com/office/officeart/2005/8/quickstyle/simple1" qsCatId="simple" csTypeId="urn:microsoft.com/office/officeart/2005/8/colors/accent1_3" csCatId="accent1" phldr="1"/>
      <dgm:spPr/>
      <dgm:t>
        <a:bodyPr/>
        <a:lstStyle/>
        <a:p>
          <a:endParaRPr lang="en-US"/>
        </a:p>
      </dgm:t>
    </dgm:pt>
    <dgm:pt modelId="{46E00EE0-7481-4242-96E5-6691CBEBC60F}">
      <dgm:prSet/>
      <dgm:spPr/>
      <dgm:t>
        <a:bodyPr/>
        <a:lstStyle/>
        <a:p>
          <a:pPr algn="ctr">
            <a:buNone/>
          </a:pPr>
          <a:r>
            <a:rPr lang="en-US" dirty="0">
              <a:latin typeface="Palatino Linotype" panose="02040502050505030304" pitchFamily="18" charset="0"/>
            </a:rPr>
            <a:t>Complete</a:t>
          </a:r>
        </a:p>
      </dgm:t>
    </dgm:pt>
    <dgm:pt modelId="{28FF92E7-6ABA-47C0-93E0-64E2E7A262B7}" type="parTrans" cxnId="{3561B37E-3617-4A62-B6CA-C2BAC220D51A}">
      <dgm:prSet/>
      <dgm:spPr/>
      <dgm:t>
        <a:bodyPr/>
        <a:lstStyle/>
        <a:p>
          <a:endParaRPr lang="en-US"/>
        </a:p>
      </dgm:t>
    </dgm:pt>
    <dgm:pt modelId="{4195CC4C-9D5D-4760-B8D7-C824E36F5B7E}" type="sibTrans" cxnId="{3561B37E-3617-4A62-B6CA-C2BAC220D51A}">
      <dgm:prSet phldrT="2" phldr="0"/>
      <dgm:spPr/>
      <dgm:t>
        <a:bodyPr/>
        <a:lstStyle/>
        <a:p>
          <a:r>
            <a:rPr lang="en-US" dirty="0"/>
            <a:t>2</a:t>
          </a:r>
        </a:p>
      </dgm:t>
    </dgm:pt>
    <dgm:pt modelId="{4B9E19BC-9449-4C62-B092-00EE7E2418B9}">
      <dgm:prSet/>
      <dgm:spPr/>
      <dgm:t>
        <a:bodyPr/>
        <a:lstStyle/>
        <a:p>
          <a:pPr algn="ctr">
            <a:buNone/>
          </a:pPr>
          <a:r>
            <a:rPr lang="en-US" dirty="0">
              <a:latin typeface="Palatino Linotype" panose="02040502050505030304" pitchFamily="18" charset="0"/>
            </a:rPr>
            <a:t>the Free Application for Federal Student Aid (FAFSA)</a:t>
          </a:r>
        </a:p>
      </dgm:t>
    </dgm:pt>
    <dgm:pt modelId="{CBC23F63-DA39-4726-8A67-AE06DFC44ADB}" type="parTrans" cxnId="{A56CAB2C-720E-4DC3-ACB9-9122553D8AE2}">
      <dgm:prSet/>
      <dgm:spPr/>
      <dgm:t>
        <a:bodyPr/>
        <a:lstStyle/>
        <a:p>
          <a:endParaRPr lang="en-US"/>
        </a:p>
      </dgm:t>
    </dgm:pt>
    <dgm:pt modelId="{D03F0CCF-3A3F-4FCC-BCD9-7FCF3F4187AF}" type="sibTrans" cxnId="{A56CAB2C-720E-4DC3-ACB9-9122553D8AE2}">
      <dgm:prSet/>
      <dgm:spPr/>
      <dgm:t>
        <a:bodyPr/>
        <a:lstStyle/>
        <a:p>
          <a:endParaRPr lang="en-US"/>
        </a:p>
      </dgm:t>
    </dgm:pt>
    <dgm:pt modelId="{2AACC5A4-761D-48A7-8AEE-CAFCCE78D630}">
      <dgm:prSet/>
      <dgm:spPr/>
      <dgm:t>
        <a:bodyPr/>
        <a:lstStyle/>
        <a:p>
          <a:pPr algn="ctr">
            <a:buNone/>
          </a:pPr>
          <a:r>
            <a:rPr lang="en-US" dirty="0">
              <a:latin typeface="Palatino Linotype" panose="02040502050505030304" pitchFamily="18" charset="0"/>
            </a:rPr>
            <a:t>Receive</a:t>
          </a:r>
        </a:p>
      </dgm:t>
    </dgm:pt>
    <dgm:pt modelId="{123D1A5E-25FE-4E11-B253-2A52D8D9B1E5}" type="parTrans" cxnId="{2137473F-0A08-41D7-89A4-8BE16718361D}">
      <dgm:prSet/>
      <dgm:spPr/>
      <dgm:t>
        <a:bodyPr/>
        <a:lstStyle/>
        <a:p>
          <a:endParaRPr lang="en-US"/>
        </a:p>
      </dgm:t>
    </dgm:pt>
    <dgm:pt modelId="{1A74F479-F3BE-4569-B487-85F2E6C281B8}" type="sibTrans" cxnId="{2137473F-0A08-41D7-89A4-8BE16718361D}">
      <dgm:prSet phldrT="3" phldr="0"/>
      <dgm:spPr/>
      <dgm:t>
        <a:bodyPr/>
        <a:lstStyle/>
        <a:p>
          <a:r>
            <a:rPr lang="en-US" dirty="0"/>
            <a:t>3</a:t>
          </a:r>
        </a:p>
      </dgm:t>
    </dgm:pt>
    <dgm:pt modelId="{E553AB81-CBEC-4D80-971E-7924EEC547E0}">
      <dgm:prSet/>
      <dgm:spPr/>
      <dgm:t>
        <a:bodyPr/>
        <a:lstStyle/>
        <a:p>
          <a:pPr algn="ctr">
            <a:buNone/>
          </a:pPr>
          <a:r>
            <a:rPr lang="en-US" dirty="0">
              <a:latin typeface="Palatino Linotype" panose="02040502050505030304" pitchFamily="18" charset="0"/>
            </a:rPr>
            <a:t>FAFSA Submission Summary</a:t>
          </a:r>
        </a:p>
      </dgm:t>
    </dgm:pt>
    <dgm:pt modelId="{205680D0-B271-424A-9E87-6D95BCA1DEED}" type="parTrans" cxnId="{5AE2F08F-DB40-4336-9DAE-F34D8364A0AC}">
      <dgm:prSet/>
      <dgm:spPr/>
      <dgm:t>
        <a:bodyPr/>
        <a:lstStyle/>
        <a:p>
          <a:endParaRPr lang="en-US"/>
        </a:p>
      </dgm:t>
    </dgm:pt>
    <dgm:pt modelId="{D5F3FD01-C3D7-449F-8343-0BC5E56DB3B2}" type="sibTrans" cxnId="{5AE2F08F-DB40-4336-9DAE-F34D8364A0AC}">
      <dgm:prSet/>
      <dgm:spPr/>
      <dgm:t>
        <a:bodyPr/>
        <a:lstStyle/>
        <a:p>
          <a:endParaRPr lang="en-US"/>
        </a:p>
      </dgm:t>
    </dgm:pt>
    <dgm:pt modelId="{583B1DEA-0A41-4CB4-B976-0CCE4C1649C2}">
      <dgm:prSet/>
      <dgm:spPr/>
      <dgm:t>
        <a:bodyPr/>
        <a:lstStyle/>
        <a:p>
          <a:pPr algn="ctr">
            <a:buNone/>
          </a:pPr>
          <a:r>
            <a:rPr lang="en-US" dirty="0">
              <a:latin typeface="Palatino Linotype" panose="02040502050505030304" pitchFamily="18" charset="0"/>
            </a:rPr>
            <a:t>Receive</a:t>
          </a:r>
        </a:p>
      </dgm:t>
    </dgm:pt>
    <dgm:pt modelId="{2FD1988D-ABFE-489C-A4D6-F7E7C0920303}" type="parTrans" cxnId="{64C71F59-F3F6-4805-AA60-A3B9192BF7A9}">
      <dgm:prSet/>
      <dgm:spPr/>
      <dgm:t>
        <a:bodyPr/>
        <a:lstStyle/>
        <a:p>
          <a:endParaRPr lang="en-US"/>
        </a:p>
      </dgm:t>
    </dgm:pt>
    <dgm:pt modelId="{7A91ACF7-39CD-4329-995E-526D903AB1B7}" type="sibTrans" cxnId="{64C71F59-F3F6-4805-AA60-A3B9192BF7A9}">
      <dgm:prSet phldrT="4" phldr="0"/>
      <dgm:spPr/>
      <dgm:t>
        <a:bodyPr/>
        <a:lstStyle/>
        <a:p>
          <a:r>
            <a:rPr lang="en-US" dirty="0"/>
            <a:t>4</a:t>
          </a:r>
        </a:p>
      </dgm:t>
    </dgm:pt>
    <dgm:pt modelId="{E8407CEF-F293-4DC7-A00C-02B5A3E51F6A}">
      <dgm:prSet/>
      <dgm:spPr/>
      <dgm:t>
        <a:bodyPr/>
        <a:lstStyle/>
        <a:p>
          <a:pPr algn="ctr">
            <a:buNone/>
          </a:pPr>
          <a:r>
            <a:rPr lang="en-US" dirty="0">
              <a:latin typeface="Palatino Linotype" panose="02040502050505030304" pitchFamily="18" charset="0"/>
            </a:rPr>
            <a:t>a financial aid offer from the school </a:t>
          </a:r>
        </a:p>
      </dgm:t>
    </dgm:pt>
    <dgm:pt modelId="{76B5149F-90B7-45A4-BAF3-47F1E89B290C}" type="parTrans" cxnId="{0EF866C5-48E9-4FE2-9114-51F17098A2EC}">
      <dgm:prSet/>
      <dgm:spPr/>
      <dgm:t>
        <a:bodyPr/>
        <a:lstStyle/>
        <a:p>
          <a:endParaRPr lang="en-US"/>
        </a:p>
      </dgm:t>
    </dgm:pt>
    <dgm:pt modelId="{0E40D1C9-F192-40B0-A8AA-4A83205AF0C8}" type="sibTrans" cxnId="{0EF866C5-48E9-4FE2-9114-51F17098A2EC}">
      <dgm:prSet/>
      <dgm:spPr/>
      <dgm:t>
        <a:bodyPr/>
        <a:lstStyle/>
        <a:p>
          <a:endParaRPr lang="en-US"/>
        </a:p>
      </dgm:t>
    </dgm:pt>
    <dgm:pt modelId="{B040844C-AC05-4203-B5F2-4DA61BF08E84}">
      <dgm:prSet/>
      <dgm:spPr/>
      <dgm:t>
        <a:bodyPr/>
        <a:lstStyle/>
        <a:p>
          <a:pPr algn="ctr">
            <a:buNone/>
          </a:pPr>
          <a:r>
            <a:rPr lang="en-US" dirty="0">
              <a:latin typeface="Palatino Linotype" panose="02040502050505030304" pitchFamily="18" charset="0"/>
            </a:rPr>
            <a:t>Decide</a:t>
          </a:r>
        </a:p>
      </dgm:t>
    </dgm:pt>
    <dgm:pt modelId="{34EE714D-4E40-4835-BCE0-99D334C3E260}" type="parTrans" cxnId="{2505E309-F7D9-4A5E-BC3F-10CF5329528B}">
      <dgm:prSet/>
      <dgm:spPr/>
      <dgm:t>
        <a:bodyPr/>
        <a:lstStyle/>
        <a:p>
          <a:endParaRPr lang="en-US"/>
        </a:p>
      </dgm:t>
    </dgm:pt>
    <dgm:pt modelId="{D0FCA5FA-59E9-4091-8767-2C12C56C4312}" type="sibTrans" cxnId="{2505E309-F7D9-4A5E-BC3F-10CF5329528B}">
      <dgm:prSet phldrT="5" phldr="0"/>
      <dgm:spPr/>
      <dgm:t>
        <a:bodyPr/>
        <a:lstStyle/>
        <a:p>
          <a:r>
            <a:rPr lang="en-US" dirty="0"/>
            <a:t>5</a:t>
          </a:r>
        </a:p>
      </dgm:t>
    </dgm:pt>
    <dgm:pt modelId="{A1AEA488-BD0B-48FA-B725-A493CC680354}">
      <dgm:prSet/>
      <dgm:spPr/>
      <dgm:t>
        <a:bodyPr/>
        <a:lstStyle/>
        <a:p>
          <a:pPr algn="ctr">
            <a:buNone/>
          </a:pPr>
          <a:r>
            <a:rPr lang="en-US" dirty="0">
              <a:latin typeface="Palatino Linotype" panose="02040502050505030304" pitchFamily="18" charset="0"/>
            </a:rPr>
            <a:t>which aid to accept and return the financial aid offer</a:t>
          </a:r>
        </a:p>
      </dgm:t>
    </dgm:pt>
    <dgm:pt modelId="{A049CBFF-FE21-4E61-831F-B17130D7C885}" type="parTrans" cxnId="{CE10E4AF-C77C-4373-9C8E-F35A5CAF49BB}">
      <dgm:prSet/>
      <dgm:spPr/>
      <dgm:t>
        <a:bodyPr/>
        <a:lstStyle/>
        <a:p>
          <a:endParaRPr lang="en-US"/>
        </a:p>
      </dgm:t>
    </dgm:pt>
    <dgm:pt modelId="{77C0FBC3-7ED1-498B-980B-D3FE050D4269}" type="sibTrans" cxnId="{CE10E4AF-C77C-4373-9C8E-F35A5CAF49BB}">
      <dgm:prSet/>
      <dgm:spPr/>
      <dgm:t>
        <a:bodyPr/>
        <a:lstStyle/>
        <a:p>
          <a:endParaRPr lang="en-US"/>
        </a:p>
      </dgm:t>
    </dgm:pt>
    <dgm:pt modelId="{D1863329-3D42-43A9-BE66-295E5F93BDD1}">
      <dgm:prSet/>
      <dgm:spPr/>
      <dgm:t>
        <a:bodyPr/>
        <a:lstStyle/>
        <a:p>
          <a:pPr algn="ctr">
            <a:buNone/>
          </a:pPr>
          <a:r>
            <a:rPr lang="en-US" dirty="0">
              <a:latin typeface="Palatino Linotype" panose="02040502050505030304" pitchFamily="18" charset="0"/>
            </a:rPr>
            <a:t>Create</a:t>
          </a:r>
        </a:p>
      </dgm:t>
    </dgm:pt>
    <dgm:pt modelId="{A35D3014-F277-4227-BCCF-39A4AB9A65E0}" type="parTrans" cxnId="{9884D1BA-9ABD-4541-8121-A64C02D17D11}">
      <dgm:prSet/>
      <dgm:spPr/>
      <dgm:t>
        <a:bodyPr/>
        <a:lstStyle/>
        <a:p>
          <a:endParaRPr lang="en-US"/>
        </a:p>
      </dgm:t>
    </dgm:pt>
    <dgm:pt modelId="{A7778873-1EF4-4962-A657-03EBE87546D4}" type="sibTrans" cxnId="{9884D1BA-9ABD-4541-8121-A64C02D17D11}">
      <dgm:prSet phldrT="1" phldr="0"/>
      <dgm:spPr/>
      <dgm:t>
        <a:bodyPr/>
        <a:lstStyle/>
        <a:p>
          <a:r>
            <a:rPr lang="en-US" dirty="0"/>
            <a:t>1</a:t>
          </a:r>
        </a:p>
      </dgm:t>
    </dgm:pt>
    <dgm:pt modelId="{A1200733-A783-4356-9FE4-5FCB72D10AB7}">
      <dgm:prSet/>
      <dgm:spPr/>
      <dgm:t>
        <a:bodyPr/>
        <a:lstStyle/>
        <a:p>
          <a:pPr algn="ctr">
            <a:buNone/>
          </a:pPr>
          <a:r>
            <a:rPr lang="en-US" dirty="0">
              <a:latin typeface="Palatino Linotype" panose="02040502050505030304" pitchFamily="18" charset="0"/>
            </a:rPr>
            <a:t>FSA ID on StudentAid.gov</a:t>
          </a:r>
        </a:p>
      </dgm:t>
    </dgm:pt>
    <dgm:pt modelId="{DB96FF26-C0C6-48C9-A409-875E9E90D11C}" type="parTrans" cxnId="{7D470332-94E7-4D74-9C24-EB8D840F9C50}">
      <dgm:prSet/>
      <dgm:spPr/>
      <dgm:t>
        <a:bodyPr/>
        <a:lstStyle/>
        <a:p>
          <a:endParaRPr lang="en-US"/>
        </a:p>
      </dgm:t>
    </dgm:pt>
    <dgm:pt modelId="{FB5D7C52-9DCF-4912-A8FA-516F097061FC}" type="sibTrans" cxnId="{7D470332-94E7-4D74-9C24-EB8D840F9C50}">
      <dgm:prSet phldrT="2" phldr="0"/>
      <dgm:spPr/>
    </dgm:pt>
    <dgm:pt modelId="{25BC9C88-F149-4216-82B1-A1DC6141D780}" type="pres">
      <dgm:prSet presAssocID="{076DE41D-82D5-456C-97F1-5D96A5E4EA05}" presName="Name0" presStyleCnt="0">
        <dgm:presLayoutVars>
          <dgm:animLvl val="lvl"/>
          <dgm:resizeHandles val="exact"/>
        </dgm:presLayoutVars>
      </dgm:prSet>
      <dgm:spPr/>
    </dgm:pt>
    <dgm:pt modelId="{B31BAAFA-6942-43C6-8E7F-3DD1A93EEF3D}" type="pres">
      <dgm:prSet presAssocID="{D1863329-3D42-43A9-BE66-295E5F93BDD1}" presName="compositeNode" presStyleCnt="0">
        <dgm:presLayoutVars>
          <dgm:bulletEnabled val="1"/>
        </dgm:presLayoutVars>
      </dgm:prSet>
      <dgm:spPr/>
    </dgm:pt>
    <dgm:pt modelId="{44626A60-44F5-4094-8AB9-CCE3163A2A14}" type="pres">
      <dgm:prSet presAssocID="{D1863329-3D42-43A9-BE66-295E5F93BDD1}" presName="bgRect" presStyleLbl="bgAccFollowNode1" presStyleIdx="0" presStyleCnt="5"/>
      <dgm:spPr/>
    </dgm:pt>
    <dgm:pt modelId="{E4DBC537-605D-4E14-B5CD-D1A818520833}" type="pres">
      <dgm:prSet presAssocID="{A7778873-1EF4-4962-A657-03EBE87546D4}" presName="sibTransNodeCircle" presStyleLbl="alignNode1" presStyleIdx="0" presStyleCnt="10">
        <dgm:presLayoutVars>
          <dgm:chMax val="0"/>
          <dgm:bulletEnabled/>
        </dgm:presLayoutVars>
      </dgm:prSet>
      <dgm:spPr/>
    </dgm:pt>
    <dgm:pt modelId="{9AECC9DC-D656-42CA-86D0-51D87F7F96C4}" type="pres">
      <dgm:prSet presAssocID="{D1863329-3D42-43A9-BE66-295E5F93BDD1}" presName="bottomLine" presStyleLbl="alignNode1" presStyleIdx="1" presStyleCnt="10">
        <dgm:presLayoutVars/>
      </dgm:prSet>
      <dgm:spPr/>
    </dgm:pt>
    <dgm:pt modelId="{155EFA4B-4DCC-451E-9F2B-0FF667BA4CCE}" type="pres">
      <dgm:prSet presAssocID="{D1863329-3D42-43A9-BE66-295E5F93BDD1}" presName="nodeText" presStyleLbl="bgAccFollowNode1" presStyleIdx="0" presStyleCnt="5">
        <dgm:presLayoutVars>
          <dgm:bulletEnabled val="1"/>
        </dgm:presLayoutVars>
      </dgm:prSet>
      <dgm:spPr/>
    </dgm:pt>
    <dgm:pt modelId="{06079CEF-E511-4B94-BB59-3F18496A27B8}" type="pres">
      <dgm:prSet presAssocID="{A7778873-1EF4-4962-A657-03EBE87546D4}" presName="sibTrans" presStyleCnt="0"/>
      <dgm:spPr/>
    </dgm:pt>
    <dgm:pt modelId="{4FC5EC3A-5F6E-485A-8CD5-FED2755467B5}" type="pres">
      <dgm:prSet presAssocID="{46E00EE0-7481-4242-96E5-6691CBEBC60F}" presName="compositeNode" presStyleCnt="0">
        <dgm:presLayoutVars>
          <dgm:bulletEnabled val="1"/>
        </dgm:presLayoutVars>
      </dgm:prSet>
      <dgm:spPr/>
    </dgm:pt>
    <dgm:pt modelId="{B66F85D1-7613-4A55-AE23-B3872F779600}" type="pres">
      <dgm:prSet presAssocID="{46E00EE0-7481-4242-96E5-6691CBEBC60F}" presName="bgRect" presStyleLbl="bgAccFollowNode1" presStyleIdx="1" presStyleCnt="5"/>
      <dgm:spPr/>
    </dgm:pt>
    <dgm:pt modelId="{2413A60F-C528-4450-A4CE-B8B6B9C3712D}" type="pres">
      <dgm:prSet presAssocID="{4195CC4C-9D5D-4760-B8D7-C824E36F5B7E}" presName="sibTransNodeCircle" presStyleLbl="alignNode1" presStyleIdx="2" presStyleCnt="10">
        <dgm:presLayoutVars>
          <dgm:chMax val="0"/>
          <dgm:bulletEnabled/>
        </dgm:presLayoutVars>
      </dgm:prSet>
      <dgm:spPr/>
    </dgm:pt>
    <dgm:pt modelId="{BEB7760F-CC42-4E54-84B4-62E3629B96F6}" type="pres">
      <dgm:prSet presAssocID="{46E00EE0-7481-4242-96E5-6691CBEBC60F}" presName="bottomLine" presStyleLbl="alignNode1" presStyleIdx="3" presStyleCnt="10">
        <dgm:presLayoutVars/>
      </dgm:prSet>
      <dgm:spPr/>
    </dgm:pt>
    <dgm:pt modelId="{9ED19D05-AABD-455F-AD76-22855D291B11}" type="pres">
      <dgm:prSet presAssocID="{46E00EE0-7481-4242-96E5-6691CBEBC60F}" presName="nodeText" presStyleLbl="bgAccFollowNode1" presStyleIdx="1" presStyleCnt="5">
        <dgm:presLayoutVars>
          <dgm:bulletEnabled val="1"/>
        </dgm:presLayoutVars>
      </dgm:prSet>
      <dgm:spPr/>
    </dgm:pt>
    <dgm:pt modelId="{67A2AC23-8BFB-4832-AB8D-560371AD477A}" type="pres">
      <dgm:prSet presAssocID="{4195CC4C-9D5D-4760-B8D7-C824E36F5B7E}" presName="sibTrans" presStyleCnt="0"/>
      <dgm:spPr/>
    </dgm:pt>
    <dgm:pt modelId="{01C394B2-C9A8-4B8F-BCF3-81D1C17DFD0A}" type="pres">
      <dgm:prSet presAssocID="{2AACC5A4-761D-48A7-8AEE-CAFCCE78D630}" presName="compositeNode" presStyleCnt="0">
        <dgm:presLayoutVars>
          <dgm:bulletEnabled val="1"/>
        </dgm:presLayoutVars>
      </dgm:prSet>
      <dgm:spPr/>
    </dgm:pt>
    <dgm:pt modelId="{3A3A6659-CD03-40FE-9E15-5D40CA066B62}" type="pres">
      <dgm:prSet presAssocID="{2AACC5A4-761D-48A7-8AEE-CAFCCE78D630}" presName="bgRect" presStyleLbl="bgAccFollowNode1" presStyleIdx="2" presStyleCnt="5"/>
      <dgm:spPr/>
    </dgm:pt>
    <dgm:pt modelId="{287783E9-4F01-4149-8F6D-E0254ACB10DE}" type="pres">
      <dgm:prSet presAssocID="{1A74F479-F3BE-4569-B487-85F2E6C281B8}" presName="sibTransNodeCircle" presStyleLbl="alignNode1" presStyleIdx="4" presStyleCnt="10">
        <dgm:presLayoutVars>
          <dgm:chMax val="0"/>
          <dgm:bulletEnabled/>
        </dgm:presLayoutVars>
      </dgm:prSet>
      <dgm:spPr/>
    </dgm:pt>
    <dgm:pt modelId="{660CA16C-990A-4289-8CF0-F69D1EE7C309}" type="pres">
      <dgm:prSet presAssocID="{2AACC5A4-761D-48A7-8AEE-CAFCCE78D630}" presName="bottomLine" presStyleLbl="alignNode1" presStyleIdx="5" presStyleCnt="10">
        <dgm:presLayoutVars/>
      </dgm:prSet>
      <dgm:spPr/>
    </dgm:pt>
    <dgm:pt modelId="{E2DFF00F-F6BE-4EB2-91C4-F6226189326D}" type="pres">
      <dgm:prSet presAssocID="{2AACC5A4-761D-48A7-8AEE-CAFCCE78D630}" presName="nodeText" presStyleLbl="bgAccFollowNode1" presStyleIdx="2" presStyleCnt="5">
        <dgm:presLayoutVars>
          <dgm:bulletEnabled val="1"/>
        </dgm:presLayoutVars>
      </dgm:prSet>
      <dgm:spPr/>
    </dgm:pt>
    <dgm:pt modelId="{0441C347-6BF6-4042-9104-95A008016BBA}" type="pres">
      <dgm:prSet presAssocID="{1A74F479-F3BE-4569-B487-85F2E6C281B8}" presName="sibTrans" presStyleCnt="0"/>
      <dgm:spPr/>
    </dgm:pt>
    <dgm:pt modelId="{0397FB32-332B-4B90-9CDB-65031352C184}" type="pres">
      <dgm:prSet presAssocID="{583B1DEA-0A41-4CB4-B976-0CCE4C1649C2}" presName="compositeNode" presStyleCnt="0">
        <dgm:presLayoutVars>
          <dgm:bulletEnabled val="1"/>
        </dgm:presLayoutVars>
      </dgm:prSet>
      <dgm:spPr/>
    </dgm:pt>
    <dgm:pt modelId="{E601834A-2387-4852-B6E8-4D75FB023438}" type="pres">
      <dgm:prSet presAssocID="{583B1DEA-0A41-4CB4-B976-0CCE4C1649C2}" presName="bgRect" presStyleLbl="bgAccFollowNode1" presStyleIdx="3" presStyleCnt="5"/>
      <dgm:spPr/>
    </dgm:pt>
    <dgm:pt modelId="{33EF7BDD-8C90-425F-B6FE-3A7D12D3252E}" type="pres">
      <dgm:prSet presAssocID="{7A91ACF7-39CD-4329-995E-526D903AB1B7}" presName="sibTransNodeCircle" presStyleLbl="alignNode1" presStyleIdx="6" presStyleCnt="10">
        <dgm:presLayoutVars>
          <dgm:chMax val="0"/>
          <dgm:bulletEnabled/>
        </dgm:presLayoutVars>
      </dgm:prSet>
      <dgm:spPr/>
    </dgm:pt>
    <dgm:pt modelId="{9F7F1304-0470-4428-AA1B-5CD59477EEB3}" type="pres">
      <dgm:prSet presAssocID="{583B1DEA-0A41-4CB4-B976-0CCE4C1649C2}" presName="bottomLine" presStyleLbl="alignNode1" presStyleIdx="7" presStyleCnt="10">
        <dgm:presLayoutVars/>
      </dgm:prSet>
      <dgm:spPr/>
    </dgm:pt>
    <dgm:pt modelId="{B2437233-2376-4C38-A8EF-07F46023530C}" type="pres">
      <dgm:prSet presAssocID="{583B1DEA-0A41-4CB4-B976-0CCE4C1649C2}" presName="nodeText" presStyleLbl="bgAccFollowNode1" presStyleIdx="3" presStyleCnt="5">
        <dgm:presLayoutVars>
          <dgm:bulletEnabled val="1"/>
        </dgm:presLayoutVars>
      </dgm:prSet>
      <dgm:spPr/>
    </dgm:pt>
    <dgm:pt modelId="{79DE5D7C-96B3-4ED4-BBD1-369C78744E76}" type="pres">
      <dgm:prSet presAssocID="{7A91ACF7-39CD-4329-995E-526D903AB1B7}" presName="sibTrans" presStyleCnt="0"/>
      <dgm:spPr/>
    </dgm:pt>
    <dgm:pt modelId="{8FB248F7-67AD-479F-9340-D0245118E7A8}" type="pres">
      <dgm:prSet presAssocID="{B040844C-AC05-4203-B5F2-4DA61BF08E84}" presName="compositeNode" presStyleCnt="0">
        <dgm:presLayoutVars>
          <dgm:bulletEnabled val="1"/>
        </dgm:presLayoutVars>
      </dgm:prSet>
      <dgm:spPr/>
    </dgm:pt>
    <dgm:pt modelId="{EEF3D86A-E2D5-4114-9D0C-1652CD9E8EF8}" type="pres">
      <dgm:prSet presAssocID="{B040844C-AC05-4203-B5F2-4DA61BF08E84}" presName="bgRect" presStyleLbl="bgAccFollowNode1" presStyleIdx="4" presStyleCnt="5"/>
      <dgm:spPr/>
    </dgm:pt>
    <dgm:pt modelId="{A6A2AFDD-5DD4-4B60-921D-ADE3DC1E05F8}" type="pres">
      <dgm:prSet presAssocID="{D0FCA5FA-59E9-4091-8767-2C12C56C4312}" presName="sibTransNodeCircle" presStyleLbl="alignNode1" presStyleIdx="8" presStyleCnt="10">
        <dgm:presLayoutVars>
          <dgm:chMax val="0"/>
          <dgm:bulletEnabled/>
        </dgm:presLayoutVars>
      </dgm:prSet>
      <dgm:spPr/>
    </dgm:pt>
    <dgm:pt modelId="{4F164C2F-56E1-4FAD-B97F-105696A30296}" type="pres">
      <dgm:prSet presAssocID="{B040844C-AC05-4203-B5F2-4DA61BF08E84}" presName="bottomLine" presStyleLbl="alignNode1" presStyleIdx="9" presStyleCnt="10">
        <dgm:presLayoutVars/>
      </dgm:prSet>
      <dgm:spPr/>
    </dgm:pt>
    <dgm:pt modelId="{07CBE514-9D9D-4492-916C-16D4154A86A5}" type="pres">
      <dgm:prSet presAssocID="{B040844C-AC05-4203-B5F2-4DA61BF08E84}" presName="nodeText" presStyleLbl="bgAccFollowNode1" presStyleIdx="4" presStyleCnt="5">
        <dgm:presLayoutVars>
          <dgm:bulletEnabled val="1"/>
        </dgm:presLayoutVars>
      </dgm:prSet>
      <dgm:spPr/>
    </dgm:pt>
  </dgm:ptLst>
  <dgm:cxnLst>
    <dgm:cxn modelId="{2505E309-F7D9-4A5E-BC3F-10CF5329528B}" srcId="{076DE41D-82D5-456C-97F1-5D96A5E4EA05}" destId="{B040844C-AC05-4203-B5F2-4DA61BF08E84}" srcOrd="4" destOrd="0" parTransId="{34EE714D-4E40-4835-BCE0-99D334C3E260}" sibTransId="{D0FCA5FA-59E9-4091-8767-2C12C56C4312}"/>
    <dgm:cxn modelId="{DDC2100A-3C1B-499A-82EA-AF608BAADDAC}" type="presOf" srcId="{2AACC5A4-761D-48A7-8AEE-CAFCCE78D630}" destId="{E2DFF00F-F6BE-4EB2-91C4-F6226189326D}" srcOrd="1" destOrd="0" presId="urn:microsoft.com/office/officeart/2016/7/layout/BasicLinearProcessNumbered"/>
    <dgm:cxn modelId="{9CCFA11D-6EBF-49F2-8574-C288F4D799B0}" type="presOf" srcId="{D0FCA5FA-59E9-4091-8767-2C12C56C4312}" destId="{A6A2AFDD-5DD4-4B60-921D-ADE3DC1E05F8}" srcOrd="0" destOrd="0" presId="urn:microsoft.com/office/officeart/2016/7/layout/BasicLinearProcessNumbered"/>
    <dgm:cxn modelId="{A56CAB2C-720E-4DC3-ACB9-9122553D8AE2}" srcId="{46E00EE0-7481-4242-96E5-6691CBEBC60F}" destId="{4B9E19BC-9449-4C62-B092-00EE7E2418B9}" srcOrd="0" destOrd="0" parTransId="{CBC23F63-DA39-4726-8A67-AE06DFC44ADB}" sibTransId="{D03F0CCF-3A3F-4FCC-BCD9-7FCF3F4187AF}"/>
    <dgm:cxn modelId="{C5B95531-F099-4DD2-8EC6-4600533A3D2B}" type="presOf" srcId="{583B1DEA-0A41-4CB4-B976-0CCE4C1649C2}" destId="{B2437233-2376-4C38-A8EF-07F46023530C}" srcOrd="1" destOrd="0" presId="urn:microsoft.com/office/officeart/2016/7/layout/BasicLinearProcessNumbered"/>
    <dgm:cxn modelId="{7D470332-94E7-4D74-9C24-EB8D840F9C50}" srcId="{D1863329-3D42-43A9-BE66-295E5F93BDD1}" destId="{A1200733-A783-4356-9FE4-5FCB72D10AB7}" srcOrd="0" destOrd="0" parTransId="{DB96FF26-C0C6-48C9-A409-875E9E90D11C}" sibTransId="{FB5D7C52-9DCF-4912-A8FA-516F097061FC}"/>
    <dgm:cxn modelId="{EE4AF232-962B-48F3-81E3-6FE1BFBB4788}" type="presOf" srcId="{4B9E19BC-9449-4C62-B092-00EE7E2418B9}" destId="{9ED19D05-AABD-455F-AD76-22855D291B11}" srcOrd="0" destOrd="1" presId="urn:microsoft.com/office/officeart/2016/7/layout/BasicLinearProcessNumbered"/>
    <dgm:cxn modelId="{59613D38-2C83-4337-AF81-FB098E8E7483}" type="presOf" srcId="{D1863329-3D42-43A9-BE66-295E5F93BDD1}" destId="{155EFA4B-4DCC-451E-9F2B-0FF667BA4CCE}" srcOrd="1" destOrd="0" presId="urn:microsoft.com/office/officeart/2016/7/layout/BasicLinearProcessNumbered"/>
    <dgm:cxn modelId="{2137473F-0A08-41D7-89A4-8BE16718361D}" srcId="{076DE41D-82D5-456C-97F1-5D96A5E4EA05}" destId="{2AACC5A4-761D-48A7-8AEE-CAFCCE78D630}" srcOrd="2" destOrd="0" parTransId="{123D1A5E-25FE-4E11-B253-2A52D8D9B1E5}" sibTransId="{1A74F479-F3BE-4569-B487-85F2E6C281B8}"/>
    <dgm:cxn modelId="{962E505B-2695-4082-8151-EC564DA30C43}" type="presOf" srcId="{1A74F479-F3BE-4569-B487-85F2E6C281B8}" destId="{287783E9-4F01-4149-8F6D-E0254ACB10DE}" srcOrd="0" destOrd="0" presId="urn:microsoft.com/office/officeart/2016/7/layout/BasicLinearProcessNumbered"/>
    <dgm:cxn modelId="{D4BB1645-A89F-4B0B-8690-92370A45C34F}" type="presOf" srcId="{D1863329-3D42-43A9-BE66-295E5F93BDD1}" destId="{44626A60-44F5-4094-8AB9-CCE3163A2A14}" srcOrd="0" destOrd="0" presId="urn:microsoft.com/office/officeart/2016/7/layout/BasicLinearProcessNumbered"/>
    <dgm:cxn modelId="{E5882F68-2078-4169-988C-CE55B6ED6481}" type="presOf" srcId="{4195CC4C-9D5D-4760-B8D7-C824E36F5B7E}" destId="{2413A60F-C528-4450-A4CE-B8B6B9C3712D}" srcOrd="0" destOrd="0" presId="urn:microsoft.com/office/officeart/2016/7/layout/BasicLinearProcessNumbered"/>
    <dgm:cxn modelId="{8370CE6E-9679-4FF1-8812-B6CC316AC252}" type="presOf" srcId="{A1200733-A783-4356-9FE4-5FCB72D10AB7}" destId="{155EFA4B-4DCC-451E-9F2B-0FF667BA4CCE}" srcOrd="0" destOrd="1" presId="urn:microsoft.com/office/officeart/2016/7/layout/BasicLinearProcessNumbered"/>
    <dgm:cxn modelId="{B5648956-8F2E-4BF3-ADD2-A43A891EFE51}" type="presOf" srcId="{2AACC5A4-761D-48A7-8AEE-CAFCCE78D630}" destId="{3A3A6659-CD03-40FE-9E15-5D40CA066B62}" srcOrd="0" destOrd="0" presId="urn:microsoft.com/office/officeart/2016/7/layout/BasicLinearProcessNumbered"/>
    <dgm:cxn modelId="{64C71F59-F3F6-4805-AA60-A3B9192BF7A9}" srcId="{076DE41D-82D5-456C-97F1-5D96A5E4EA05}" destId="{583B1DEA-0A41-4CB4-B976-0CCE4C1649C2}" srcOrd="3" destOrd="0" parTransId="{2FD1988D-ABFE-489C-A4D6-F7E7C0920303}" sibTransId="{7A91ACF7-39CD-4329-995E-526D903AB1B7}"/>
    <dgm:cxn modelId="{3561B37E-3617-4A62-B6CA-C2BAC220D51A}" srcId="{076DE41D-82D5-456C-97F1-5D96A5E4EA05}" destId="{46E00EE0-7481-4242-96E5-6691CBEBC60F}" srcOrd="1" destOrd="0" parTransId="{28FF92E7-6ABA-47C0-93E0-64E2E7A262B7}" sibTransId="{4195CC4C-9D5D-4760-B8D7-C824E36F5B7E}"/>
    <dgm:cxn modelId="{DE94A285-9D12-492B-9D14-ECD8F7034839}" type="presOf" srcId="{B040844C-AC05-4203-B5F2-4DA61BF08E84}" destId="{EEF3D86A-E2D5-4114-9D0C-1652CD9E8EF8}" srcOrd="0" destOrd="0" presId="urn:microsoft.com/office/officeart/2016/7/layout/BasicLinearProcessNumbered"/>
    <dgm:cxn modelId="{7F251289-D2D4-4603-854A-733BC2B9850A}" type="presOf" srcId="{E8407CEF-F293-4DC7-A00C-02B5A3E51F6A}" destId="{B2437233-2376-4C38-A8EF-07F46023530C}" srcOrd="0" destOrd="1" presId="urn:microsoft.com/office/officeart/2016/7/layout/BasicLinearProcessNumbered"/>
    <dgm:cxn modelId="{0923CA8C-548D-439D-A42E-672F58409E95}" type="presOf" srcId="{46E00EE0-7481-4242-96E5-6691CBEBC60F}" destId="{B66F85D1-7613-4A55-AE23-B3872F779600}" srcOrd="0" destOrd="0" presId="urn:microsoft.com/office/officeart/2016/7/layout/BasicLinearProcessNumbered"/>
    <dgm:cxn modelId="{5AE2F08F-DB40-4336-9DAE-F34D8364A0AC}" srcId="{2AACC5A4-761D-48A7-8AEE-CAFCCE78D630}" destId="{E553AB81-CBEC-4D80-971E-7924EEC547E0}" srcOrd="0" destOrd="0" parTransId="{205680D0-B271-424A-9E87-6D95BCA1DEED}" sibTransId="{D5F3FD01-C3D7-449F-8343-0BC5E56DB3B2}"/>
    <dgm:cxn modelId="{9F5DC392-8196-4252-A84F-CCDA68BD7BF0}" type="presOf" srcId="{583B1DEA-0A41-4CB4-B976-0CCE4C1649C2}" destId="{E601834A-2387-4852-B6E8-4D75FB023438}" srcOrd="0" destOrd="0" presId="urn:microsoft.com/office/officeart/2016/7/layout/BasicLinearProcessNumbered"/>
    <dgm:cxn modelId="{ECE8A89C-2389-4418-B28F-E004BC660FCE}" type="presOf" srcId="{E553AB81-CBEC-4D80-971E-7924EEC547E0}" destId="{E2DFF00F-F6BE-4EB2-91C4-F6226189326D}" srcOrd="0" destOrd="1" presId="urn:microsoft.com/office/officeart/2016/7/layout/BasicLinearProcessNumbered"/>
    <dgm:cxn modelId="{D0F906A2-EBBD-4D36-A4E7-3BB6F75F682D}" type="presOf" srcId="{46E00EE0-7481-4242-96E5-6691CBEBC60F}" destId="{9ED19D05-AABD-455F-AD76-22855D291B11}" srcOrd="1" destOrd="0" presId="urn:microsoft.com/office/officeart/2016/7/layout/BasicLinearProcessNumbered"/>
    <dgm:cxn modelId="{64EC0AA9-B9B2-4D2D-B465-BB8FA5B9298D}" type="presOf" srcId="{B040844C-AC05-4203-B5F2-4DA61BF08E84}" destId="{07CBE514-9D9D-4492-916C-16D4154A86A5}" srcOrd="1" destOrd="0" presId="urn:microsoft.com/office/officeart/2016/7/layout/BasicLinearProcessNumbered"/>
    <dgm:cxn modelId="{CE10E4AF-C77C-4373-9C8E-F35A5CAF49BB}" srcId="{B040844C-AC05-4203-B5F2-4DA61BF08E84}" destId="{A1AEA488-BD0B-48FA-B725-A493CC680354}" srcOrd="0" destOrd="0" parTransId="{A049CBFF-FE21-4E61-831F-B17130D7C885}" sibTransId="{77C0FBC3-7ED1-498B-980B-D3FE050D4269}"/>
    <dgm:cxn modelId="{0CC5A9B5-D582-4723-878A-604EA65F90C8}" type="presOf" srcId="{A1AEA488-BD0B-48FA-B725-A493CC680354}" destId="{07CBE514-9D9D-4492-916C-16D4154A86A5}" srcOrd="0" destOrd="1" presId="urn:microsoft.com/office/officeart/2016/7/layout/BasicLinearProcessNumbered"/>
    <dgm:cxn modelId="{9884D1BA-9ABD-4541-8121-A64C02D17D11}" srcId="{076DE41D-82D5-456C-97F1-5D96A5E4EA05}" destId="{D1863329-3D42-43A9-BE66-295E5F93BDD1}" srcOrd="0" destOrd="0" parTransId="{A35D3014-F277-4227-BCCF-39A4AB9A65E0}" sibTransId="{A7778873-1EF4-4962-A657-03EBE87546D4}"/>
    <dgm:cxn modelId="{5D37C1BE-381B-4D0D-9438-472DA3174C09}" type="presOf" srcId="{076DE41D-82D5-456C-97F1-5D96A5E4EA05}" destId="{25BC9C88-F149-4216-82B1-A1DC6141D780}" srcOrd="0" destOrd="0" presId="urn:microsoft.com/office/officeart/2016/7/layout/BasicLinearProcessNumbered"/>
    <dgm:cxn modelId="{0EF866C5-48E9-4FE2-9114-51F17098A2EC}" srcId="{583B1DEA-0A41-4CB4-B976-0CCE4C1649C2}" destId="{E8407CEF-F293-4DC7-A00C-02B5A3E51F6A}" srcOrd="0" destOrd="0" parTransId="{76B5149F-90B7-45A4-BAF3-47F1E89B290C}" sibTransId="{0E40D1C9-F192-40B0-A8AA-4A83205AF0C8}"/>
    <dgm:cxn modelId="{747EA8DE-D83D-4630-AA8B-86AF8FAF6B47}" type="presOf" srcId="{A7778873-1EF4-4962-A657-03EBE87546D4}" destId="{E4DBC537-605D-4E14-B5CD-D1A818520833}" srcOrd="0" destOrd="0" presId="urn:microsoft.com/office/officeart/2016/7/layout/BasicLinearProcessNumbered"/>
    <dgm:cxn modelId="{0361AAF3-6022-4C5F-B004-0A29855E7C83}" type="presOf" srcId="{7A91ACF7-39CD-4329-995E-526D903AB1B7}" destId="{33EF7BDD-8C90-425F-B6FE-3A7D12D3252E}" srcOrd="0" destOrd="0" presId="urn:microsoft.com/office/officeart/2016/7/layout/BasicLinearProcessNumbered"/>
    <dgm:cxn modelId="{11B35C4D-3359-4D6F-B2EF-7175BB91E904}" type="presParOf" srcId="{25BC9C88-F149-4216-82B1-A1DC6141D780}" destId="{B31BAAFA-6942-43C6-8E7F-3DD1A93EEF3D}" srcOrd="0" destOrd="0" presId="urn:microsoft.com/office/officeart/2016/7/layout/BasicLinearProcessNumbered"/>
    <dgm:cxn modelId="{B6451B26-D0BE-4911-8F9C-369A0344F831}" type="presParOf" srcId="{B31BAAFA-6942-43C6-8E7F-3DD1A93EEF3D}" destId="{44626A60-44F5-4094-8AB9-CCE3163A2A14}" srcOrd="0" destOrd="0" presId="urn:microsoft.com/office/officeart/2016/7/layout/BasicLinearProcessNumbered"/>
    <dgm:cxn modelId="{7F66ABE7-22C4-419E-965B-7F32B0EA5A0F}" type="presParOf" srcId="{B31BAAFA-6942-43C6-8E7F-3DD1A93EEF3D}" destId="{E4DBC537-605D-4E14-B5CD-D1A818520833}" srcOrd="1" destOrd="0" presId="urn:microsoft.com/office/officeart/2016/7/layout/BasicLinearProcessNumbered"/>
    <dgm:cxn modelId="{62B189D4-A15A-4195-B5FD-48629283369B}" type="presParOf" srcId="{B31BAAFA-6942-43C6-8E7F-3DD1A93EEF3D}" destId="{9AECC9DC-D656-42CA-86D0-51D87F7F96C4}" srcOrd="2" destOrd="0" presId="urn:microsoft.com/office/officeart/2016/7/layout/BasicLinearProcessNumbered"/>
    <dgm:cxn modelId="{E7BD03F4-FA4A-4524-AE2E-7FB6F139F842}" type="presParOf" srcId="{B31BAAFA-6942-43C6-8E7F-3DD1A93EEF3D}" destId="{155EFA4B-4DCC-451E-9F2B-0FF667BA4CCE}" srcOrd="3" destOrd="0" presId="urn:microsoft.com/office/officeart/2016/7/layout/BasicLinearProcessNumbered"/>
    <dgm:cxn modelId="{767DF1D1-409B-458D-9903-7D1F99560384}" type="presParOf" srcId="{25BC9C88-F149-4216-82B1-A1DC6141D780}" destId="{06079CEF-E511-4B94-BB59-3F18496A27B8}" srcOrd="1" destOrd="0" presId="urn:microsoft.com/office/officeart/2016/7/layout/BasicLinearProcessNumbered"/>
    <dgm:cxn modelId="{9B0C2EA2-E8CB-40D9-A0B7-7652D664E2D6}" type="presParOf" srcId="{25BC9C88-F149-4216-82B1-A1DC6141D780}" destId="{4FC5EC3A-5F6E-485A-8CD5-FED2755467B5}" srcOrd="2" destOrd="0" presId="urn:microsoft.com/office/officeart/2016/7/layout/BasicLinearProcessNumbered"/>
    <dgm:cxn modelId="{305C334F-375C-4B12-97F1-374DA510F36C}" type="presParOf" srcId="{4FC5EC3A-5F6E-485A-8CD5-FED2755467B5}" destId="{B66F85D1-7613-4A55-AE23-B3872F779600}" srcOrd="0" destOrd="0" presId="urn:microsoft.com/office/officeart/2016/7/layout/BasicLinearProcessNumbered"/>
    <dgm:cxn modelId="{BA7150F4-F36A-4977-960D-44B33701249E}" type="presParOf" srcId="{4FC5EC3A-5F6E-485A-8CD5-FED2755467B5}" destId="{2413A60F-C528-4450-A4CE-B8B6B9C3712D}" srcOrd="1" destOrd="0" presId="urn:microsoft.com/office/officeart/2016/7/layout/BasicLinearProcessNumbered"/>
    <dgm:cxn modelId="{05DD8AB3-D051-446C-B6A9-64C602B931CE}" type="presParOf" srcId="{4FC5EC3A-5F6E-485A-8CD5-FED2755467B5}" destId="{BEB7760F-CC42-4E54-84B4-62E3629B96F6}" srcOrd="2" destOrd="0" presId="urn:microsoft.com/office/officeart/2016/7/layout/BasicLinearProcessNumbered"/>
    <dgm:cxn modelId="{D5B9398A-F860-4FE2-AD90-5ADC9F365FB3}" type="presParOf" srcId="{4FC5EC3A-5F6E-485A-8CD5-FED2755467B5}" destId="{9ED19D05-AABD-455F-AD76-22855D291B11}" srcOrd="3" destOrd="0" presId="urn:microsoft.com/office/officeart/2016/7/layout/BasicLinearProcessNumbered"/>
    <dgm:cxn modelId="{CD4504F0-6A08-46C0-B565-A2E473E1F01D}" type="presParOf" srcId="{25BC9C88-F149-4216-82B1-A1DC6141D780}" destId="{67A2AC23-8BFB-4832-AB8D-560371AD477A}" srcOrd="3" destOrd="0" presId="urn:microsoft.com/office/officeart/2016/7/layout/BasicLinearProcessNumbered"/>
    <dgm:cxn modelId="{A0F65B5F-B560-498F-8DA0-69A988BAD94C}" type="presParOf" srcId="{25BC9C88-F149-4216-82B1-A1DC6141D780}" destId="{01C394B2-C9A8-4B8F-BCF3-81D1C17DFD0A}" srcOrd="4" destOrd="0" presId="urn:microsoft.com/office/officeart/2016/7/layout/BasicLinearProcessNumbered"/>
    <dgm:cxn modelId="{C05B8255-8B99-4DAB-8141-A0A0DBA447D5}" type="presParOf" srcId="{01C394B2-C9A8-4B8F-BCF3-81D1C17DFD0A}" destId="{3A3A6659-CD03-40FE-9E15-5D40CA066B62}" srcOrd="0" destOrd="0" presId="urn:microsoft.com/office/officeart/2016/7/layout/BasicLinearProcessNumbered"/>
    <dgm:cxn modelId="{56E9D974-4CB8-47F1-BEBB-16BB9C3BB0B4}" type="presParOf" srcId="{01C394B2-C9A8-4B8F-BCF3-81D1C17DFD0A}" destId="{287783E9-4F01-4149-8F6D-E0254ACB10DE}" srcOrd="1" destOrd="0" presId="urn:microsoft.com/office/officeart/2016/7/layout/BasicLinearProcessNumbered"/>
    <dgm:cxn modelId="{39A76418-D34F-40D0-ACB8-E4D015D09A59}" type="presParOf" srcId="{01C394B2-C9A8-4B8F-BCF3-81D1C17DFD0A}" destId="{660CA16C-990A-4289-8CF0-F69D1EE7C309}" srcOrd="2" destOrd="0" presId="urn:microsoft.com/office/officeart/2016/7/layout/BasicLinearProcessNumbered"/>
    <dgm:cxn modelId="{9CEE494C-6257-4E2C-B018-7813EAC7B596}" type="presParOf" srcId="{01C394B2-C9A8-4B8F-BCF3-81D1C17DFD0A}" destId="{E2DFF00F-F6BE-4EB2-91C4-F6226189326D}" srcOrd="3" destOrd="0" presId="urn:microsoft.com/office/officeart/2016/7/layout/BasicLinearProcessNumbered"/>
    <dgm:cxn modelId="{D1991E4B-BE30-47CA-A4FE-63C4FC76E06F}" type="presParOf" srcId="{25BC9C88-F149-4216-82B1-A1DC6141D780}" destId="{0441C347-6BF6-4042-9104-95A008016BBA}" srcOrd="5" destOrd="0" presId="urn:microsoft.com/office/officeart/2016/7/layout/BasicLinearProcessNumbered"/>
    <dgm:cxn modelId="{2A0DB9E3-675B-4CF9-9F08-4C26781B45F1}" type="presParOf" srcId="{25BC9C88-F149-4216-82B1-A1DC6141D780}" destId="{0397FB32-332B-4B90-9CDB-65031352C184}" srcOrd="6" destOrd="0" presId="urn:microsoft.com/office/officeart/2016/7/layout/BasicLinearProcessNumbered"/>
    <dgm:cxn modelId="{293A0677-991D-4922-B1CC-7F6BB07847EB}" type="presParOf" srcId="{0397FB32-332B-4B90-9CDB-65031352C184}" destId="{E601834A-2387-4852-B6E8-4D75FB023438}" srcOrd="0" destOrd="0" presId="urn:microsoft.com/office/officeart/2016/7/layout/BasicLinearProcessNumbered"/>
    <dgm:cxn modelId="{5BB8C87F-4384-4CD5-B6ED-FD9864E14711}" type="presParOf" srcId="{0397FB32-332B-4B90-9CDB-65031352C184}" destId="{33EF7BDD-8C90-425F-B6FE-3A7D12D3252E}" srcOrd="1" destOrd="0" presId="urn:microsoft.com/office/officeart/2016/7/layout/BasicLinearProcessNumbered"/>
    <dgm:cxn modelId="{EF739FEE-A7DD-4C89-9F93-8652E3E68E4E}" type="presParOf" srcId="{0397FB32-332B-4B90-9CDB-65031352C184}" destId="{9F7F1304-0470-4428-AA1B-5CD59477EEB3}" srcOrd="2" destOrd="0" presId="urn:microsoft.com/office/officeart/2016/7/layout/BasicLinearProcessNumbered"/>
    <dgm:cxn modelId="{6CA12FDB-BE0D-400B-B4FB-2AA372269C13}" type="presParOf" srcId="{0397FB32-332B-4B90-9CDB-65031352C184}" destId="{B2437233-2376-4C38-A8EF-07F46023530C}" srcOrd="3" destOrd="0" presId="urn:microsoft.com/office/officeart/2016/7/layout/BasicLinearProcessNumbered"/>
    <dgm:cxn modelId="{ACCD9318-46AA-4285-B761-3965DDBA49E4}" type="presParOf" srcId="{25BC9C88-F149-4216-82B1-A1DC6141D780}" destId="{79DE5D7C-96B3-4ED4-BBD1-369C78744E76}" srcOrd="7" destOrd="0" presId="urn:microsoft.com/office/officeart/2016/7/layout/BasicLinearProcessNumbered"/>
    <dgm:cxn modelId="{D8A2CAC1-A117-4F47-B647-494C2543BB89}" type="presParOf" srcId="{25BC9C88-F149-4216-82B1-A1DC6141D780}" destId="{8FB248F7-67AD-479F-9340-D0245118E7A8}" srcOrd="8" destOrd="0" presId="urn:microsoft.com/office/officeart/2016/7/layout/BasicLinearProcessNumbered"/>
    <dgm:cxn modelId="{334F3C05-CCA6-42EE-B418-D6DCBF6BE1DA}" type="presParOf" srcId="{8FB248F7-67AD-479F-9340-D0245118E7A8}" destId="{EEF3D86A-E2D5-4114-9D0C-1652CD9E8EF8}" srcOrd="0" destOrd="0" presId="urn:microsoft.com/office/officeart/2016/7/layout/BasicLinearProcessNumbered"/>
    <dgm:cxn modelId="{96AD020D-6059-44DB-A9A0-1E9F4995CBCC}" type="presParOf" srcId="{8FB248F7-67AD-479F-9340-D0245118E7A8}" destId="{A6A2AFDD-5DD4-4B60-921D-ADE3DC1E05F8}" srcOrd="1" destOrd="0" presId="urn:microsoft.com/office/officeart/2016/7/layout/BasicLinearProcessNumbered"/>
    <dgm:cxn modelId="{524C1279-7DD2-4ACC-9D53-5F8E01EB8AD2}" type="presParOf" srcId="{8FB248F7-67AD-479F-9340-D0245118E7A8}" destId="{4F164C2F-56E1-4FAD-B97F-105696A30296}" srcOrd="2" destOrd="0" presId="urn:microsoft.com/office/officeart/2016/7/layout/BasicLinearProcessNumbered"/>
    <dgm:cxn modelId="{3804FBB8-4491-48CB-BE64-92F64D61E44B}" type="presParOf" srcId="{8FB248F7-67AD-479F-9340-D0245118E7A8}" destId="{07CBE514-9D9D-4492-916C-16D4154A86A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DBEBB5-8AFC-49FA-9C25-F6BA1A0F1B95}" type="doc">
      <dgm:prSet loTypeId="urn:microsoft.com/office/officeart/2005/8/layout/hProcess9" loCatId="process" qsTypeId="urn:microsoft.com/office/officeart/2005/8/quickstyle/3d3" qsCatId="3D" csTypeId="urn:microsoft.com/office/officeart/2005/8/colors/accent1_2" csCatId="accent1" phldr="1"/>
      <dgm:spPr/>
    </dgm:pt>
    <dgm:pt modelId="{C71083A2-5363-404F-B4BD-F45E309A61BA}">
      <dgm:prSet phldrT="[Text]"/>
      <dgm:spPr/>
      <dgm:t>
        <a:bodyPr/>
        <a:lstStyle/>
        <a:p>
          <a:pPr>
            <a:buFont typeface="+mj-lt"/>
            <a:buAutoNum type="arabicPeriod"/>
          </a:pPr>
          <a:r>
            <a:rPr lang="en-US" dirty="0"/>
            <a:t>Student starts the FAFSA</a:t>
          </a:r>
        </a:p>
      </dgm:t>
    </dgm:pt>
    <dgm:pt modelId="{AFA3E96C-5D84-4B08-901C-1DA74453E40C}" type="parTrans" cxnId="{B3D9AA5C-BCD8-4458-B3F2-F39AECF3BF52}">
      <dgm:prSet/>
      <dgm:spPr/>
      <dgm:t>
        <a:bodyPr/>
        <a:lstStyle/>
        <a:p>
          <a:endParaRPr lang="en-US"/>
        </a:p>
      </dgm:t>
    </dgm:pt>
    <dgm:pt modelId="{727CE715-A17E-4B2B-AD9F-C3F35056D96E}" type="sibTrans" cxnId="{B3D9AA5C-BCD8-4458-B3F2-F39AECF3BF52}">
      <dgm:prSet/>
      <dgm:spPr/>
      <dgm:t>
        <a:bodyPr/>
        <a:lstStyle/>
        <a:p>
          <a:endParaRPr lang="en-US"/>
        </a:p>
      </dgm:t>
    </dgm:pt>
    <dgm:pt modelId="{FE7067E7-D024-4D5F-B9CC-E9D2A74D6F7E}">
      <dgm:prSet/>
      <dgm:spPr/>
      <dgm:t>
        <a:bodyPr/>
        <a:lstStyle/>
        <a:p>
          <a:r>
            <a:rPr lang="en-US" dirty="0"/>
            <a:t>Student invites the parent to do their part in the FAFSA</a:t>
          </a:r>
        </a:p>
      </dgm:t>
    </dgm:pt>
    <dgm:pt modelId="{3FDB3648-C5C4-4F1F-B1FB-A12B4477FA68}" type="parTrans" cxnId="{801DCD54-8A00-472E-8B82-6C887AC3406D}">
      <dgm:prSet/>
      <dgm:spPr/>
      <dgm:t>
        <a:bodyPr/>
        <a:lstStyle/>
        <a:p>
          <a:endParaRPr lang="en-US"/>
        </a:p>
      </dgm:t>
    </dgm:pt>
    <dgm:pt modelId="{A2909507-C498-4E77-9BF6-88242FF5C7CD}" type="sibTrans" cxnId="{801DCD54-8A00-472E-8B82-6C887AC3406D}">
      <dgm:prSet/>
      <dgm:spPr/>
      <dgm:t>
        <a:bodyPr/>
        <a:lstStyle/>
        <a:p>
          <a:endParaRPr lang="en-US"/>
        </a:p>
      </dgm:t>
    </dgm:pt>
    <dgm:pt modelId="{8C216618-3562-4708-ABC6-F9FBB711F96B}">
      <dgm:prSet/>
      <dgm:spPr/>
      <dgm:t>
        <a:bodyPr/>
        <a:lstStyle/>
        <a:p>
          <a:r>
            <a:rPr lang="en-US" dirty="0"/>
            <a:t>Parent completes their part of the FAFSA</a:t>
          </a:r>
        </a:p>
      </dgm:t>
    </dgm:pt>
    <dgm:pt modelId="{A2EC98E8-BD7C-4045-A458-A61911CCFB78}" type="parTrans" cxnId="{6542C05B-EA90-4721-9D78-A900723ACF58}">
      <dgm:prSet/>
      <dgm:spPr/>
      <dgm:t>
        <a:bodyPr/>
        <a:lstStyle/>
        <a:p>
          <a:endParaRPr lang="en-US"/>
        </a:p>
      </dgm:t>
    </dgm:pt>
    <dgm:pt modelId="{EAC84CEE-96FB-408A-9C09-E7F0EA07A7B7}" type="sibTrans" cxnId="{6542C05B-EA90-4721-9D78-A900723ACF58}">
      <dgm:prSet/>
      <dgm:spPr/>
      <dgm:t>
        <a:bodyPr/>
        <a:lstStyle/>
        <a:p>
          <a:endParaRPr lang="en-US"/>
        </a:p>
      </dgm:t>
    </dgm:pt>
    <dgm:pt modelId="{1846CB8A-ED7F-401A-9D64-C1F0215917E9}">
      <dgm:prSet/>
      <dgm:spPr/>
      <dgm:t>
        <a:bodyPr/>
        <a:lstStyle/>
        <a:p>
          <a:r>
            <a:rPr lang="en-US" dirty="0"/>
            <a:t>Submit the FAFSA when complete</a:t>
          </a:r>
        </a:p>
      </dgm:t>
    </dgm:pt>
    <dgm:pt modelId="{E460AB38-11E0-42D5-A517-DD7533A3F895}" type="parTrans" cxnId="{127A4588-255B-4911-92BB-57AF81EF4E60}">
      <dgm:prSet/>
      <dgm:spPr/>
      <dgm:t>
        <a:bodyPr/>
        <a:lstStyle/>
        <a:p>
          <a:endParaRPr lang="en-US"/>
        </a:p>
      </dgm:t>
    </dgm:pt>
    <dgm:pt modelId="{BE389401-E63D-419E-89F9-F966822DA3A3}" type="sibTrans" cxnId="{127A4588-255B-4911-92BB-57AF81EF4E60}">
      <dgm:prSet/>
      <dgm:spPr/>
      <dgm:t>
        <a:bodyPr/>
        <a:lstStyle/>
        <a:p>
          <a:endParaRPr lang="en-US"/>
        </a:p>
      </dgm:t>
    </dgm:pt>
    <dgm:pt modelId="{5F0C4401-4C1E-4345-A880-7230FFA27679}">
      <dgm:prSet/>
      <dgm:spPr/>
      <dgm:t>
        <a:bodyPr/>
        <a:lstStyle/>
        <a:p>
          <a:r>
            <a:rPr lang="en-US" dirty="0"/>
            <a:t>Student completes their part of the FAFSA</a:t>
          </a:r>
        </a:p>
      </dgm:t>
    </dgm:pt>
    <dgm:pt modelId="{F75940B4-3460-4CE2-B124-E59C0EE06B7D}" type="parTrans" cxnId="{CE63465E-1F9D-4EEC-9810-4D7AB09B3962}">
      <dgm:prSet/>
      <dgm:spPr/>
      <dgm:t>
        <a:bodyPr/>
        <a:lstStyle/>
        <a:p>
          <a:endParaRPr lang="en-US"/>
        </a:p>
      </dgm:t>
    </dgm:pt>
    <dgm:pt modelId="{5CAB8AB1-A785-4408-95A9-ED777A1C5EE3}" type="sibTrans" cxnId="{CE63465E-1F9D-4EEC-9810-4D7AB09B3962}">
      <dgm:prSet/>
      <dgm:spPr/>
      <dgm:t>
        <a:bodyPr/>
        <a:lstStyle/>
        <a:p>
          <a:endParaRPr lang="en-US"/>
        </a:p>
      </dgm:t>
    </dgm:pt>
    <dgm:pt modelId="{86050654-973F-4306-B582-03D046B55751}" type="pres">
      <dgm:prSet presAssocID="{7EDBEBB5-8AFC-49FA-9C25-F6BA1A0F1B95}" presName="CompostProcess" presStyleCnt="0">
        <dgm:presLayoutVars>
          <dgm:dir/>
          <dgm:resizeHandles val="exact"/>
        </dgm:presLayoutVars>
      </dgm:prSet>
      <dgm:spPr/>
    </dgm:pt>
    <dgm:pt modelId="{9E049A7C-1259-4803-9FA0-B427E2E40854}" type="pres">
      <dgm:prSet presAssocID="{7EDBEBB5-8AFC-49FA-9C25-F6BA1A0F1B95}" presName="arrow" presStyleLbl="bgShp" presStyleIdx="0" presStyleCnt="1"/>
      <dgm:spPr/>
    </dgm:pt>
    <dgm:pt modelId="{65FF873F-25D9-4C7E-9A52-409B00CD8F39}" type="pres">
      <dgm:prSet presAssocID="{7EDBEBB5-8AFC-49FA-9C25-F6BA1A0F1B95}" presName="linearProcess" presStyleCnt="0"/>
      <dgm:spPr/>
    </dgm:pt>
    <dgm:pt modelId="{2276325E-624B-4AEC-841D-57198C6A8800}" type="pres">
      <dgm:prSet presAssocID="{C71083A2-5363-404F-B4BD-F45E309A61BA}" presName="textNode" presStyleLbl="node1" presStyleIdx="0" presStyleCnt="5" custLinFactX="9963" custLinFactNeighborX="100000" custLinFactNeighborY="0">
        <dgm:presLayoutVars>
          <dgm:bulletEnabled val="1"/>
        </dgm:presLayoutVars>
      </dgm:prSet>
      <dgm:spPr/>
    </dgm:pt>
    <dgm:pt modelId="{AAE15BA7-2AE9-453E-A658-12E190AD59EA}" type="pres">
      <dgm:prSet presAssocID="{727CE715-A17E-4B2B-AD9F-C3F35056D96E}" presName="sibTrans" presStyleCnt="0"/>
      <dgm:spPr/>
    </dgm:pt>
    <dgm:pt modelId="{4DA3E7B4-1791-4861-B5C7-903450136ADB}" type="pres">
      <dgm:prSet presAssocID="{FE7067E7-D024-4D5F-B9CC-E9D2A74D6F7E}" presName="textNode" presStyleLbl="node1" presStyleIdx="1" presStyleCnt="5" custLinFactX="15168" custLinFactNeighborX="100000" custLinFactNeighborY="0">
        <dgm:presLayoutVars>
          <dgm:bulletEnabled val="1"/>
        </dgm:presLayoutVars>
      </dgm:prSet>
      <dgm:spPr/>
    </dgm:pt>
    <dgm:pt modelId="{CE180986-0FF5-498E-B594-6F18BAEE33B3}" type="pres">
      <dgm:prSet presAssocID="{A2909507-C498-4E77-9BF6-88242FF5C7CD}" presName="sibTrans" presStyleCnt="0"/>
      <dgm:spPr/>
    </dgm:pt>
    <dgm:pt modelId="{D397FB2D-F134-4672-A41D-4473E43BC4D0}" type="pres">
      <dgm:prSet presAssocID="{5F0C4401-4C1E-4345-A880-7230FFA27679}" presName="textNode" presStyleLbl="node1" presStyleIdx="2" presStyleCnt="5" custLinFactX="22975" custLinFactNeighborX="100000" custLinFactNeighborY="-54077">
        <dgm:presLayoutVars>
          <dgm:bulletEnabled val="1"/>
        </dgm:presLayoutVars>
      </dgm:prSet>
      <dgm:spPr/>
    </dgm:pt>
    <dgm:pt modelId="{2AD58AE7-95C1-44F5-A1A4-EDA601CF6427}" type="pres">
      <dgm:prSet presAssocID="{5CAB8AB1-A785-4408-95A9-ED777A1C5EE3}" presName="sibTrans" presStyleCnt="0"/>
      <dgm:spPr/>
    </dgm:pt>
    <dgm:pt modelId="{4F41299B-E904-42F5-B395-694764A13574}" type="pres">
      <dgm:prSet presAssocID="{8C216618-3562-4708-ABC6-F9FBB711F96B}" presName="textNode" presStyleLbl="node1" presStyleIdx="3" presStyleCnt="5" custLinFactX="-73069" custLinFactNeighborX="-100000" custLinFactNeighborY="50000">
        <dgm:presLayoutVars>
          <dgm:bulletEnabled val="1"/>
        </dgm:presLayoutVars>
      </dgm:prSet>
      <dgm:spPr/>
    </dgm:pt>
    <dgm:pt modelId="{28AB8D62-0233-4F01-88DE-10546FA5020E}" type="pres">
      <dgm:prSet presAssocID="{EAC84CEE-96FB-408A-9C09-E7F0EA07A7B7}" presName="sibTrans" presStyleCnt="0"/>
      <dgm:spPr/>
    </dgm:pt>
    <dgm:pt modelId="{5C323671-8A93-4871-BB7F-879C827D1E67}" type="pres">
      <dgm:prSet presAssocID="{1846CB8A-ED7F-401A-9D64-C1F0215917E9}" presName="textNode" presStyleLbl="node1" presStyleIdx="4" presStyleCnt="5" custLinFactX="-69165" custLinFactNeighborX="-100000" custLinFactNeighborY="0">
        <dgm:presLayoutVars>
          <dgm:bulletEnabled val="1"/>
        </dgm:presLayoutVars>
      </dgm:prSet>
      <dgm:spPr/>
    </dgm:pt>
  </dgm:ptLst>
  <dgm:cxnLst>
    <dgm:cxn modelId="{C68E7A0E-6E5C-4BF3-81A5-3D1C765FA763}" type="presOf" srcId="{C71083A2-5363-404F-B4BD-F45E309A61BA}" destId="{2276325E-624B-4AEC-841D-57198C6A8800}" srcOrd="0" destOrd="0" presId="urn:microsoft.com/office/officeart/2005/8/layout/hProcess9"/>
    <dgm:cxn modelId="{6542C05B-EA90-4721-9D78-A900723ACF58}" srcId="{7EDBEBB5-8AFC-49FA-9C25-F6BA1A0F1B95}" destId="{8C216618-3562-4708-ABC6-F9FBB711F96B}" srcOrd="3" destOrd="0" parTransId="{A2EC98E8-BD7C-4045-A458-A61911CCFB78}" sibTransId="{EAC84CEE-96FB-408A-9C09-E7F0EA07A7B7}"/>
    <dgm:cxn modelId="{B3D9AA5C-BCD8-4458-B3F2-F39AECF3BF52}" srcId="{7EDBEBB5-8AFC-49FA-9C25-F6BA1A0F1B95}" destId="{C71083A2-5363-404F-B4BD-F45E309A61BA}" srcOrd="0" destOrd="0" parTransId="{AFA3E96C-5D84-4B08-901C-1DA74453E40C}" sibTransId="{727CE715-A17E-4B2B-AD9F-C3F35056D96E}"/>
    <dgm:cxn modelId="{CE63465E-1F9D-4EEC-9810-4D7AB09B3962}" srcId="{7EDBEBB5-8AFC-49FA-9C25-F6BA1A0F1B95}" destId="{5F0C4401-4C1E-4345-A880-7230FFA27679}" srcOrd="2" destOrd="0" parTransId="{F75940B4-3460-4CE2-B124-E59C0EE06B7D}" sibTransId="{5CAB8AB1-A785-4408-95A9-ED777A1C5EE3}"/>
    <dgm:cxn modelId="{2EC04866-5D8B-4E7D-9C39-D1066879BC50}" type="presOf" srcId="{8C216618-3562-4708-ABC6-F9FBB711F96B}" destId="{4F41299B-E904-42F5-B395-694764A13574}" srcOrd="0" destOrd="0" presId="urn:microsoft.com/office/officeart/2005/8/layout/hProcess9"/>
    <dgm:cxn modelId="{0A36E968-3AD5-4977-B572-E64017DFA3D4}" type="presOf" srcId="{5F0C4401-4C1E-4345-A880-7230FFA27679}" destId="{D397FB2D-F134-4672-A41D-4473E43BC4D0}" srcOrd="0" destOrd="0" presId="urn:microsoft.com/office/officeart/2005/8/layout/hProcess9"/>
    <dgm:cxn modelId="{F3DEC66E-BDC8-4787-88AD-17BB46FFC005}" type="presOf" srcId="{7EDBEBB5-8AFC-49FA-9C25-F6BA1A0F1B95}" destId="{86050654-973F-4306-B582-03D046B55751}" srcOrd="0" destOrd="0" presId="urn:microsoft.com/office/officeart/2005/8/layout/hProcess9"/>
    <dgm:cxn modelId="{801DCD54-8A00-472E-8B82-6C887AC3406D}" srcId="{7EDBEBB5-8AFC-49FA-9C25-F6BA1A0F1B95}" destId="{FE7067E7-D024-4D5F-B9CC-E9D2A74D6F7E}" srcOrd="1" destOrd="0" parTransId="{3FDB3648-C5C4-4F1F-B1FB-A12B4477FA68}" sibTransId="{A2909507-C498-4E77-9BF6-88242FF5C7CD}"/>
    <dgm:cxn modelId="{8F546D57-58A0-4C49-A91D-3472C75E3BE7}" type="presOf" srcId="{FE7067E7-D024-4D5F-B9CC-E9D2A74D6F7E}" destId="{4DA3E7B4-1791-4861-B5C7-903450136ADB}" srcOrd="0" destOrd="0" presId="urn:microsoft.com/office/officeart/2005/8/layout/hProcess9"/>
    <dgm:cxn modelId="{B59E9B58-C430-49DC-8CAE-D51868E4AFDB}" type="presOf" srcId="{1846CB8A-ED7F-401A-9D64-C1F0215917E9}" destId="{5C323671-8A93-4871-BB7F-879C827D1E67}" srcOrd="0" destOrd="0" presId="urn:microsoft.com/office/officeart/2005/8/layout/hProcess9"/>
    <dgm:cxn modelId="{127A4588-255B-4911-92BB-57AF81EF4E60}" srcId="{7EDBEBB5-8AFC-49FA-9C25-F6BA1A0F1B95}" destId="{1846CB8A-ED7F-401A-9D64-C1F0215917E9}" srcOrd="4" destOrd="0" parTransId="{E460AB38-11E0-42D5-A517-DD7533A3F895}" sibTransId="{BE389401-E63D-419E-89F9-F966822DA3A3}"/>
    <dgm:cxn modelId="{51B06D4F-324D-43C2-82F0-4C727A7932EE}" type="presParOf" srcId="{86050654-973F-4306-B582-03D046B55751}" destId="{9E049A7C-1259-4803-9FA0-B427E2E40854}" srcOrd="0" destOrd="0" presId="urn:microsoft.com/office/officeart/2005/8/layout/hProcess9"/>
    <dgm:cxn modelId="{14162454-1C8D-44BF-82DF-DF8238D03784}" type="presParOf" srcId="{86050654-973F-4306-B582-03D046B55751}" destId="{65FF873F-25D9-4C7E-9A52-409B00CD8F39}" srcOrd="1" destOrd="0" presId="urn:microsoft.com/office/officeart/2005/8/layout/hProcess9"/>
    <dgm:cxn modelId="{5323C950-650F-4ACA-9F29-5DF7B77E3733}" type="presParOf" srcId="{65FF873F-25D9-4C7E-9A52-409B00CD8F39}" destId="{2276325E-624B-4AEC-841D-57198C6A8800}" srcOrd="0" destOrd="0" presId="urn:microsoft.com/office/officeart/2005/8/layout/hProcess9"/>
    <dgm:cxn modelId="{3C2F0685-C853-4960-A4BF-C13AA1FF7B5B}" type="presParOf" srcId="{65FF873F-25D9-4C7E-9A52-409B00CD8F39}" destId="{AAE15BA7-2AE9-453E-A658-12E190AD59EA}" srcOrd="1" destOrd="0" presId="urn:microsoft.com/office/officeart/2005/8/layout/hProcess9"/>
    <dgm:cxn modelId="{C3B3090C-44F7-48F6-8DDF-767F4E04673D}" type="presParOf" srcId="{65FF873F-25D9-4C7E-9A52-409B00CD8F39}" destId="{4DA3E7B4-1791-4861-B5C7-903450136ADB}" srcOrd="2" destOrd="0" presId="urn:microsoft.com/office/officeart/2005/8/layout/hProcess9"/>
    <dgm:cxn modelId="{426801E3-E09E-4D70-AC09-D8274EF1330B}" type="presParOf" srcId="{65FF873F-25D9-4C7E-9A52-409B00CD8F39}" destId="{CE180986-0FF5-498E-B594-6F18BAEE33B3}" srcOrd="3" destOrd="0" presId="urn:microsoft.com/office/officeart/2005/8/layout/hProcess9"/>
    <dgm:cxn modelId="{FB9768EA-E249-4E6F-85FD-3961AE70D60B}" type="presParOf" srcId="{65FF873F-25D9-4C7E-9A52-409B00CD8F39}" destId="{D397FB2D-F134-4672-A41D-4473E43BC4D0}" srcOrd="4" destOrd="0" presId="urn:microsoft.com/office/officeart/2005/8/layout/hProcess9"/>
    <dgm:cxn modelId="{58FF49EC-CBD9-4131-B0A4-C270E52E7F9E}" type="presParOf" srcId="{65FF873F-25D9-4C7E-9A52-409B00CD8F39}" destId="{2AD58AE7-95C1-44F5-A1A4-EDA601CF6427}" srcOrd="5" destOrd="0" presId="urn:microsoft.com/office/officeart/2005/8/layout/hProcess9"/>
    <dgm:cxn modelId="{D46C5E74-AC88-4A8B-92C3-66C9BA2F4691}" type="presParOf" srcId="{65FF873F-25D9-4C7E-9A52-409B00CD8F39}" destId="{4F41299B-E904-42F5-B395-694764A13574}" srcOrd="6" destOrd="0" presId="urn:microsoft.com/office/officeart/2005/8/layout/hProcess9"/>
    <dgm:cxn modelId="{50A52EEC-F9C6-4583-8E93-F6F98FA33E5B}" type="presParOf" srcId="{65FF873F-25D9-4C7E-9A52-409B00CD8F39}" destId="{28AB8D62-0233-4F01-88DE-10546FA5020E}" srcOrd="7" destOrd="0" presId="urn:microsoft.com/office/officeart/2005/8/layout/hProcess9"/>
    <dgm:cxn modelId="{3906BE49-2DB2-48AC-BCE9-83FE2F51B56C}" type="presParOf" srcId="{65FF873F-25D9-4C7E-9A52-409B00CD8F39}" destId="{5C323671-8A93-4871-BB7F-879C827D1E6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E33B26-8D9E-4E0D-B8EC-C4899F482F0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F5E6A62-4091-45D1-8215-52879ED5C6CD}">
      <dgm:prSet phldrT="[Text]" custT="1"/>
      <dgm:spPr/>
      <dgm:t>
        <a:bodyPr/>
        <a:lstStyle/>
        <a:p>
          <a:pPr algn="l">
            <a:lnSpc>
              <a:spcPct val="100000"/>
            </a:lnSpc>
          </a:pPr>
          <a:r>
            <a:rPr lang="en-US" altLang="en-US" sz="2400" cap="none" dirty="0">
              <a:latin typeface="+mn-lt"/>
            </a:rPr>
            <a:t>Grants</a:t>
          </a:r>
          <a:endParaRPr lang="en-US" sz="2400" cap="none" dirty="0">
            <a:latin typeface="+mn-lt"/>
          </a:endParaRPr>
        </a:p>
      </dgm:t>
    </dgm:pt>
    <dgm:pt modelId="{4F698A5C-4450-4C1C-B78B-D0BC9E5B27F2}" type="parTrans" cxnId="{5833F18F-C0B0-4CF7-8D6B-4CF01924ECC0}">
      <dgm:prSet/>
      <dgm:spPr/>
      <dgm:t>
        <a:bodyPr/>
        <a:lstStyle/>
        <a:p>
          <a:endParaRPr lang="en-US"/>
        </a:p>
      </dgm:t>
    </dgm:pt>
    <dgm:pt modelId="{BA559C61-29F4-4DDB-B3C7-F980023D9B65}" type="sibTrans" cxnId="{5833F18F-C0B0-4CF7-8D6B-4CF01924ECC0}">
      <dgm:prSet/>
      <dgm:spPr/>
      <dgm:t>
        <a:bodyPr/>
        <a:lstStyle/>
        <a:p>
          <a:pPr>
            <a:lnSpc>
              <a:spcPct val="100000"/>
            </a:lnSpc>
          </a:pPr>
          <a:endParaRPr lang="en-US"/>
        </a:p>
      </dgm:t>
    </dgm:pt>
    <dgm:pt modelId="{51B17293-EA46-40F3-9C31-E1795D779914}">
      <dgm:prSet custT="1"/>
      <dgm:spPr/>
      <dgm:t>
        <a:bodyPr/>
        <a:lstStyle/>
        <a:p>
          <a:pPr algn="l">
            <a:lnSpc>
              <a:spcPct val="100000"/>
            </a:lnSpc>
          </a:pPr>
          <a:r>
            <a:rPr lang="en-US" altLang="en-US" sz="2400" cap="none" dirty="0">
              <a:latin typeface="+mn-lt"/>
            </a:rPr>
            <a:t>Scholarships</a:t>
          </a:r>
        </a:p>
      </dgm:t>
    </dgm:pt>
    <dgm:pt modelId="{AD5F7694-EEC2-4546-B5D7-A2A2FF7DB982}" type="parTrans" cxnId="{DEB98FED-3360-4F6B-927B-0F7381E51B4C}">
      <dgm:prSet/>
      <dgm:spPr/>
      <dgm:t>
        <a:bodyPr/>
        <a:lstStyle/>
        <a:p>
          <a:endParaRPr lang="en-US"/>
        </a:p>
      </dgm:t>
    </dgm:pt>
    <dgm:pt modelId="{B9C53E61-6056-4DAF-ABE1-D6E8AF9F1630}" type="sibTrans" cxnId="{DEB98FED-3360-4F6B-927B-0F7381E51B4C}">
      <dgm:prSet/>
      <dgm:spPr/>
      <dgm:t>
        <a:bodyPr/>
        <a:lstStyle/>
        <a:p>
          <a:pPr>
            <a:lnSpc>
              <a:spcPct val="100000"/>
            </a:lnSpc>
          </a:pPr>
          <a:endParaRPr lang="en-US"/>
        </a:p>
      </dgm:t>
    </dgm:pt>
    <dgm:pt modelId="{84305B21-90AD-405D-AA0E-3DFE4BB1A9C6}">
      <dgm:prSet custT="1"/>
      <dgm:spPr/>
      <dgm:t>
        <a:bodyPr/>
        <a:lstStyle/>
        <a:p>
          <a:pPr algn="l">
            <a:lnSpc>
              <a:spcPct val="100000"/>
            </a:lnSpc>
          </a:pPr>
          <a:r>
            <a:rPr lang="en-US" altLang="en-US" sz="2400" cap="none" dirty="0">
              <a:latin typeface="+mn-lt"/>
            </a:rPr>
            <a:t>Work-study programs</a:t>
          </a:r>
        </a:p>
      </dgm:t>
    </dgm:pt>
    <dgm:pt modelId="{2C68DC12-464A-459E-A147-88EA5B838EEF}" type="parTrans" cxnId="{57C2C831-359F-418D-B59D-B09110BCC2EC}">
      <dgm:prSet/>
      <dgm:spPr/>
      <dgm:t>
        <a:bodyPr/>
        <a:lstStyle/>
        <a:p>
          <a:endParaRPr lang="en-US"/>
        </a:p>
      </dgm:t>
    </dgm:pt>
    <dgm:pt modelId="{A59421EB-5D64-4BB6-8507-C36541A3CC1F}" type="sibTrans" cxnId="{57C2C831-359F-418D-B59D-B09110BCC2EC}">
      <dgm:prSet/>
      <dgm:spPr/>
      <dgm:t>
        <a:bodyPr/>
        <a:lstStyle/>
        <a:p>
          <a:pPr>
            <a:lnSpc>
              <a:spcPct val="100000"/>
            </a:lnSpc>
          </a:pPr>
          <a:endParaRPr lang="en-US"/>
        </a:p>
      </dgm:t>
    </dgm:pt>
    <dgm:pt modelId="{7765DD4A-862A-4A83-8DAF-C11A49A643B1}">
      <dgm:prSet custT="1"/>
      <dgm:spPr/>
      <dgm:t>
        <a:bodyPr/>
        <a:lstStyle/>
        <a:p>
          <a:pPr algn="l">
            <a:lnSpc>
              <a:spcPct val="100000"/>
            </a:lnSpc>
          </a:pPr>
          <a:r>
            <a:rPr lang="en-US" altLang="en-US" sz="2400" cap="none" dirty="0">
              <a:latin typeface="+mn-lt"/>
            </a:rPr>
            <a:t>Loans</a:t>
          </a:r>
          <a:endParaRPr lang="en-US" altLang="en-US" sz="3200" cap="none" dirty="0">
            <a:latin typeface="+mn-lt"/>
          </a:endParaRPr>
        </a:p>
      </dgm:t>
    </dgm:pt>
    <dgm:pt modelId="{59575241-A9B4-4135-87B4-08040A271DF0}" type="parTrans" cxnId="{2D133CD5-D26C-40BA-94BA-B6F7FDDBEF35}">
      <dgm:prSet/>
      <dgm:spPr/>
      <dgm:t>
        <a:bodyPr/>
        <a:lstStyle/>
        <a:p>
          <a:endParaRPr lang="en-US"/>
        </a:p>
      </dgm:t>
    </dgm:pt>
    <dgm:pt modelId="{822E8510-75E5-4992-B843-A5668C5557D3}" type="sibTrans" cxnId="{2D133CD5-D26C-40BA-94BA-B6F7FDDBEF35}">
      <dgm:prSet/>
      <dgm:spPr/>
      <dgm:t>
        <a:bodyPr/>
        <a:lstStyle/>
        <a:p>
          <a:endParaRPr lang="en-US"/>
        </a:p>
      </dgm:t>
    </dgm:pt>
    <dgm:pt modelId="{C4BD7870-75F8-43D7-85D5-8DF8B01BA3BE}" type="pres">
      <dgm:prSet presAssocID="{57E33B26-8D9E-4E0D-B8EC-C4899F482F0A}" presName="root" presStyleCnt="0">
        <dgm:presLayoutVars>
          <dgm:dir/>
          <dgm:resizeHandles val="exact"/>
        </dgm:presLayoutVars>
      </dgm:prSet>
      <dgm:spPr/>
    </dgm:pt>
    <dgm:pt modelId="{B2E34A07-7032-4DB1-AE5A-C94924EBAA69}" type="pres">
      <dgm:prSet presAssocID="{57E33B26-8D9E-4E0D-B8EC-C4899F482F0A}" presName="container" presStyleCnt="0">
        <dgm:presLayoutVars>
          <dgm:dir/>
          <dgm:resizeHandles val="exact"/>
        </dgm:presLayoutVars>
      </dgm:prSet>
      <dgm:spPr/>
    </dgm:pt>
    <dgm:pt modelId="{D1D94E4E-4703-4254-B8CD-B150E084528C}" type="pres">
      <dgm:prSet presAssocID="{AF5E6A62-4091-45D1-8215-52879ED5C6CD}" presName="compNode" presStyleCnt="0"/>
      <dgm:spPr/>
    </dgm:pt>
    <dgm:pt modelId="{44DB4A1C-2ED1-4FD5-9E2B-73C00BE6C318}" type="pres">
      <dgm:prSet presAssocID="{AF5E6A62-4091-45D1-8215-52879ED5C6CD}" presName="iconBgRect" presStyleLbl="bgShp" presStyleIdx="0" presStyleCnt="4"/>
      <dgm:spPr/>
    </dgm:pt>
    <dgm:pt modelId="{1D88B407-3595-42C0-BF3F-C89C26DDE761}" type="pres">
      <dgm:prSet presAssocID="{AF5E6A62-4091-45D1-8215-52879ED5C6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98E5EBED-132C-4A5A-8A91-9EEA761BCEA5}" type="pres">
      <dgm:prSet presAssocID="{AF5E6A62-4091-45D1-8215-52879ED5C6CD}" presName="spaceRect" presStyleCnt="0"/>
      <dgm:spPr/>
    </dgm:pt>
    <dgm:pt modelId="{332A2BE8-F9EE-4F8A-AB6D-DABBF5F5EF46}" type="pres">
      <dgm:prSet presAssocID="{AF5E6A62-4091-45D1-8215-52879ED5C6CD}" presName="textRect" presStyleLbl="revTx" presStyleIdx="0" presStyleCnt="4">
        <dgm:presLayoutVars>
          <dgm:chMax val="1"/>
          <dgm:chPref val="1"/>
        </dgm:presLayoutVars>
      </dgm:prSet>
      <dgm:spPr/>
    </dgm:pt>
    <dgm:pt modelId="{DB3BCA67-5D5C-4686-A649-F6132CE97855}" type="pres">
      <dgm:prSet presAssocID="{BA559C61-29F4-4DDB-B3C7-F980023D9B65}" presName="sibTrans" presStyleLbl="sibTrans2D1" presStyleIdx="0" presStyleCnt="0"/>
      <dgm:spPr/>
    </dgm:pt>
    <dgm:pt modelId="{E2F505AB-EAB7-4F8D-B46F-1767E143336B}" type="pres">
      <dgm:prSet presAssocID="{51B17293-EA46-40F3-9C31-E1795D779914}" presName="compNode" presStyleCnt="0"/>
      <dgm:spPr/>
    </dgm:pt>
    <dgm:pt modelId="{1235CF53-4F00-4E20-9EEE-C41AFE3A28FF}" type="pres">
      <dgm:prSet presAssocID="{51B17293-EA46-40F3-9C31-E1795D779914}" presName="iconBgRect" presStyleLbl="bgShp" presStyleIdx="1" presStyleCnt="4"/>
      <dgm:spPr/>
    </dgm:pt>
    <dgm:pt modelId="{594272AD-0678-4BD5-BEFF-3296E9713DC2}" type="pres">
      <dgm:prSet presAssocID="{51B17293-EA46-40F3-9C31-E1795D7799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69411DDD-6832-432D-9A37-B785580B2359}" type="pres">
      <dgm:prSet presAssocID="{51B17293-EA46-40F3-9C31-E1795D779914}" presName="spaceRect" presStyleCnt="0"/>
      <dgm:spPr/>
    </dgm:pt>
    <dgm:pt modelId="{44CA2A66-515C-4409-A233-3D5BB221B804}" type="pres">
      <dgm:prSet presAssocID="{51B17293-EA46-40F3-9C31-E1795D779914}" presName="textRect" presStyleLbl="revTx" presStyleIdx="1" presStyleCnt="4">
        <dgm:presLayoutVars>
          <dgm:chMax val="1"/>
          <dgm:chPref val="1"/>
        </dgm:presLayoutVars>
      </dgm:prSet>
      <dgm:spPr/>
    </dgm:pt>
    <dgm:pt modelId="{E10DEA19-8000-492B-B3DA-C38F20544EF4}" type="pres">
      <dgm:prSet presAssocID="{B9C53E61-6056-4DAF-ABE1-D6E8AF9F1630}" presName="sibTrans" presStyleLbl="sibTrans2D1" presStyleIdx="0" presStyleCnt="0"/>
      <dgm:spPr/>
    </dgm:pt>
    <dgm:pt modelId="{92CF5D66-130B-4F7A-8577-0364FBDE3658}" type="pres">
      <dgm:prSet presAssocID="{84305B21-90AD-405D-AA0E-3DFE4BB1A9C6}" presName="compNode" presStyleCnt="0"/>
      <dgm:spPr/>
    </dgm:pt>
    <dgm:pt modelId="{BA92BAF4-6099-489C-99F0-DA1734767711}" type="pres">
      <dgm:prSet presAssocID="{84305B21-90AD-405D-AA0E-3DFE4BB1A9C6}" presName="iconBgRect" presStyleLbl="bgShp" presStyleIdx="2" presStyleCnt="4"/>
      <dgm:spPr/>
    </dgm:pt>
    <dgm:pt modelId="{6611C51F-334E-4290-B296-ED6C8F47FF84}" type="pres">
      <dgm:prSet presAssocID="{84305B21-90AD-405D-AA0E-3DFE4BB1A9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52C42865-049A-450C-84EE-7381BD45CB6A}" type="pres">
      <dgm:prSet presAssocID="{84305B21-90AD-405D-AA0E-3DFE4BB1A9C6}" presName="spaceRect" presStyleCnt="0"/>
      <dgm:spPr/>
    </dgm:pt>
    <dgm:pt modelId="{2BA3608A-E2A5-4F50-A651-99E74184897D}" type="pres">
      <dgm:prSet presAssocID="{84305B21-90AD-405D-AA0E-3DFE4BB1A9C6}" presName="textRect" presStyleLbl="revTx" presStyleIdx="2" presStyleCnt="4">
        <dgm:presLayoutVars>
          <dgm:chMax val="1"/>
          <dgm:chPref val="1"/>
        </dgm:presLayoutVars>
      </dgm:prSet>
      <dgm:spPr/>
    </dgm:pt>
    <dgm:pt modelId="{3CED5E62-33A3-4272-B79B-B864BAA9E3FF}" type="pres">
      <dgm:prSet presAssocID="{A59421EB-5D64-4BB6-8507-C36541A3CC1F}" presName="sibTrans" presStyleLbl="sibTrans2D1" presStyleIdx="0" presStyleCnt="0"/>
      <dgm:spPr/>
    </dgm:pt>
    <dgm:pt modelId="{C11618AF-EF56-4E34-9EC9-96CF7AB085A2}" type="pres">
      <dgm:prSet presAssocID="{7765DD4A-862A-4A83-8DAF-C11A49A643B1}" presName="compNode" presStyleCnt="0"/>
      <dgm:spPr/>
    </dgm:pt>
    <dgm:pt modelId="{B1D11B23-33FD-47FA-94EB-DAF46504AB58}" type="pres">
      <dgm:prSet presAssocID="{7765DD4A-862A-4A83-8DAF-C11A49A643B1}" presName="iconBgRect" presStyleLbl="bgShp" presStyleIdx="3" presStyleCnt="4"/>
      <dgm:spPr/>
    </dgm:pt>
    <dgm:pt modelId="{179A1ECC-0597-4C6F-8BF6-B8A4819582AA}" type="pres">
      <dgm:prSet presAssocID="{7765DD4A-862A-4A83-8DAF-C11A49A643B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2926DB67-2CC8-4B78-B9AA-81B72947B298}" type="pres">
      <dgm:prSet presAssocID="{7765DD4A-862A-4A83-8DAF-C11A49A643B1}" presName="spaceRect" presStyleCnt="0"/>
      <dgm:spPr/>
    </dgm:pt>
    <dgm:pt modelId="{2FF21FE3-95D5-494A-AEC5-B808077A3E79}" type="pres">
      <dgm:prSet presAssocID="{7765DD4A-862A-4A83-8DAF-C11A49A643B1}" presName="textRect" presStyleLbl="revTx" presStyleIdx="3" presStyleCnt="4">
        <dgm:presLayoutVars>
          <dgm:chMax val="1"/>
          <dgm:chPref val="1"/>
        </dgm:presLayoutVars>
      </dgm:prSet>
      <dgm:spPr/>
    </dgm:pt>
  </dgm:ptLst>
  <dgm:cxnLst>
    <dgm:cxn modelId="{A695450E-267F-4E67-BE57-356FEF5524D7}" type="presOf" srcId="{51B17293-EA46-40F3-9C31-E1795D779914}" destId="{44CA2A66-515C-4409-A233-3D5BB221B804}" srcOrd="0" destOrd="0" presId="urn:microsoft.com/office/officeart/2018/2/layout/IconCircleList"/>
    <dgm:cxn modelId="{57C2C831-359F-418D-B59D-B09110BCC2EC}" srcId="{57E33B26-8D9E-4E0D-B8EC-C4899F482F0A}" destId="{84305B21-90AD-405D-AA0E-3DFE4BB1A9C6}" srcOrd="2" destOrd="0" parTransId="{2C68DC12-464A-459E-A147-88EA5B838EEF}" sibTransId="{A59421EB-5D64-4BB6-8507-C36541A3CC1F}"/>
    <dgm:cxn modelId="{1345A233-6908-4396-B4DA-D96EF37DED97}" type="presOf" srcId="{B9C53E61-6056-4DAF-ABE1-D6E8AF9F1630}" destId="{E10DEA19-8000-492B-B3DA-C38F20544EF4}" srcOrd="0" destOrd="0" presId="urn:microsoft.com/office/officeart/2018/2/layout/IconCircleList"/>
    <dgm:cxn modelId="{EBBA1F84-5057-4D1B-AAB8-EC87D237EABB}" type="presOf" srcId="{84305B21-90AD-405D-AA0E-3DFE4BB1A9C6}" destId="{2BA3608A-E2A5-4F50-A651-99E74184897D}" srcOrd="0" destOrd="0" presId="urn:microsoft.com/office/officeart/2018/2/layout/IconCircleList"/>
    <dgm:cxn modelId="{DBB46B8E-23DB-4F02-A160-6E9582F56EC2}" type="presOf" srcId="{AF5E6A62-4091-45D1-8215-52879ED5C6CD}" destId="{332A2BE8-F9EE-4F8A-AB6D-DABBF5F5EF46}" srcOrd="0" destOrd="0" presId="urn:microsoft.com/office/officeart/2018/2/layout/IconCircleList"/>
    <dgm:cxn modelId="{5833F18F-C0B0-4CF7-8D6B-4CF01924ECC0}" srcId="{57E33B26-8D9E-4E0D-B8EC-C4899F482F0A}" destId="{AF5E6A62-4091-45D1-8215-52879ED5C6CD}" srcOrd="0" destOrd="0" parTransId="{4F698A5C-4450-4C1C-B78B-D0BC9E5B27F2}" sibTransId="{BA559C61-29F4-4DDB-B3C7-F980023D9B65}"/>
    <dgm:cxn modelId="{86A268B8-4031-40CC-A1AA-D0E3D5D07CDC}" type="presOf" srcId="{57E33B26-8D9E-4E0D-B8EC-C4899F482F0A}" destId="{C4BD7870-75F8-43D7-85D5-8DF8B01BA3BE}" srcOrd="0" destOrd="0" presId="urn:microsoft.com/office/officeart/2018/2/layout/IconCircleList"/>
    <dgm:cxn modelId="{D8A343C6-CE6D-4A42-AEED-B9010D8490C7}" type="presOf" srcId="{BA559C61-29F4-4DDB-B3C7-F980023D9B65}" destId="{DB3BCA67-5D5C-4686-A649-F6132CE97855}" srcOrd="0" destOrd="0" presId="urn:microsoft.com/office/officeart/2018/2/layout/IconCircleList"/>
    <dgm:cxn modelId="{2D133CD5-D26C-40BA-94BA-B6F7FDDBEF35}" srcId="{57E33B26-8D9E-4E0D-B8EC-C4899F482F0A}" destId="{7765DD4A-862A-4A83-8DAF-C11A49A643B1}" srcOrd="3" destOrd="0" parTransId="{59575241-A9B4-4135-87B4-08040A271DF0}" sibTransId="{822E8510-75E5-4992-B843-A5668C5557D3}"/>
    <dgm:cxn modelId="{DEB98FED-3360-4F6B-927B-0F7381E51B4C}" srcId="{57E33B26-8D9E-4E0D-B8EC-C4899F482F0A}" destId="{51B17293-EA46-40F3-9C31-E1795D779914}" srcOrd="1" destOrd="0" parTransId="{AD5F7694-EEC2-4546-B5D7-A2A2FF7DB982}" sibTransId="{B9C53E61-6056-4DAF-ABE1-D6E8AF9F1630}"/>
    <dgm:cxn modelId="{F66BB7F3-416E-440B-BA5B-ED21FC7CF29F}" type="presOf" srcId="{7765DD4A-862A-4A83-8DAF-C11A49A643B1}" destId="{2FF21FE3-95D5-494A-AEC5-B808077A3E79}" srcOrd="0" destOrd="0" presId="urn:microsoft.com/office/officeart/2018/2/layout/IconCircleList"/>
    <dgm:cxn modelId="{5D487BF7-1A7D-42D2-87C8-41D0DC7E8761}" type="presOf" srcId="{A59421EB-5D64-4BB6-8507-C36541A3CC1F}" destId="{3CED5E62-33A3-4272-B79B-B864BAA9E3FF}" srcOrd="0" destOrd="0" presId="urn:microsoft.com/office/officeart/2018/2/layout/IconCircleList"/>
    <dgm:cxn modelId="{38A610E4-79C9-4E72-9C31-33A561EF8F52}" type="presParOf" srcId="{C4BD7870-75F8-43D7-85D5-8DF8B01BA3BE}" destId="{B2E34A07-7032-4DB1-AE5A-C94924EBAA69}" srcOrd="0" destOrd="0" presId="urn:microsoft.com/office/officeart/2018/2/layout/IconCircleList"/>
    <dgm:cxn modelId="{9212F777-3A9D-41D9-9042-0C29882A1792}" type="presParOf" srcId="{B2E34A07-7032-4DB1-AE5A-C94924EBAA69}" destId="{D1D94E4E-4703-4254-B8CD-B150E084528C}" srcOrd="0" destOrd="0" presId="urn:microsoft.com/office/officeart/2018/2/layout/IconCircleList"/>
    <dgm:cxn modelId="{F0D6F91F-0CCE-43B3-A70A-2D9932179DAC}" type="presParOf" srcId="{D1D94E4E-4703-4254-B8CD-B150E084528C}" destId="{44DB4A1C-2ED1-4FD5-9E2B-73C00BE6C318}" srcOrd="0" destOrd="0" presId="urn:microsoft.com/office/officeart/2018/2/layout/IconCircleList"/>
    <dgm:cxn modelId="{AF9CB15C-DD31-4905-8424-CC2B34A97563}" type="presParOf" srcId="{D1D94E4E-4703-4254-B8CD-B150E084528C}" destId="{1D88B407-3595-42C0-BF3F-C89C26DDE761}" srcOrd="1" destOrd="0" presId="urn:microsoft.com/office/officeart/2018/2/layout/IconCircleList"/>
    <dgm:cxn modelId="{1E83CC21-5EEC-4625-9E68-6137FCBF7D1F}" type="presParOf" srcId="{D1D94E4E-4703-4254-B8CD-B150E084528C}" destId="{98E5EBED-132C-4A5A-8A91-9EEA761BCEA5}" srcOrd="2" destOrd="0" presId="urn:microsoft.com/office/officeart/2018/2/layout/IconCircleList"/>
    <dgm:cxn modelId="{6D76DB71-5853-499A-B79D-1B1ABF04DE15}" type="presParOf" srcId="{D1D94E4E-4703-4254-B8CD-B150E084528C}" destId="{332A2BE8-F9EE-4F8A-AB6D-DABBF5F5EF46}" srcOrd="3" destOrd="0" presId="urn:microsoft.com/office/officeart/2018/2/layout/IconCircleList"/>
    <dgm:cxn modelId="{E7897808-7C54-4290-9782-8F0D2BA59A8A}" type="presParOf" srcId="{B2E34A07-7032-4DB1-AE5A-C94924EBAA69}" destId="{DB3BCA67-5D5C-4686-A649-F6132CE97855}" srcOrd="1" destOrd="0" presId="urn:microsoft.com/office/officeart/2018/2/layout/IconCircleList"/>
    <dgm:cxn modelId="{8FA8E3E8-EF37-49F6-B90F-C2C01A85FE0E}" type="presParOf" srcId="{B2E34A07-7032-4DB1-AE5A-C94924EBAA69}" destId="{E2F505AB-EAB7-4F8D-B46F-1767E143336B}" srcOrd="2" destOrd="0" presId="urn:microsoft.com/office/officeart/2018/2/layout/IconCircleList"/>
    <dgm:cxn modelId="{E41DB135-76F1-4D3A-9119-3D14C4031837}" type="presParOf" srcId="{E2F505AB-EAB7-4F8D-B46F-1767E143336B}" destId="{1235CF53-4F00-4E20-9EEE-C41AFE3A28FF}" srcOrd="0" destOrd="0" presId="urn:microsoft.com/office/officeart/2018/2/layout/IconCircleList"/>
    <dgm:cxn modelId="{9C5919C1-16F1-4B56-B721-F3B4CA5B61A4}" type="presParOf" srcId="{E2F505AB-EAB7-4F8D-B46F-1767E143336B}" destId="{594272AD-0678-4BD5-BEFF-3296E9713DC2}" srcOrd="1" destOrd="0" presId="urn:microsoft.com/office/officeart/2018/2/layout/IconCircleList"/>
    <dgm:cxn modelId="{6391435C-513C-46F1-A203-164CB320BE74}" type="presParOf" srcId="{E2F505AB-EAB7-4F8D-B46F-1767E143336B}" destId="{69411DDD-6832-432D-9A37-B785580B2359}" srcOrd="2" destOrd="0" presId="urn:microsoft.com/office/officeart/2018/2/layout/IconCircleList"/>
    <dgm:cxn modelId="{058CA188-80B3-4AE0-BBEE-C8BE681D1637}" type="presParOf" srcId="{E2F505AB-EAB7-4F8D-B46F-1767E143336B}" destId="{44CA2A66-515C-4409-A233-3D5BB221B804}" srcOrd="3" destOrd="0" presId="urn:microsoft.com/office/officeart/2018/2/layout/IconCircleList"/>
    <dgm:cxn modelId="{AB5B378A-BDCD-44E9-8672-F542E03C77AD}" type="presParOf" srcId="{B2E34A07-7032-4DB1-AE5A-C94924EBAA69}" destId="{E10DEA19-8000-492B-B3DA-C38F20544EF4}" srcOrd="3" destOrd="0" presId="urn:microsoft.com/office/officeart/2018/2/layout/IconCircleList"/>
    <dgm:cxn modelId="{4430B320-CE1A-464E-B959-411503823A18}" type="presParOf" srcId="{B2E34A07-7032-4DB1-AE5A-C94924EBAA69}" destId="{92CF5D66-130B-4F7A-8577-0364FBDE3658}" srcOrd="4" destOrd="0" presId="urn:microsoft.com/office/officeart/2018/2/layout/IconCircleList"/>
    <dgm:cxn modelId="{57D3FA5D-E0C2-4937-A9FD-280D27599641}" type="presParOf" srcId="{92CF5D66-130B-4F7A-8577-0364FBDE3658}" destId="{BA92BAF4-6099-489C-99F0-DA1734767711}" srcOrd="0" destOrd="0" presId="urn:microsoft.com/office/officeart/2018/2/layout/IconCircleList"/>
    <dgm:cxn modelId="{8F3CE409-D40E-4272-AA85-344614067C15}" type="presParOf" srcId="{92CF5D66-130B-4F7A-8577-0364FBDE3658}" destId="{6611C51F-334E-4290-B296-ED6C8F47FF84}" srcOrd="1" destOrd="0" presId="urn:microsoft.com/office/officeart/2018/2/layout/IconCircleList"/>
    <dgm:cxn modelId="{7C4E293D-9439-43DB-A8D8-2AC92519CCD3}" type="presParOf" srcId="{92CF5D66-130B-4F7A-8577-0364FBDE3658}" destId="{52C42865-049A-450C-84EE-7381BD45CB6A}" srcOrd="2" destOrd="0" presId="urn:microsoft.com/office/officeart/2018/2/layout/IconCircleList"/>
    <dgm:cxn modelId="{8858851F-6C09-4909-8E31-58FBAB954440}" type="presParOf" srcId="{92CF5D66-130B-4F7A-8577-0364FBDE3658}" destId="{2BA3608A-E2A5-4F50-A651-99E74184897D}" srcOrd="3" destOrd="0" presId="urn:microsoft.com/office/officeart/2018/2/layout/IconCircleList"/>
    <dgm:cxn modelId="{0BB7A6D1-7F0E-4316-8E18-C12C1799FDBE}" type="presParOf" srcId="{B2E34A07-7032-4DB1-AE5A-C94924EBAA69}" destId="{3CED5E62-33A3-4272-B79B-B864BAA9E3FF}" srcOrd="5" destOrd="0" presId="urn:microsoft.com/office/officeart/2018/2/layout/IconCircleList"/>
    <dgm:cxn modelId="{C8177E8B-8CC5-4E6F-A370-63A4CBF60B2D}" type="presParOf" srcId="{B2E34A07-7032-4DB1-AE5A-C94924EBAA69}" destId="{C11618AF-EF56-4E34-9EC9-96CF7AB085A2}" srcOrd="6" destOrd="0" presId="urn:microsoft.com/office/officeart/2018/2/layout/IconCircleList"/>
    <dgm:cxn modelId="{C51EC046-8046-48D5-B5F7-2D9030B671B3}" type="presParOf" srcId="{C11618AF-EF56-4E34-9EC9-96CF7AB085A2}" destId="{B1D11B23-33FD-47FA-94EB-DAF46504AB58}" srcOrd="0" destOrd="0" presId="urn:microsoft.com/office/officeart/2018/2/layout/IconCircleList"/>
    <dgm:cxn modelId="{A836762B-FFE6-448C-A47C-6817CF20FB3A}" type="presParOf" srcId="{C11618AF-EF56-4E34-9EC9-96CF7AB085A2}" destId="{179A1ECC-0597-4C6F-8BF6-B8A4819582AA}" srcOrd="1" destOrd="0" presId="urn:microsoft.com/office/officeart/2018/2/layout/IconCircleList"/>
    <dgm:cxn modelId="{93C9AEB1-CD7A-4EFB-B97E-0BEF7D517A41}" type="presParOf" srcId="{C11618AF-EF56-4E34-9EC9-96CF7AB085A2}" destId="{2926DB67-2CC8-4B78-B9AA-81B72947B298}" srcOrd="2" destOrd="0" presId="urn:microsoft.com/office/officeart/2018/2/layout/IconCircleList"/>
    <dgm:cxn modelId="{B6AB6784-E5C0-4CF9-8FD2-70531EA38EB5}" type="presParOf" srcId="{C11618AF-EF56-4E34-9EC9-96CF7AB085A2}" destId="{2FF21FE3-95D5-494A-AEC5-B808077A3E7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BA0275-BBD8-4E90-A8AD-689043B59E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85DC01C-4D8E-414E-89C6-5F38BD17CEA2}">
      <dgm:prSet/>
      <dgm:spPr/>
      <dgm:t>
        <a:bodyPr/>
        <a:lstStyle/>
        <a:p>
          <a:r>
            <a:rPr lang="en-US" b="0" dirty="0">
              <a:latin typeface="+mj-lt"/>
            </a:rPr>
            <a:t>Student</a:t>
          </a:r>
        </a:p>
      </dgm:t>
    </dgm:pt>
    <dgm:pt modelId="{0A15ABB3-9FE0-4DE7-AE3D-B5CBBF1D5AB3}" type="parTrans" cxnId="{CF74F2E7-19D0-4B36-8F1D-40E1F8286D5B}">
      <dgm:prSet/>
      <dgm:spPr/>
      <dgm:t>
        <a:bodyPr/>
        <a:lstStyle/>
        <a:p>
          <a:endParaRPr lang="en-US"/>
        </a:p>
      </dgm:t>
    </dgm:pt>
    <dgm:pt modelId="{22C6AA94-D978-4F20-B737-CDE3D2796036}" type="sibTrans" cxnId="{CF74F2E7-19D0-4B36-8F1D-40E1F8286D5B}">
      <dgm:prSet/>
      <dgm:spPr/>
      <dgm:t>
        <a:bodyPr/>
        <a:lstStyle/>
        <a:p>
          <a:endParaRPr lang="en-US"/>
        </a:p>
      </dgm:t>
    </dgm:pt>
    <dgm:pt modelId="{8ED24C2C-4ACD-444E-AFDB-CC0198F34CC2}">
      <dgm:prSet custT="1"/>
      <dgm:spPr/>
      <dgm:t>
        <a:bodyPr/>
        <a:lstStyle/>
        <a:p>
          <a:pPr>
            <a:buFont typeface="Wingdings" panose="05000000000000000000" pitchFamily="2" charset="2"/>
            <a:buNone/>
          </a:pPr>
          <a:r>
            <a:rPr lang="en-US" sz="1800" dirty="0">
              <a:latin typeface="+mn-lt"/>
            </a:rPr>
            <a:t>Sign in to StudentAid.gov</a:t>
          </a:r>
        </a:p>
      </dgm:t>
    </dgm:pt>
    <dgm:pt modelId="{47FEF4CB-ED86-4C42-B157-764D4C08376F}" type="parTrans" cxnId="{9F29840E-F367-4EE6-916C-DBF62CC06ADE}">
      <dgm:prSet/>
      <dgm:spPr/>
      <dgm:t>
        <a:bodyPr/>
        <a:lstStyle/>
        <a:p>
          <a:endParaRPr lang="en-US"/>
        </a:p>
      </dgm:t>
    </dgm:pt>
    <dgm:pt modelId="{4AF28D3A-F308-409E-A4FD-C5F9432A7E94}" type="sibTrans" cxnId="{9F29840E-F367-4EE6-916C-DBF62CC06ADE}">
      <dgm:prSet/>
      <dgm:spPr/>
      <dgm:t>
        <a:bodyPr/>
        <a:lstStyle/>
        <a:p>
          <a:endParaRPr lang="en-US"/>
        </a:p>
      </dgm:t>
    </dgm:pt>
    <dgm:pt modelId="{EB408F51-0CC8-4920-ADFF-2016319230E2}">
      <dgm:prSet custT="1"/>
      <dgm:spPr/>
      <dgm:t>
        <a:bodyPr/>
        <a:lstStyle/>
        <a:p>
          <a:pPr>
            <a:buFont typeface="Arial" panose="020B0604020202020204" pitchFamily="34" charset="0"/>
            <a:buChar char="•"/>
          </a:pPr>
          <a:r>
            <a:rPr lang="en-US" sz="1800" dirty="0">
              <a:latin typeface="+mn-lt"/>
            </a:rPr>
            <a:t>To contribute to the FAFSA</a:t>
          </a:r>
        </a:p>
      </dgm:t>
    </dgm:pt>
    <dgm:pt modelId="{8965793F-7C43-475B-9E21-2C95DD8DE662}" type="parTrans" cxnId="{51AC3101-3ADB-4CE7-A8D2-AA1F8008BBE1}">
      <dgm:prSet/>
      <dgm:spPr/>
      <dgm:t>
        <a:bodyPr/>
        <a:lstStyle/>
        <a:p>
          <a:endParaRPr lang="en-US"/>
        </a:p>
      </dgm:t>
    </dgm:pt>
    <dgm:pt modelId="{DD151EDA-625A-4909-A9E2-A938D9BB8E9A}" type="sibTrans" cxnId="{51AC3101-3ADB-4CE7-A8D2-AA1F8008BBE1}">
      <dgm:prSet/>
      <dgm:spPr/>
      <dgm:t>
        <a:bodyPr/>
        <a:lstStyle/>
        <a:p>
          <a:endParaRPr lang="en-US"/>
        </a:p>
      </dgm:t>
    </dgm:pt>
    <dgm:pt modelId="{DD7A38BA-D569-4340-A064-18A6495E7DED}">
      <dgm:prSet custT="1"/>
      <dgm:spPr/>
      <dgm:t>
        <a:bodyPr/>
        <a:lstStyle/>
        <a:p>
          <a:pPr>
            <a:buFont typeface="Arial" panose="020B0604020202020204" pitchFamily="34" charset="0"/>
            <a:buChar char="•"/>
          </a:pPr>
          <a:r>
            <a:rPr lang="en-US" sz="1800" dirty="0">
              <a:latin typeface="+mn-lt"/>
            </a:rPr>
            <a:t>To access aid history</a:t>
          </a:r>
        </a:p>
      </dgm:t>
    </dgm:pt>
    <dgm:pt modelId="{CEF762C9-A33A-4935-A6F5-C3CFFD6E130E}" type="parTrans" cxnId="{7B795EE2-F5EE-4FF5-9C4E-7EC05E98B23B}">
      <dgm:prSet/>
      <dgm:spPr/>
      <dgm:t>
        <a:bodyPr/>
        <a:lstStyle/>
        <a:p>
          <a:endParaRPr lang="en-US"/>
        </a:p>
      </dgm:t>
    </dgm:pt>
    <dgm:pt modelId="{239FACF3-103B-4A40-9AD6-5D3F01FD4FD3}" type="sibTrans" cxnId="{7B795EE2-F5EE-4FF5-9C4E-7EC05E98B23B}">
      <dgm:prSet/>
      <dgm:spPr/>
      <dgm:t>
        <a:bodyPr/>
        <a:lstStyle/>
        <a:p>
          <a:endParaRPr lang="en-US"/>
        </a:p>
      </dgm:t>
    </dgm:pt>
    <dgm:pt modelId="{0D9DB342-5A28-434C-9602-41DA47F7C64A}">
      <dgm:prSet/>
      <dgm:spPr/>
      <dgm:t>
        <a:bodyPr/>
        <a:lstStyle/>
        <a:p>
          <a:r>
            <a:rPr lang="en-US" b="0" dirty="0">
              <a:latin typeface="+mj-lt"/>
            </a:rPr>
            <a:t>Parent</a:t>
          </a:r>
        </a:p>
      </dgm:t>
    </dgm:pt>
    <dgm:pt modelId="{309F615F-F301-4CA0-86D0-71575C73493E}" type="parTrans" cxnId="{E42EB30C-FA03-4715-B74B-11F8AE6066C9}">
      <dgm:prSet/>
      <dgm:spPr/>
      <dgm:t>
        <a:bodyPr/>
        <a:lstStyle/>
        <a:p>
          <a:endParaRPr lang="en-US"/>
        </a:p>
      </dgm:t>
    </dgm:pt>
    <dgm:pt modelId="{9E270982-2B3E-42FF-B025-E12C52F1AE49}" type="sibTrans" cxnId="{E42EB30C-FA03-4715-B74B-11F8AE6066C9}">
      <dgm:prSet/>
      <dgm:spPr/>
      <dgm:t>
        <a:bodyPr/>
        <a:lstStyle/>
        <a:p>
          <a:endParaRPr lang="en-US"/>
        </a:p>
      </dgm:t>
    </dgm:pt>
    <dgm:pt modelId="{6C14648B-C4D3-4CEA-9BBD-7C9E3B2D1048}">
      <dgm:prSet custT="1"/>
      <dgm:spPr/>
      <dgm:t>
        <a:bodyPr/>
        <a:lstStyle/>
        <a:p>
          <a:pPr>
            <a:buFont typeface="Arial" panose="020B0604020202020204" pitchFamily="34" charset="0"/>
            <a:buChar char="•"/>
          </a:pPr>
          <a:r>
            <a:rPr lang="en-US" sz="1800" dirty="0">
              <a:latin typeface="+mn-lt"/>
            </a:rPr>
            <a:t>To apply for a Direct PLUS (Parent) Loan</a:t>
          </a:r>
        </a:p>
      </dgm:t>
    </dgm:pt>
    <dgm:pt modelId="{0E33391C-B204-4FAF-B98F-912DA6637F2F}" type="parTrans" cxnId="{1343A3C7-E7BD-4138-AB54-756E845D3DA2}">
      <dgm:prSet/>
      <dgm:spPr/>
      <dgm:t>
        <a:bodyPr/>
        <a:lstStyle/>
        <a:p>
          <a:endParaRPr lang="en-US"/>
        </a:p>
      </dgm:t>
    </dgm:pt>
    <dgm:pt modelId="{359AE3A1-A7C5-4D7E-B9AF-86BA18507C0D}" type="sibTrans" cxnId="{1343A3C7-E7BD-4138-AB54-756E845D3DA2}">
      <dgm:prSet/>
      <dgm:spPr/>
      <dgm:t>
        <a:bodyPr/>
        <a:lstStyle/>
        <a:p>
          <a:endParaRPr lang="en-US"/>
        </a:p>
      </dgm:t>
    </dgm:pt>
    <dgm:pt modelId="{C2865E48-C67B-4E39-A256-01835848DB51}">
      <dgm:prSet custT="1"/>
      <dgm:spPr/>
      <dgm:t>
        <a:bodyPr/>
        <a:lstStyle/>
        <a:p>
          <a:pPr>
            <a:buFont typeface="Arial" panose="020B0604020202020204" pitchFamily="34" charset="0"/>
            <a:buChar char="•"/>
          </a:pPr>
          <a:r>
            <a:rPr lang="en-US" sz="1800" dirty="0">
              <a:latin typeface="+mn-lt"/>
            </a:rPr>
            <a:t>To complete loan counseling</a:t>
          </a:r>
        </a:p>
      </dgm:t>
    </dgm:pt>
    <dgm:pt modelId="{C71CA5EC-9BED-4B1A-BED0-D748FF5D1D72}" type="parTrans" cxnId="{C695F6B6-7E48-4E5D-8FC7-87BF64BBEAB1}">
      <dgm:prSet/>
      <dgm:spPr/>
      <dgm:t>
        <a:bodyPr/>
        <a:lstStyle/>
        <a:p>
          <a:endParaRPr lang="en-US"/>
        </a:p>
      </dgm:t>
    </dgm:pt>
    <dgm:pt modelId="{15843C34-1F17-4A95-B845-8EFD3090A776}" type="sibTrans" cxnId="{C695F6B6-7E48-4E5D-8FC7-87BF64BBEAB1}">
      <dgm:prSet/>
      <dgm:spPr/>
      <dgm:t>
        <a:bodyPr/>
        <a:lstStyle/>
        <a:p>
          <a:endParaRPr lang="en-US"/>
        </a:p>
      </dgm:t>
    </dgm:pt>
    <dgm:pt modelId="{67ECBCB8-ACAE-4088-9395-D0BC98B130B8}">
      <dgm:prSet custT="1"/>
      <dgm:spPr/>
      <dgm:t>
        <a:bodyPr/>
        <a:lstStyle/>
        <a:p>
          <a:pPr>
            <a:buFont typeface="Wingdings" panose="05000000000000000000" pitchFamily="2" charset="2"/>
            <a:buNone/>
          </a:pPr>
          <a:r>
            <a:rPr lang="en-US" sz="1800" dirty="0">
              <a:latin typeface="+mn-lt"/>
            </a:rPr>
            <a:t>Sign in to StudentAid.gov</a:t>
          </a:r>
        </a:p>
      </dgm:t>
    </dgm:pt>
    <dgm:pt modelId="{FF8095AB-8C99-45E7-BEAA-4C39D6D50DCE}" type="parTrans" cxnId="{54B37DB4-A2C8-4828-A24F-0FCF738CBDF2}">
      <dgm:prSet/>
      <dgm:spPr/>
      <dgm:t>
        <a:bodyPr/>
        <a:lstStyle/>
        <a:p>
          <a:endParaRPr lang="en-US"/>
        </a:p>
      </dgm:t>
    </dgm:pt>
    <dgm:pt modelId="{41244F94-A092-4B96-ADE1-3A7727483FD1}" type="sibTrans" cxnId="{54B37DB4-A2C8-4828-A24F-0FCF738CBDF2}">
      <dgm:prSet/>
      <dgm:spPr/>
      <dgm:t>
        <a:bodyPr/>
        <a:lstStyle/>
        <a:p>
          <a:endParaRPr lang="en-US"/>
        </a:p>
      </dgm:t>
    </dgm:pt>
    <dgm:pt modelId="{E0115FFB-58CE-4B7C-86E2-35A79487DCD2}">
      <dgm:prSet custT="1"/>
      <dgm:spPr/>
      <dgm:t>
        <a:bodyPr/>
        <a:lstStyle/>
        <a:p>
          <a:pPr>
            <a:buFont typeface="Arial" panose="020B0604020202020204" pitchFamily="34" charset="0"/>
            <a:buChar char="•"/>
          </a:pPr>
          <a:r>
            <a:rPr lang="en-US" sz="1800" dirty="0">
              <a:latin typeface="+mn-lt"/>
            </a:rPr>
            <a:t>To apply for repayment plans</a:t>
          </a:r>
        </a:p>
      </dgm:t>
    </dgm:pt>
    <dgm:pt modelId="{1EF7D058-6F3D-4F9B-BF48-8ECA7F7C96FE}" type="parTrans" cxnId="{A1EFA951-8FAE-42DD-AC56-4695B532D8FB}">
      <dgm:prSet/>
      <dgm:spPr/>
      <dgm:t>
        <a:bodyPr/>
        <a:lstStyle/>
        <a:p>
          <a:endParaRPr lang="en-US"/>
        </a:p>
      </dgm:t>
    </dgm:pt>
    <dgm:pt modelId="{1EB514B6-2354-4153-991F-081A9869DEDE}" type="sibTrans" cxnId="{A1EFA951-8FAE-42DD-AC56-4695B532D8FB}">
      <dgm:prSet/>
      <dgm:spPr/>
      <dgm:t>
        <a:bodyPr/>
        <a:lstStyle/>
        <a:p>
          <a:endParaRPr lang="en-US"/>
        </a:p>
      </dgm:t>
    </dgm:pt>
    <dgm:pt modelId="{66818AE4-8DD4-4CE7-A176-3744E22AAB72}">
      <dgm:prSet custT="1"/>
      <dgm:spPr/>
      <dgm:t>
        <a:bodyPr/>
        <a:lstStyle/>
        <a:p>
          <a:pPr>
            <a:buFont typeface="Arial" panose="020B0604020202020204" pitchFamily="34" charset="0"/>
            <a:buChar char="•"/>
          </a:pPr>
          <a:r>
            <a:rPr lang="en-US" sz="1800" dirty="0">
              <a:latin typeface="+mn-lt"/>
            </a:rPr>
            <a:t>To contribute to the FAFSA</a:t>
          </a:r>
        </a:p>
      </dgm:t>
    </dgm:pt>
    <dgm:pt modelId="{D1B0354F-31F9-4F52-AC04-466DD0F55CD6}" type="parTrans" cxnId="{B34E63B1-F5D0-4D75-A454-C9088C4388E6}">
      <dgm:prSet/>
      <dgm:spPr/>
      <dgm:t>
        <a:bodyPr/>
        <a:lstStyle/>
        <a:p>
          <a:endParaRPr lang="en-US"/>
        </a:p>
      </dgm:t>
    </dgm:pt>
    <dgm:pt modelId="{56E85EB7-0905-4C4C-A85F-69672C4E8F6C}" type="sibTrans" cxnId="{B34E63B1-F5D0-4D75-A454-C9088C4388E6}">
      <dgm:prSet/>
      <dgm:spPr/>
      <dgm:t>
        <a:bodyPr/>
        <a:lstStyle/>
        <a:p>
          <a:endParaRPr lang="en-US"/>
        </a:p>
      </dgm:t>
    </dgm:pt>
    <dgm:pt modelId="{956F1032-4AEB-4BC0-A352-622CF05B2194}">
      <dgm:prSet custT="1"/>
      <dgm:spPr/>
      <dgm:t>
        <a:bodyPr/>
        <a:lstStyle/>
        <a:p>
          <a:pPr>
            <a:buFont typeface="Arial" panose="020B0604020202020204" pitchFamily="34" charset="0"/>
            <a:buChar char="•"/>
          </a:pPr>
          <a:r>
            <a:rPr lang="en-US" sz="1800" dirty="0">
              <a:latin typeface="+mn-lt"/>
            </a:rPr>
            <a:t>To complete Direct Loan Master Promissory Note</a:t>
          </a:r>
        </a:p>
      </dgm:t>
    </dgm:pt>
    <dgm:pt modelId="{800649CF-336A-4F14-9DCE-31BF7592D59D}" type="parTrans" cxnId="{483EB1C9-592F-46D6-98A8-B529BF1189AF}">
      <dgm:prSet/>
      <dgm:spPr/>
      <dgm:t>
        <a:bodyPr/>
        <a:lstStyle/>
        <a:p>
          <a:endParaRPr lang="en-US"/>
        </a:p>
      </dgm:t>
    </dgm:pt>
    <dgm:pt modelId="{78E3CBEC-1FC1-4772-8038-F0142D015259}" type="sibTrans" cxnId="{483EB1C9-592F-46D6-98A8-B529BF1189AF}">
      <dgm:prSet/>
      <dgm:spPr/>
      <dgm:t>
        <a:bodyPr/>
        <a:lstStyle/>
        <a:p>
          <a:endParaRPr lang="en-US"/>
        </a:p>
      </dgm:t>
    </dgm:pt>
    <dgm:pt modelId="{C81C66E5-BAF9-439A-865F-6FCF51AC7C86}" type="pres">
      <dgm:prSet presAssocID="{BEBA0275-BBD8-4E90-A8AD-689043B59ECC}" presName="linear" presStyleCnt="0">
        <dgm:presLayoutVars>
          <dgm:dir/>
          <dgm:animLvl val="lvl"/>
          <dgm:resizeHandles val="exact"/>
        </dgm:presLayoutVars>
      </dgm:prSet>
      <dgm:spPr/>
    </dgm:pt>
    <dgm:pt modelId="{28BD53D5-8D2E-4B50-8D90-813DD98CB3F7}" type="pres">
      <dgm:prSet presAssocID="{285DC01C-4D8E-414E-89C6-5F38BD17CEA2}" presName="parentLin" presStyleCnt="0"/>
      <dgm:spPr/>
    </dgm:pt>
    <dgm:pt modelId="{DDCABE41-7281-4D87-816E-708FA3D5CC90}" type="pres">
      <dgm:prSet presAssocID="{285DC01C-4D8E-414E-89C6-5F38BD17CEA2}" presName="parentLeftMargin" presStyleLbl="node1" presStyleIdx="0" presStyleCnt="2"/>
      <dgm:spPr/>
    </dgm:pt>
    <dgm:pt modelId="{95822B4E-6696-44F2-9318-7954C7421B04}" type="pres">
      <dgm:prSet presAssocID="{285DC01C-4D8E-414E-89C6-5F38BD17CEA2}" presName="parentText" presStyleLbl="node1" presStyleIdx="0" presStyleCnt="2">
        <dgm:presLayoutVars>
          <dgm:chMax val="0"/>
          <dgm:bulletEnabled val="1"/>
        </dgm:presLayoutVars>
      </dgm:prSet>
      <dgm:spPr/>
    </dgm:pt>
    <dgm:pt modelId="{61B8536D-AF1B-4510-9101-BF8D41107DC2}" type="pres">
      <dgm:prSet presAssocID="{285DC01C-4D8E-414E-89C6-5F38BD17CEA2}" presName="negativeSpace" presStyleCnt="0"/>
      <dgm:spPr/>
    </dgm:pt>
    <dgm:pt modelId="{7F4428AC-8CCA-4050-B084-737391571365}" type="pres">
      <dgm:prSet presAssocID="{285DC01C-4D8E-414E-89C6-5F38BD17CEA2}" presName="childText" presStyleLbl="conFgAcc1" presStyleIdx="0" presStyleCnt="2">
        <dgm:presLayoutVars>
          <dgm:bulletEnabled val="1"/>
        </dgm:presLayoutVars>
      </dgm:prSet>
      <dgm:spPr/>
    </dgm:pt>
    <dgm:pt modelId="{F894E0BD-E871-4838-8C81-518A379B1BCC}" type="pres">
      <dgm:prSet presAssocID="{22C6AA94-D978-4F20-B737-CDE3D2796036}" presName="spaceBetweenRectangles" presStyleCnt="0"/>
      <dgm:spPr/>
    </dgm:pt>
    <dgm:pt modelId="{485CB8FD-B6EC-4856-BD92-D647552319DA}" type="pres">
      <dgm:prSet presAssocID="{0D9DB342-5A28-434C-9602-41DA47F7C64A}" presName="parentLin" presStyleCnt="0"/>
      <dgm:spPr/>
    </dgm:pt>
    <dgm:pt modelId="{0335B4BE-836C-48EC-ACFD-EE4F646A1B45}" type="pres">
      <dgm:prSet presAssocID="{0D9DB342-5A28-434C-9602-41DA47F7C64A}" presName="parentLeftMargin" presStyleLbl="node1" presStyleIdx="0" presStyleCnt="2"/>
      <dgm:spPr/>
    </dgm:pt>
    <dgm:pt modelId="{392FD096-D5D2-464B-9F04-98E23A591CE6}" type="pres">
      <dgm:prSet presAssocID="{0D9DB342-5A28-434C-9602-41DA47F7C64A}" presName="parentText" presStyleLbl="node1" presStyleIdx="1" presStyleCnt="2">
        <dgm:presLayoutVars>
          <dgm:chMax val="0"/>
          <dgm:bulletEnabled val="1"/>
        </dgm:presLayoutVars>
      </dgm:prSet>
      <dgm:spPr/>
    </dgm:pt>
    <dgm:pt modelId="{B9CCB272-5DF1-4DD8-B418-72196E105517}" type="pres">
      <dgm:prSet presAssocID="{0D9DB342-5A28-434C-9602-41DA47F7C64A}" presName="negativeSpace" presStyleCnt="0"/>
      <dgm:spPr/>
    </dgm:pt>
    <dgm:pt modelId="{7593388B-5799-448F-BC2C-75F506B96F24}" type="pres">
      <dgm:prSet presAssocID="{0D9DB342-5A28-434C-9602-41DA47F7C64A}" presName="childText" presStyleLbl="conFgAcc1" presStyleIdx="1" presStyleCnt="2">
        <dgm:presLayoutVars>
          <dgm:bulletEnabled val="1"/>
        </dgm:presLayoutVars>
      </dgm:prSet>
      <dgm:spPr/>
    </dgm:pt>
  </dgm:ptLst>
  <dgm:cxnLst>
    <dgm:cxn modelId="{51AC3101-3ADB-4CE7-A8D2-AA1F8008BBE1}" srcId="{8ED24C2C-4ACD-444E-AFDB-CC0198F34CC2}" destId="{EB408F51-0CC8-4920-ADFF-2016319230E2}" srcOrd="0" destOrd="0" parTransId="{8965793F-7C43-475B-9E21-2C95DD8DE662}" sibTransId="{DD151EDA-625A-4909-A9E2-A938D9BB8E9A}"/>
    <dgm:cxn modelId="{E42EB30C-FA03-4715-B74B-11F8AE6066C9}" srcId="{BEBA0275-BBD8-4E90-A8AD-689043B59ECC}" destId="{0D9DB342-5A28-434C-9602-41DA47F7C64A}" srcOrd="1" destOrd="0" parTransId="{309F615F-F301-4CA0-86D0-71575C73493E}" sibTransId="{9E270982-2B3E-42FF-B025-E12C52F1AE49}"/>
    <dgm:cxn modelId="{9F29840E-F367-4EE6-916C-DBF62CC06ADE}" srcId="{285DC01C-4D8E-414E-89C6-5F38BD17CEA2}" destId="{8ED24C2C-4ACD-444E-AFDB-CC0198F34CC2}" srcOrd="0" destOrd="0" parTransId="{47FEF4CB-ED86-4C42-B157-764D4C08376F}" sibTransId="{4AF28D3A-F308-409E-A4FD-C5F9432A7E94}"/>
    <dgm:cxn modelId="{5640C93C-772D-4166-A045-52A4C134FE11}" type="presOf" srcId="{956F1032-4AEB-4BC0-A352-622CF05B2194}" destId="{7F4428AC-8CCA-4050-B084-737391571365}" srcOrd="0" destOrd="2" presId="urn:microsoft.com/office/officeart/2005/8/layout/list1"/>
    <dgm:cxn modelId="{6DFD4163-FC57-412B-877E-977672316648}" type="presOf" srcId="{C2865E48-C67B-4E39-A256-01835848DB51}" destId="{7F4428AC-8CCA-4050-B084-737391571365}" srcOrd="0" destOrd="3" presId="urn:microsoft.com/office/officeart/2005/8/layout/list1"/>
    <dgm:cxn modelId="{CE39DB64-666E-448D-A6D0-F9F9F41349D8}" type="presOf" srcId="{DD7A38BA-D569-4340-A064-18A6495E7DED}" destId="{7F4428AC-8CCA-4050-B084-737391571365}" srcOrd="0" destOrd="4" presId="urn:microsoft.com/office/officeart/2005/8/layout/list1"/>
    <dgm:cxn modelId="{A1EFA951-8FAE-42DD-AC56-4695B532D8FB}" srcId="{8ED24C2C-4ACD-444E-AFDB-CC0198F34CC2}" destId="{E0115FFB-58CE-4B7C-86E2-35A79487DCD2}" srcOrd="4" destOrd="0" parTransId="{1EF7D058-6F3D-4F9B-BF48-8ECA7F7C96FE}" sibTransId="{1EB514B6-2354-4153-991F-081A9869DEDE}"/>
    <dgm:cxn modelId="{E9E73974-1531-40C8-A40D-D859217441C7}" type="presOf" srcId="{EB408F51-0CC8-4920-ADFF-2016319230E2}" destId="{7F4428AC-8CCA-4050-B084-737391571365}" srcOrd="0" destOrd="1" presId="urn:microsoft.com/office/officeart/2005/8/layout/list1"/>
    <dgm:cxn modelId="{0D9F8F8C-A88B-4E40-B9C4-913C835FB96C}" type="presOf" srcId="{66818AE4-8DD4-4CE7-A176-3744E22AAB72}" destId="{7593388B-5799-448F-BC2C-75F506B96F24}" srcOrd="0" destOrd="1" presId="urn:microsoft.com/office/officeart/2005/8/layout/list1"/>
    <dgm:cxn modelId="{66A46495-D4FF-4E49-9325-C951CC64F534}" type="presOf" srcId="{8ED24C2C-4ACD-444E-AFDB-CC0198F34CC2}" destId="{7F4428AC-8CCA-4050-B084-737391571365}" srcOrd="0" destOrd="0" presId="urn:microsoft.com/office/officeart/2005/8/layout/list1"/>
    <dgm:cxn modelId="{AE16D9AA-4E00-4A1A-B812-9A2DA5AA3845}" type="presOf" srcId="{285DC01C-4D8E-414E-89C6-5F38BD17CEA2}" destId="{DDCABE41-7281-4D87-816E-708FA3D5CC90}" srcOrd="0" destOrd="0" presId="urn:microsoft.com/office/officeart/2005/8/layout/list1"/>
    <dgm:cxn modelId="{B34E63B1-F5D0-4D75-A454-C9088C4388E6}" srcId="{67ECBCB8-ACAE-4088-9395-D0BC98B130B8}" destId="{66818AE4-8DD4-4CE7-A176-3744E22AAB72}" srcOrd="0" destOrd="0" parTransId="{D1B0354F-31F9-4F52-AC04-466DD0F55CD6}" sibTransId="{56E85EB7-0905-4C4C-A85F-69672C4E8F6C}"/>
    <dgm:cxn modelId="{54B37DB4-A2C8-4828-A24F-0FCF738CBDF2}" srcId="{0D9DB342-5A28-434C-9602-41DA47F7C64A}" destId="{67ECBCB8-ACAE-4088-9395-D0BC98B130B8}" srcOrd="0" destOrd="0" parTransId="{FF8095AB-8C99-45E7-BEAA-4C39D6D50DCE}" sibTransId="{41244F94-A092-4B96-ADE1-3A7727483FD1}"/>
    <dgm:cxn modelId="{C695F6B6-7E48-4E5D-8FC7-87BF64BBEAB1}" srcId="{8ED24C2C-4ACD-444E-AFDB-CC0198F34CC2}" destId="{C2865E48-C67B-4E39-A256-01835848DB51}" srcOrd="2" destOrd="0" parTransId="{C71CA5EC-9BED-4B1A-BED0-D748FF5D1D72}" sibTransId="{15843C34-1F17-4A95-B845-8EFD3090A776}"/>
    <dgm:cxn modelId="{EF2674B9-D693-489C-B1D3-516F0F88B160}" type="presOf" srcId="{285DC01C-4D8E-414E-89C6-5F38BD17CEA2}" destId="{95822B4E-6696-44F2-9318-7954C7421B04}" srcOrd="1" destOrd="0" presId="urn:microsoft.com/office/officeart/2005/8/layout/list1"/>
    <dgm:cxn modelId="{4491BAC2-45C6-4288-A64A-717F5ECB279C}" type="presOf" srcId="{67ECBCB8-ACAE-4088-9395-D0BC98B130B8}" destId="{7593388B-5799-448F-BC2C-75F506B96F24}" srcOrd="0" destOrd="0" presId="urn:microsoft.com/office/officeart/2005/8/layout/list1"/>
    <dgm:cxn modelId="{1343A3C7-E7BD-4138-AB54-756E845D3DA2}" srcId="{67ECBCB8-ACAE-4088-9395-D0BC98B130B8}" destId="{6C14648B-C4D3-4CEA-9BBD-7C9E3B2D1048}" srcOrd="1" destOrd="0" parTransId="{0E33391C-B204-4FAF-B98F-912DA6637F2F}" sibTransId="{359AE3A1-A7C5-4D7E-B9AF-86BA18507C0D}"/>
    <dgm:cxn modelId="{483EB1C9-592F-46D6-98A8-B529BF1189AF}" srcId="{8ED24C2C-4ACD-444E-AFDB-CC0198F34CC2}" destId="{956F1032-4AEB-4BC0-A352-622CF05B2194}" srcOrd="1" destOrd="0" parTransId="{800649CF-336A-4F14-9DCE-31BF7592D59D}" sibTransId="{78E3CBEC-1FC1-4772-8038-F0142D015259}"/>
    <dgm:cxn modelId="{EFE428CA-4B8E-450E-8841-C31659E17A09}" type="presOf" srcId="{0D9DB342-5A28-434C-9602-41DA47F7C64A}" destId="{392FD096-D5D2-464B-9F04-98E23A591CE6}" srcOrd="1" destOrd="0" presId="urn:microsoft.com/office/officeart/2005/8/layout/list1"/>
    <dgm:cxn modelId="{E7E701CD-19B1-4839-B2D0-148DCA2EF754}" type="presOf" srcId="{E0115FFB-58CE-4B7C-86E2-35A79487DCD2}" destId="{7F4428AC-8CCA-4050-B084-737391571365}" srcOrd="0" destOrd="5" presId="urn:microsoft.com/office/officeart/2005/8/layout/list1"/>
    <dgm:cxn modelId="{7B795EE2-F5EE-4FF5-9C4E-7EC05E98B23B}" srcId="{8ED24C2C-4ACD-444E-AFDB-CC0198F34CC2}" destId="{DD7A38BA-D569-4340-A064-18A6495E7DED}" srcOrd="3" destOrd="0" parTransId="{CEF762C9-A33A-4935-A6F5-C3CFFD6E130E}" sibTransId="{239FACF3-103B-4A40-9AD6-5D3F01FD4FD3}"/>
    <dgm:cxn modelId="{F12C4BE6-F5AB-4043-9450-A8AF178B90DC}" type="presOf" srcId="{BEBA0275-BBD8-4E90-A8AD-689043B59ECC}" destId="{C81C66E5-BAF9-439A-865F-6FCF51AC7C86}" srcOrd="0" destOrd="0" presId="urn:microsoft.com/office/officeart/2005/8/layout/list1"/>
    <dgm:cxn modelId="{CF74F2E7-19D0-4B36-8F1D-40E1F8286D5B}" srcId="{BEBA0275-BBD8-4E90-A8AD-689043B59ECC}" destId="{285DC01C-4D8E-414E-89C6-5F38BD17CEA2}" srcOrd="0" destOrd="0" parTransId="{0A15ABB3-9FE0-4DE7-AE3D-B5CBBF1D5AB3}" sibTransId="{22C6AA94-D978-4F20-B737-CDE3D2796036}"/>
    <dgm:cxn modelId="{FF408BFC-1C61-42E4-ADEC-09E1A31B20B7}" type="presOf" srcId="{0D9DB342-5A28-434C-9602-41DA47F7C64A}" destId="{0335B4BE-836C-48EC-ACFD-EE4F646A1B45}" srcOrd="0" destOrd="0" presId="urn:microsoft.com/office/officeart/2005/8/layout/list1"/>
    <dgm:cxn modelId="{DFD5EDFC-AD3B-40F6-9E91-B2207D82D8F4}" type="presOf" srcId="{6C14648B-C4D3-4CEA-9BBD-7C9E3B2D1048}" destId="{7593388B-5799-448F-BC2C-75F506B96F24}" srcOrd="0" destOrd="2" presId="urn:microsoft.com/office/officeart/2005/8/layout/list1"/>
    <dgm:cxn modelId="{41CD16E1-071D-4659-A9E9-2E53E72F834A}" type="presParOf" srcId="{C81C66E5-BAF9-439A-865F-6FCF51AC7C86}" destId="{28BD53D5-8D2E-4B50-8D90-813DD98CB3F7}" srcOrd="0" destOrd="0" presId="urn:microsoft.com/office/officeart/2005/8/layout/list1"/>
    <dgm:cxn modelId="{03791180-D205-4AEB-90B4-00933F2DDC62}" type="presParOf" srcId="{28BD53D5-8D2E-4B50-8D90-813DD98CB3F7}" destId="{DDCABE41-7281-4D87-816E-708FA3D5CC90}" srcOrd="0" destOrd="0" presId="urn:microsoft.com/office/officeart/2005/8/layout/list1"/>
    <dgm:cxn modelId="{4E006342-13E4-4E8F-89CF-98C4DDAD81B5}" type="presParOf" srcId="{28BD53D5-8D2E-4B50-8D90-813DD98CB3F7}" destId="{95822B4E-6696-44F2-9318-7954C7421B04}" srcOrd="1" destOrd="0" presId="urn:microsoft.com/office/officeart/2005/8/layout/list1"/>
    <dgm:cxn modelId="{203AB190-05A5-4BE4-898C-829D8EFD4FAE}" type="presParOf" srcId="{C81C66E5-BAF9-439A-865F-6FCF51AC7C86}" destId="{61B8536D-AF1B-4510-9101-BF8D41107DC2}" srcOrd="1" destOrd="0" presId="urn:microsoft.com/office/officeart/2005/8/layout/list1"/>
    <dgm:cxn modelId="{138EC4A6-21F1-49D1-A6E1-830376E209D4}" type="presParOf" srcId="{C81C66E5-BAF9-439A-865F-6FCF51AC7C86}" destId="{7F4428AC-8CCA-4050-B084-737391571365}" srcOrd="2" destOrd="0" presId="urn:microsoft.com/office/officeart/2005/8/layout/list1"/>
    <dgm:cxn modelId="{49871B1E-26BC-414A-9899-23F99CC85A44}" type="presParOf" srcId="{C81C66E5-BAF9-439A-865F-6FCF51AC7C86}" destId="{F894E0BD-E871-4838-8C81-518A379B1BCC}" srcOrd="3" destOrd="0" presId="urn:microsoft.com/office/officeart/2005/8/layout/list1"/>
    <dgm:cxn modelId="{DAB75A2E-D797-4D53-AB29-F809311C9A81}" type="presParOf" srcId="{C81C66E5-BAF9-439A-865F-6FCF51AC7C86}" destId="{485CB8FD-B6EC-4856-BD92-D647552319DA}" srcOrd="4" destOrd="0" presId="urn:microsoft.com/office/officeart/2005/8/layout/list1"/>
    <dgm:cxn modelId="{D72D6A90-F2A7-4E35-99A8-BCE94913BC92}" type="presParOf" srcId="{485CB8FD-B6EC-4856-BD92-D647552319DA}" destId="{0335B4BE-836C-48EC-ACFD-EE4F646A1B45}" srcOrd="0" destOrd="0" presId="urn:microsoft.com/office/officeart/2005/8/layout/list1"/>
    <dgm:cxn modelId="{06161BED-1552-4A3F-954C-D16BEFEFC2A9}" type="presParOf" srcId="{485CB8FD-B6EC-4856-BD92-D647552319DA}" destId="{392FD096-D5D2-464B-9F04-98E23A591CE6}" srcOrd="1" destOrd="0" presId="urn:microsoft.com/office/officeart/2005/8/layout/list1"/>
    <dgm:cxn modelId="{58EFAC3D-B6F2-4CB4-B79E-1300524146C0}" type="presParOf" srcId="{C81C66E5-BAF9-439A-865F-6FCF51AC7C86}" destId="{B9CCB272-5DF1-4DD8-B418-72196E105517}" srcOrd="5" destOrd="0" presId="urn:microsoft.com/office/officeart/2005/8/layout/list1"/>
    <dgm:cxn modelId="{89A57AF2-E366-4AF8-9D6E-D6350E7D46CB}" type="presParOf" srcId="{C81C66E5-BAF9-439A-865F-6FCF51AC7C86}" destId="{7593388B-5799-448F-BC2C-75F506B96F2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130ABC-42C8-461F-B2FB-F7D5084A194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pt>
    <dgm:pt modelId="{A6352005-1447-4A14-90E9-EAD1A10846B7}">
      <dgm:prSet phldrT="[Text]" custT="1"/>
      <dgm:spPr/>
      <dgm:t>
        <a:bodyPr/>
        <a:lstStyle/>
        <a:p>
          <a:pPr>
            <a:lnSpc>
              <a:spcPct val="100000"/>
            </a:lnSpc>
            <a:defRPr cap="all"/>
          </a:pPr>
          <a:r>
            <a:rPr lang="en-US" sz="3600" cap="none" dirty="0">
              <a:latin typeface="Palatino Linotype" panose="02040502050505030304" pitchFamily="18" charset="0"/>
            </a:rPr>
            <a:t>Market value</a:t>
          </a:r>
        </a:p>
      </dgm:t>
    </dgm:pt>
    <dgm:pt modelId="{D11F6E08-82A1-48F6-AA7F-BDEB3B64ADE8}" type="parTrans" cxnId="{1E0B6190-760E-4F2A-9764-F28CB2700BF9}">
      <dgm:prSet/>
      <dgm:spPr/>
      <dgm:t>
        <a:bodyPr/>
        <a:lstStyle/>
        <a:p>
          <a:endParaRPr lang="en-US"/>
        </a:p>
      </dgm:t>
    </dgm:pt>
    <dgm:pt modelId="{32E2D373-C606-470F-AEE1-E4F13813A8D0}" type="sibTrans" cxnId="{1E0B6190-760E-4F2A-9764-F28CB2700BF9}">
      <dgm:prSet/>
      <dgm:spPr/>
      <dgm:t>
        <a:bodyPr/>
        <a:lstStyle/>
        <a:p>
          <a:endParaRPr lang="en-US"/>
        </a:p>
      </dgm:t>
    </dgm:pt>
    <dgm:pt modelId="{8AB7CCEB-5001-4CC6-8008-181E0EBE37A7}">
      <dgm:prSet phldrT="[Text]" custT="1"/>
      <dgm:spPr/>
      <dgm:t>
        <a:bodyPr/>
        <a:lstStyle/>
        <a:p>
          <a:pPr>
            <a:lnSpc>
              <a:spcPct val="100000"/>
            </a:lnSpc>
            <a:defRPr cap="all"/>
          </a:pPr>
          <a:r>
            <a:rPr lang="en-US" sz="3600" cap="none" dirty="0">
              <a:latin typeface="Palatino Linotype" panose="02040502050505030304" pitchFamily="18" charset="0"/>
            </a:rPr>
            <a:t>Debt owed</a:t>
          </a:r>
        </a:p>
      </dgm:t>
    </dgm:pt>
    <dgm:pt modelId="{5D4A35B5-BA22-4DFD-A41D-BF7F7E08F54F}" type="parTrans" cxnId="{31BF8DFB-DAC3-4227-8AC8-A772DD5824BA}">
      <dgm:prSet/>
      <dgm:spPr/>
      <dgm:t>
        <a:bodyPr/>
        <a:lstStyle/>
        <a:p>
          <a:endParaRPr lang="en-US"/>
        </a:p>
      </dgm:t>
    </dgm:pt>
    <dgm:pt modelId="{BB645C0C-B04A-4C25-8FFA-2C24298B18AA}" type="sibTrans" cxnId="{31BF8DFB-DAC3-4227-8AC8-A772DD5824BA}">
      <dgm:prSet/>
      <dgm:spPr/>
      <dgm:t>
        <a:bodyPr/>
        <a:lstStyle/>
        <a:p>
          <a:endParaRPr lang="en-US"/>
        </a:p>
      </dgm:t>
    </dgm:pt>
    <dgm:pt modelId="{09A0599C-681E-4248-BE15-5190B3173BCC}">
      <dgm:prSet phldrT="[Text]" custT="1"/>
      <dgm:spPr/>
      <dgm:t>
        <a:bodyPr/>
        <a:lstStyle/>
        <a:p>
          <a:pPr>
            <a:lnSpc>
              <a:spcPct val="100000"/>
            </a:lnSpc>
            <a:defRPr cap="all"/>
          </a:pPr>
          <a:r>
            <a:rPr lang="en-US" sz="3600" cap="none" dirty="0">
              <a:latin typeface="Palatino Linotype" panose="02040502050505030304" pitchFamily="18" charset="0"/>
            </a:rPr>
            <a:t>Net value</a:t>
          </a:r>
        </a:p>
      </dgm:t>
    </dgm:pt>
    <dgm:pt modelId="{C3B6FFEA-3F19-453D-B319-29F98E3D5465}" type="parTrans" cxnId="{6FB13D20-FD9A-40F0-9E9E-5B4AF9CFDE35}">
      <dgm:prSet/>
      <dgm:spPr/>
      <dgm:t>
        <a:bodyPr/>
        <a:lstStyle/>
        <a:p>
          <a:endParaRPr lang="en-US"/>
        </a:p>
      </dgm:t>
    </dgm:pt>
    <dgm:pt modelId="{10275CBE-4170-4873-ADED-5AE08E244BF9}" type="sibTrans" cxnId="{6FB13D20-FD9A-40F0-9E9E-5B4AF9CFDE35}">
      <dgm:prSet/>
      <dgm:spPr/>
      <dgm:t>
        <a:bodyPr/>
        <a:lstStyle/>
        <a:p>
          <a:endParaRPr lang="en-US"/>
        </a:p>
      </dgm:t>
    </dgm:pt>
    <dgm:pt modelId="{7982BF67-7C6A-44A7-9FF5-7057B4B2704E}" type="pres">
      <dgm:prSet presAssocID="{35130ABC-42C8-461F-B2FB-F7D5084A194E}" presName="root" presStyleCnt="0">
        <dgm:presLayoutVars>
          <dgm:dir/>
          <dgm:resizeHandles val="exact"/>
        </dgm:presLayoutVars>
      </dgm:prSet>
      <dgm:spPr/>
    </dgm:pt>
    <dgm:pt modelId="{728DA5AC-2C2A-4868-B910-E7ABB1DD4E45}" type="pres">
      <dgm:prSet presAssocID="{A6352005-1447-4A14-90E9-EAD1A10846B7}" presName="compNode" presStyleCnt="0"/>
      <dgm:spPr/>
    </dgm:pt>
    <dgm:pt modelId="{018BB014-2A6F-47FF-8FB9-1D5AE9627832}" type="pres">
      <dgm:prSet presAssocID="{A6352005-1447-4A14-90E9-EAD1A10846B7}" presName="iconBgRect" presStyleLbl="bgShp" presStyleIdx="0" presStyleCnt="3"/>
      <dgm:spPr/>
    </dgm:pt>
    <dgm:pt modelId="{FCB9990F-EF07-4478-88FF-7305F79EEF26}" type="pres">
      <dgm:prSet presAssocID="{A6352005-1447-4A14-90E9-EAD1A10846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F097EBB5-A1C9-48D8-8757-9FB9303AA78E}" type="pres">
      <dgm:prSet presAssocID="{A6352005-1447-4A14-90E9-EAD1A10846B7}" presName="spaceRect" presStyleCnt="0"/>
      <dgm:spPr/>
    </dgm:pt>
    <dgm:pt modelId="{F2D506EE-0635-40CD-95CC-C8EA52106744}" type="pres">
      <dgm:prSet presAssocID="{A6352005-1447-4A14-90E9-EAD1A10846B7}" presName="textRect" presStyleLbl="revTx" presStyleIdx="0" presStyleCnt="3">
        <dgm:presLayoutVars>
          <dgm:chMax val="1"/>
          <dgm:chPref val="1"/>
        </dgm:presLayoutVars>
      </dgm:prSet>
      <dgm:spPr/>
    </dgm:pt>
    <dgm:pt modelId="{A1ABE908-CAAC-4E93-9AD1-2DB57138EF3A}" type="pres">
      <dgm:prSet presAssocID="{32E2D373-C606-470F-AEE1-E4F13813A8D0}" presName="sibTrans" presStyleCnt="0"/>
      <dgm:spPr/>
    </dgm:pt>
    <dgm:pt modelId="{1A7C8AEF-5DC0-4084-951D-A5387C800306}" type="pres">
      <dgm:prSet presAssocID="{8AB7CCEB-5001-4CC6-8008-181E0EBE37A7}" presName="compNode" presStyleCnt="0"/>
      <dgm:spPr/>
    </dgm:pt>
    <dgm:pt modelId="{FEC51F7A-3429-43DF-9A30-98A04AE08C39}" type="pres">
      <dgm:prSet presAssocID="{8AB7CCEB-5001-4CC6-8008-181E0EBE37A7}" presName="iconBgRect" presStyleLbl="bgShp" presStyleIdx="1" presStyleCnt="3"/>
      <dgm:spPr/>
    </dgm:pt>
    <dgm:pt modelId="{13407703-F850-49C6-A983-C87284A948DA}" type="pres">
      <dgm:prSet presAssocID="{8AB7CCEB-5001-4CC6-8008-181E0EBE37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A794688-16A2-492C-8DED-BC6F618ED110}" type="pres">
      <dgm:prSet presAssocID="{8AB7CCEB-5001-4CC6-8008-181E0EBE37A7}" presName="spaceRect" presStyleCnt="0"/>
      <dgm:spPr/>
    </dgm:pt>
    <dgm:pt modelId="{C368DE54-E642-461D-A3DA-373D8658F087}" type="pres">
      <dgm:prSet presAssocID="{8AB7CCEB-5001-4CC6-8008-181E0EBE37A7}" presName="textRect" presStyleLbl="revTx" presStyleIdx="1" presStyleCnt="3">
        <dgm:presLayoutVars>
          <dgm:chMax val="1"/>
          <dgm:chPref val="1"/>
        </dgm:presLayoutVars>
      </dgm:prSet>
      <dgm:spPr/>
    </dgm:pt>
    <dgm:pt modelId="{AF460732-9BB3-4A55-A768-FBF845FA5138}" type="pres">
      <dgm:prSet presAssocID="{BB645C0C-B04A-4C25-8FFA-2C24298B18AA}" presName="sibTrans" presStyleCnt="0"/>
      <dgm:spPr/>
    </dgm:pt>
    <dgm:pt modelId="{99888F6E-DB82-4AC4-A707-3B1B6844157D}" type="pres">
      <dgm:prSet presAssocID="{09A0599C-681E-4248-BE15-5190B3173BCC}" presName="compNode" presStyleCnt="0"/>
      <dgm:spPr/>
    </dgm:pt>
    <dgm:pt modelId="{1DA6B35B-52B7-459E-A9D5-70D730A96FFE}" type="pres">
      <dgm:prSet presAssocID="{09A0599C-681E-4248-BE15-5190B3173BCC}" presName="iconBgRect" presStyleLbl="bgShp" presStyleIdx="2" presStyleCnt="3"/>
      <dgm:spPr/>
    </dgm:pt>
    <dgm:pt modelId="{5C11C64F-E4FF-4FFD-951D-08A389FFC7F4}" type="pres">
      <dgm:prSet presAssocID="{09A0599C-681E-4248-BE15-5190B3173BC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ins"/>
        </a:ext>
      </dgm:extLst>
    </dgm:pt>
    <dgm:pt modelId="{CE140E65-11E6-4B51-976A-ED7A8192FAFB}" type="pres">
      <dgm:prSet presAssocID="{09A0599C-681E-4248-BE15-5190B3173BCC}" presName="spaceRect" presStyleCnt="0"/>
      <dgm:spPr/>
    </dgm:pt>
    <dgm:pt modelId="{71F5C6B5-B147-451C-A448-C9DA0B3DA9F5}" type="pres">
      <dgm:prSet presAssocID="{09A0599C-681E-4248-BE15-5190B3173BCC}" presName="textRect" presStyleLbl="revTx" presStyleIdx="2" presStyleCnt="3">
        <dgm:presLayoutVars>
          <dgm:chMax val="1"/>
          <dgm:chPref val="1"/>
        </dgm:presLayoutVars>
      </dgm:prSet>
      <dgm:spPr/>
    </dgm:pt>
  </dgm:ptLst>
  <dgm:cxnLst>
    <dgm:cxn modelId="{6FB13D20-FD9A-40F0-9E9E-5B4AF9CFDE35}" srcId="{35130ABC-42C8-461F-B2FB-F7D5084A194E}" destId="{09A0599C-681E-4248-BE15-5190B3173BCC}" srcOrd="2" destOrd="0" parTransId="{C3B6FFEA-3F19-453D-B319-29F98E3D5465}" sibTransId="{10275CBE-4170-4873-ADED-5AE08E244BF9}"/>
    <dgm:cxn modelId="{3BA0986B-4301-423B-B6A7-07F266E07770}" type="presOf" srcId="{A6352005-1447-4A14-90E9-EAD1A10846B7}" destId="{F2D506EE-0635-40CD-95CC-C8EA52106744}" srcOrd="0" destOrd="0" presId="urn:microsoft.com/office/officeart/2018/5/layout/IconCircleLabelList"/>
    <dgm:cxn modelId="{4FA6A052-07A5-4248-B28A-D7EE7625854D}" type="presOf" srcId="{8AB7CCEB-5001-4CC6-8008-181E0EBE37A7}" destId="{C368DE54-E642-461D-A3DA-373D8658F087}" srcOrd="0" destOrd="0" presId="urn:microsoft.com/office/officeart/2018/5/layout/IconCircleLabelList"/>
    <dgm:cxn modelId="{E5D29586-52EA-4486-8BB8-1856CD88E6CE}" type="presOf" srcId="{35130ABC-42C8-461F-B2FB-F7D5084A194E}" destId="{7982BF67-7C6A-44A7-9FF5-7057B4B2704E}" srcOrd="0" destOrd="0" presId="urn:microsoft.com/office/officeart/2018/5/layout/IconCircleLabelList"/>
    <dgm:cxn modelId="{1E0B6190-760E-4F2A-9764-F28CB2700BF9}" srcId="{35130ABC-42C8-461F-B2FB-F7D5084A194E}" destId="{A6352005-1447-4A14-90E9-EAD1A10846B7}" srcOrd="0" destOrd="0" parTransId="{D11F6E08-82A1-48F6-AA7F-BDEB3B64ADE8}" sibTransId="{32E2D373-C606-470F-AEE1-E4F13813A8D0}"/>
    <dgm:cxn modelId="{AD2E9894-1CBC-4F07-AA02-C76EFC34F75C}" type="presOf" srcId="{09A0599C-681E-4248-BE15-5190B3173BCC}" destId="{71F5C6B5-B147-451C-A448-C9DA0B3DA9F5}" srcOrd="0" destOrd="0" presId="urn:microsoft.com/office/officeart/2018/5/layout/IconCircleLabelList"/>
    <dgm:cxn modelId="{31BF8DFB-DAC3-4227-8AC8-A772DD5824BA}" srcId="{35130ABC-42C8-461F-B2FB-F7D5084A194E}" destId="{8AB7CCEB-5001-4CC6-8008-181E0EBE37A7}" srcOrd="1" destOrd="0" parTransId="{5D4A35B5-BA22-4DFD-A41D-BF7F7E08F54F}" sibTransId="{BB645C0C-B04A-4C25-8FFA-2C24298B18AA}"/>
    <dgm:cxn modelId="{FB404C7E-F78B-439E-ACD6-711B6785B152}" type="presParOf" srcId="{7982BF67-7C6A-44A7-9FF5-7057B4B2704E}" destId="{728DA5AC-2C2A-4868-B910-E7ABB1DD4E45}" srcOrd="0" destOrd="0" presId="urn:microsoft.com/office/officeart/2018/5/layout/IconCircleLabelList"/>
    <dgm:cxn modelId="{93850277-BA93-4D54-B0BA-F0FD3A9572DC}" type="presParOf" srcId="{728DA5AC-2C2A-4868-B910-E7ABB1DD4E45}" destId="{018BB014-2A6F-47FF-8FB9-1D5AE9627832}" srcOrd="0" destOrd="0" presId="urn:microsoft.com/office/officeart/2018/5/layout/IconCircleLabelList"/>
    <dgm:cxn modelId="{36DE2138-147A-4C10-BE08-056753AFD475}" type="presParOf" srcId="{728DA5AC-2C2A-4868-B910-E7ABB1DD4E45}" destId="{FCB9990F-EF07-4478-88FF-7305F79EEF26}" srcOrd="1" destOrd="0" presId="urn:microsoft.com/office/officeart/2018/5/layout/IconCircleLabelList"/>
    <dgm:cxn modelId="{87B9D720-93CE-4868-8F1F-4769D4AFE165}" type="presParOf" srcId="{728DA5AC-2C2A-4868-B910-E7ABB1DD4E45}" destId="{F097EBB5-A1C9-48D8-8757-9FB9303AA78E}" srcOrd="2" destOrd="0" presId="urn:microsoft.com/office/officeart/2018/5/layout/IconCircleLabelList"/>
    <dgm:cxn modelId="{5E1C6737-3F3F-4A8F-84A1-76EB6F63B015}" type="presParOf" srcId="{728DA5AC-2C2A-4868-B910-E7ABB1DD4E45}" destId="{F2D506EE-0635-40CD-95CC-C8EA52106744}" srcOrd="3" destOrd="0" presId="urn:microsoft.com/office/officeart/2018/5/layout/IconCircleLabelList"/>
    <dgm:cxn modelId="{32AF8624-A9ED-4B13-8C02-087DAFC0E10A}" type="presParOf" srcId="{7982BF67-7C6A-44A7-9FF5-7057B4B2704E}" destId="{A1ABE908-CAAC-4E93-9AD1-2DB57138EF3A}" srcOrd="1" destOrd="0" presId="urn:microsoft.com/office/officeart/2018/5/layout/IconCircleLabelList"/>
    <dgm:cxn modelId="{826AC4A1-F25B-4ED9-A2CE-BAEA4B9BA6A8}" type="presParOf" srcId="{7982BF67-7C6A-44A7-9FF5-7057B4B2704E}" destId="{1A7C8AEF-5DC0-4084-951D-A5387C800306}" srcOrd="2" destOrd="0" presId="urn:microsoft.com/office/officeart/2018/5/layout/IconCircleLabelList"/>
    <dgm:cxn modelId="{DFFA5F24-4A13-4E12-B00C-AC76C2F95D97}" type="presParOf" srcId="{1A7C8AEF-5DC0-4084-951D-A5387C800306}" destId="{FEC51F7A-3429-43DF-9A30-98A04AE08C39}" srcOrd="0" destOrd="0" presId="urn:microsoft.com/office/officeart/2018/5/layout/IconCircleLabelList"/>
    <dgm:cxn modelId="{19F25BBF-87CB-428E-85D6-BE6F733CC3C0}" type="presParOf" srcId="{1A7C8AEF-5DC0-4084-951D-A5387C800306}" destId="{13407703-F850-49C6-A983-C87284A948DA}" srcOrd="1" destOrd="0" presId="urn:microsoft.com/office/officeart/2018/5/layout/IconCircleLabelList"/>
    <dgm:cxn modelId="{2D38A824-FD29-4AC0-8CF7-2EB2CC40B2AF}" type="presParOf" srcId="{1A7C8AEF-5DC0-4084-951D-A5387C800306}" destId="{4A794688-16A2-492C-8DED-BC6F618ED110}" srcOrd="2" destOrd="0" presId="urn:microsoft.com/office/officeart/2018/5/layout/IconCircleLabelList"/>
    <dgm:cxn modelId="{10302AAA-0515-4253-BA08-C0DA95A3CF81}" type="presParOf" srcId="{1A7C8AEF-5DC0-4084-951D-A5387C800306}" destId="{C368DE54-E642-461D-A3DA-373D8658F087}" srcOrd="3" destOrd="0" presId="urn:microsoft.com/office/officeart/2018/5/layout/IconCircleLabelList"/>
    <dgm:cxn modelId="{7928CD9C-9F7E-471F-A54D-8142414F9939}" type="presParOf" srcId="{7982BF67-7C6A-44A7-9FF5-7057B4B2704E}" destId="{AF460732-9BB3-4A55-A768-FBF845FA5138}" srcOrd="3" destOrd="0" presId="urn:microsoft.com/office/officeart/2018/5/layout/IconCircleLabelList"/>
    <dgm:cxn modelId="{D2AF6627-7DF3-40B8-94AE-BB020511587A}" type="presParOf" srcId="{7982BF67-7C6A-44A7-9FF5-7057B4B2704E}" destId="{99888F6E-DB82-4AC4-A707-3B1B6844157D}" srcOrd="4" destOrd="0" presId="urn:microsoft.com/office/officeart/2018/5/layout/IconCircleLabelList"/>
    <dgm:cxn modelId="{7211CC4A-C503-49FC-A0B3-BB7C19CEE8F6}" type="presParOf" srcId="{99888F6E-DB82-4AC4-A707-3B1B6844157D}" destId="{1DA6B35B-52B7-459E-A9D5-70D730A96FFE}" srcOrd="0" destOrd="0" presId="urn:microsoft.com/office/officeart/2018/5/layout/IconCircleLabelList"/>
    <dgm:cxn modelId="{40D720AF-3B00-4B2F-92AD-82AA7F474C8B}" type="presParOf" srcId="{99888F6E-DB82-4AC4-A707-3B1B6844157D}" destId="{5C11C64F-E4FF-4FFD-951D-08A389FFC7F4}" srcOrd="1" destOrd="0" presId="urn:microsoft.com/office/officeart/2018/5/layout/IconCircleLabelList"/>
    <dgm:cxn modelId="{AF28F6EA-96C0-4AE7-AFE9-BE2634CE184E}" type="presParOf" srcId="{99888F6E-DB82-4AC4-A707-3B1B6844157D}" destId="{CE140E65-11E6-4B51-976A-ED7A8192FAFB}" srcOrd="2" destOrd="0" presId="urn:microsoft.com/office/officeart/2018/5/layout/IconCircleLabelList"/>
    <dgm:cxn modelId="{B57A6BBE-22B5-4500-A697-CF3A5FE8C12F}" type="presParOf" srcId="{99888F6E-DB82-4AC4-A707-3B1B6844157D}" destId="{71F5C6B5-B147-451C-A448-C9DA0B3DA9F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E007F7-050E-44F4-AD49-2B715E35C937}"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8B92C7D-7416-4047-B806-C63B2B64337B}">
      <dgm:prSet/>
      <dgm:spPr/>
      <dgm:t>
        <a:bodyPr/>
        <a:lstStyle/>
        <a:p>
          <a:pPr>
            <a:defRPr b="1"/>
          </a:pPr>
          <a:r>
            <a:rPr lang="en-US" dirty="0">
              <a:latin typeface="Palatino Linotype" panose="02040502050505030304" pitchFamily="18" charset="0"/>
            </a:rPr>
            <a:t>Develop a plan</a:t>
          </a:r>
        </a:p>
      </dgm:t>
    </dgm:pt>
    <dgm:pt modelId="{9E941938-8492-490C-976E-FFAB59497F71}" type="parTrans" cxnId="{1523448D-C746-462C-8460-97C9A91F3E29}">
      <dgm:prSet/>
      <dgm:spPr/>
      <dgm:t>
        <a:bodyPr/>
        <a:lstStyle/>
        <a:p>
          <a:endParaRPr lang="en-US"/>
        </a:p>
      </dgm:t>
    </dgm:pt>
    <dgm:pt modelId="{7521AC4C-D0C0-4449-9758-2279465FC170}" type="sibTrans" cxnId="{1523448D-C746-462C-8460-97C9A91F3E29}">
      <dgm:prSet/>
      <dgm:spPr/>
      <dgm:t>
        <a:bodyPr/>
        <a:lstStyle/>
        <a:p>
          <a:endParaRPr lang="en-US"/>
        </a:p>
      </dgm:t>
    </dgm:pt>
    <dgm:pt modelId="{CE720B5E-6269-429B-8067-85DBB3C4DAAA}">
      <dgm:prSet custT="1"/>
      <dgm:spPr/>
      <dgm:t>
        <a:bodyPr/>
        <a:lstStyle/>
        <a:p>
          <a:r>
            <a:rPr lang="en-US" sz="1800" b="0" dirty="0">
              <a:latin typeface="+mn-lt"/>
            </a:rPr>
            <a:t>Understanding the cost</a:t>
          </a:r>
          <a:endParaRPr lang="en-US" sz="1800" dirty="0">
            <a:latin typeface="+mn-lt"/>
          </a:endParaRPr>
        </a:p>
      </dgm:t>
    </dgm:pt>
    <dgm:pt modelId="{DE355EF1-FABB-422C-9712-48C25A240F62}" type="parTrans" cxnId="{F30F0FD9-04DC-47F8-97A9-AF1F46583C06}">
      <dgm:prSet/>
      <dgm:spPr/>
      <dgm:t>
        <a:bodyPr/>
        <a:lstStyle/>
        <a:p>
          <a:endParaRPr lang="en-US"/>
        </a:p>
      </dgm:t>
    </dgm:pt>
    <dgm:pt modelId="{8BA8ABEE-A628-4BC8-8254-8BEFC2B18B38}" type="sibTrans" cxnId="{F30F0FD9-04DC-47F8-97A9-AF1F46583C06}">
      <dgm:prSet/>
      <dgm:spPr/>
      <dgm:t>
        <a:bodyPr/>
        <a:lstStyle/>
        <a:p>
          <a:endParaRPr lang="en-US"/>
        </a:p>
      </dgm:t>
    </dgm:pt>
    <dgm:pt modelId="{649131C6-F9CD-4E36-BD23-1C8C88B77BA0}">
      <dgm:prSet custT="1"/>
      <dgm:spPr/>
      <dgm:t>
        <a:bodyPr/>
        <a:lstStyle/>
        <a:p>
          <a:r>
            <a:rPr lang="en-US" sz="1800" dirty="0">
              <a:latin typeface="+mn-lt"/>
            </a:rPr>
            <a:t>Establish a scholarship goal</a:t>
          </a:r>
        </a:p>
      </dgm:t>
    </dgm:pt>
    <dgm:pt modelId="{022099C1-E86F-4C49-A68B-B90D40B0046A}" type="parTrans" cxnId="{23BF96E6-2190-42B6-A6ED-2FBE6906CC89}">
      <dgm:prSet/>
      <dgm:spPr/>
      <dgm:t>
        <a:bodyPr/>
        <a:lstStyle/>
        <a:p>
          <a:endParaRPr lang="en-US"/>
        </a:p>
      </dgm:t>
    </dgm:pt>
    <dgm:pt modelId="{2CA3E620-78DC-4EE6-9CE2-EE1BE755310E}" type="sibTrans" cxnId="{23BF96E6-2190-42B6-A6ED-2FBE6906CC89}">
      <dgm:prSet/>
      <dgm:spPr/>
      <dgm:t>
        <a:bodyPr/>
        <a:lstStyle/>
        <a:p>
          <a:endParaRPr lang="en-US"/>
        </a:p>
      </dgm:t>
    </dgm:pt>
    <dgm:pt modelId="{8EC91374-0397-4493-8641-5E7A30E1BC9D}">
      <dgm:prSet custT="1"/>
      <dgm:spPr/>
      <dgm: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Conduct research</a:t>
          </a:r>
        </a:p>
      </dgm:t>
    </dgm:pt>
    <dgm:pt modelId="{B5F7514C-DAAD-47A7-BBC8-AAA419AC437B}" type="parTrans" cxnId="{2B80F8DC-9F70-42B3-A830-A1BCAEDB4D33}">
      <dgm:prSet/>
      <dgm:spPr/>
      <dgm:t>
        <a:bodyPr/>
        <a:lstStyle/>
        <a:p>
          <a:endParaRPr lang="en-US"/>
        </a:p>
      </dgm:t>
    </dgm:pt>
    <dgm:pt modelId="{D12986F0-F681-4132-905E-C27D79EDA181}" type="sibTrans" cxnId="{2B80F8DC-9F70-42B3-A830-A1BCAEDB4D33}">
      <dgm:prSet/>
      <dgm:spPr/>
      <dgm:t>
        <a:bodyPr/>
        <a:lstStyle/>
        <a:p>
          <a:endParaRPr lang="en-US"/>
        </a:p>
      </dgm:t>
    </dgm:pt>
    <dgm:pt modelId="{E5574A0D-9869-486B-9986-8CA93130BA80}">
      <dgm:prSet custT="1"/>
      <dgm:spPr/>
      <dgm:t>
        <a:bodyPr/>
        <a:lstStyle/>
        <a:p>
          <a:r>
            <a:rPr lang="en-US" sz="1800" b="0" kern="1200" dirty="0">
              <a:solidFill>
                <a:prstClr val="black">
                  <a:hueOff val="0"/>
                  <a:satOff val="0"/>
                  <a:lumOff val="0"/>
                  <a:alphaOff val="0"/>
                </a:prstClr>
              </a:solidFill>
              <a:latin typeface="+mn-lt"/>
              <a:ea typeface="+mn-ea"/>
              <a:cs typeface="+mn-cs"/>
            </a:rPr>
            <a:t>Research local, college, state, employer programs</a:t>
          </a:r>
        </a:p>
      </dgm:t>
    </dgm:pt>
    <dgm:pt modelId="{36947BD5-8F5F-4BBA-8CC0-A0E5FA100650}" type="parTrans" cxnId="{7220649C-539C-42BF-B665-24AD92099DA9}">
      <dgm:prSet/>
      <dgm:spPr/>
      <dgm:t>
        <a:bodyPr/>
        <a:lstStyle/>
        <a:p>
          <a:endParaRPr lang="en-US"/>
        </a:p>
      </dgm:t>
    </dgm:pt>
    <dgm:pt modelId="{15CDF6D9-20C9-49A8-AC14-A1453F6E4013}" type="sibTrans" cxnId="{7220649C-539C-42BF-B665-24AD92099DA9}">
      <dgm:prSet/>
      <dgm:spPr/>
      <dgm:t>
        <a:bodyPr/>
        <a:lstStyle/>
        <a:p>
          <a:endParaRPr lang="en-US"/>
        </a:p>
      </dgm:t>
    </dgm:pt>
    <dgm:pt modelId="{E8EBA1E0-4D3B-4004-A3A3-AC8EF2A9545B}">
      <dgm:prSet custT="1"/>
      <dgm:spPr/>
      <dgm:t>
        <a:bodyPr/>
        <a:lstStyle/>
        <a:p>
          <a:r>
            <a:rPr lang="en-US" sz="1800" b="0" kern="1200" dirty="0">
              <a:solidFill>
                <a:prstClr val="black">
                  <a:hueOff val="0"/>
                  <a:satOff val="0"/>
                  <a:lumOff val="0"/>
                  <a:alphaOff val="0"/>
                </a:prstClr>
              </a:solidFill>
              <a:latin typeface="+mn-lt"/>
              <a:ea typeface="+mn-ea"/>
              <a:cs typeface="+mn-cs"/>
            </a:rPr>
            <a:t>Organizations/</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employers that align with your career choice</a:t>
          </a:r>
        </a:p>
      </dgm:t>
    </dgm:pt>
    <dgm:pt modelId="{1D5AB2B4-A768-4C48-A901-9FB8F7BBE4CD}" type="parTrans" cxnId="{81A3FFC1-3E05-4ACF-BFE7-14EA5D02BE5F}">
      <dgm:prSet/>
      <dgm:spPr/>
      <dgm:t>
        <a:bodyPr/>
        <a:lstStyle/>
        <a:p>
          <a:endParaRPr lang="en-US"/>
        </a:p>
      </dgm:t>
    </dgm:pt>
    <dgm:pt modelId="{506B884A-2CD5-44AA-A8D4-6C06E7C1F45D}" type="sibTrans" cxnId="{81A3FFC1-3E05-4ACF-BFE7-14EA5D02BE5F}">
      <dgm:prSet/>
      <dgm:spPr/>
      <dgm:t>
        <a:bodyPr/>
        <a:lstStyle/>
        <a:p>
          <a:endParaRPr lang="en-US"/>
        </a:p>
      </dgm:t>
    </dgm:pt>
    <dgm:pt modelId="{4AD36AB5-6DC7-4CDD-A679-DC271E3A30CB}">
      <dgm:prSet custT="1"/>
      <dgm:spPr/>
      <dgm:t>
        <a:bodyPr/>
        <a:lstStyle/>
        <a:p>
          <a:r>
            <a:rPr lang="en-US" sz="1800" b="0" kern="1200" dirty="0">
              <a:solidFill>
                <a:prstClr val="black">
                  <a:hueOff val="0"/>
                  <a:satOff val="0"/>
                  <a:lumOff val="0"/>
                  <a:alphaOff val="0"/>
                </a:prstClr>
              </a:solidFill>
              <a:latin typeface="+mn-lt"/>
              <a:ea typeface="+mn-ea"/>
              <a:cs typeface="+mn-cs"/>
            </a:rPr>
            <a:t>Scholarship search</a:t>
          </a:r>
        </a:p>
      </dgm:t>
    </dgm:pt>
    <dgm:pt modelId="{EFBE13B4-2AF4-4A09-9277-43CD4F5F7ACF}" type="parTrans" cxnId="{48909741-0A3C-4197-BAE0-0057CA81F381}">
      <dgm:prSet/>
      <dgm:spPr/>
      <dgm:t>
        <a:bodyPr/>
        <a:lstStyle/>
        <a:p>
          <a:endParaRPr lang="en-US"/>
        </a:p>
      </dgm:t>
    </dgm:pt>
    <dgm:pt modelId="{62B66526-88C4-4601-9F7D-B36B229A595E}" type="sibTrans" cxnId="{48909741-0A3C-4197-BAE0-0057CA81F381}">
      <dgm:prSet/>
      <dgm:spPr/>
      <dgm:t>
        <a:bodyPr/>
        <a:lstStyle/>
        <a:p>
          <a:endParaRPr lang="en-US"/>
        </a:p>
      </dgm:t>
    </dgm:pt>
    <dgm:pt modelId="{B391A09F-F28B-44BF-9E9D-49739D5556E3}">
      <dgm:prSet custT="1"/>
      <dgm:spPr/>
      <dgm: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Prepare applications</a:t>
          </a:r>
        </a:p>
      </dgm:t>
    </dgm:pt>
    <dgm:pt modelId="{71E4A861-3B5B-4DD2-85E4-6A4E82D12DB3}" type="parTrans" cxnId="{6A223B93-482F-429F-A22E-5CBDB7015F05}">
      <dgm:prSet/>
      <dgm:spPr/>
      <dgm:t>
        <a:bodyPr/>
        <a:lstStyle/>
        <a:p>
          <a:endParaRPr lang="en-US"/>
        </a:p>
      </dgm:t>
    </dgm:pt>
    <dgm:pt modelId="{6FAA2412-4580-44AC-925D-39114D7AE286}" type="sibTrans" cxnId="{6A223B93-482F-429F-A22E-5CBDB7015F05}">
      <dgm:prSet/>
      <dgm:spPr/>
      <dgm:t>
        <a:bodyPr/>
        <a:lstStyle/>
        <a:p>
          <a:endParaRPr lang="en-US"/>
        </a:p>
      </dgm:t>
    </dgm:pt>
    <dgm:pt modelId="{C196F247-4F8B-47A3-974C-E7A93E9399ED}">
      <dgm:prSet custT="1"/>
      <dgm:spPr/>
      <dgm: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Write the essay</a:t>
          </a:r>
        </a:p>
      </dgm:t>
    </dgm:pt>
    <dgm:pt modelId="{7F1D6FF9-BBDC-467F-B0FE-349ECC2B2FC1}" type="parTrans" cxnId="{6C4A6BB8-DBAB-4E01-994C-908296D4EDBB}">
      <dgm:prSet/>
      <dgm:spPr/>
      <dgm:t>
        <a:bodyPr/>
        <a:lstStyle/>
        <a:p>
          <a:endParaRPr lang="en-US"/>
        </a:p>
      </dgm:t>
    </dgm:pt>
    <dgm:pt modelId="{E5C42454-808A-4F46-8578-948F2FC8D22B}" type="sibTrans" cxnId="{6C4A6BB8-DBAB-4E01-994C-908296D4EDBB}">
      <dgm:prSet/>
      <dgm:spPr/>
      <dgm:t>
        <a:bodyPr/>
        <a:lstStyle/>
        <a:p>
          <a:endParaRPr lang="en-US"/>
        </a:p>
      </dgm:t>
    </dgm:pt>
    <dgm:pt modelId="{CA21C8D5-88A5-41FB-8463-C4ED5140722E}">
      <dgm:prSet custT="1"/>
      <dgm:spPr/>
      <dgm: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Proof and edit, neatness counts</a:t>
          </a:r>
        </a:p>
      </dgm:t>
    </dgm:pt>
    <dgm:pt modelId="{8177AD8C-1EDB-49FA-955F-532FA191AAA9}" type="parTrans" cxnId="{9E58136D-D235-4148-8240-70C5667B7769}">
      <dgm:prSet/>
      <dgm:spPr/>
      <dgm:t>
        <a:bodyPr/>
        <a:lstStyle/>
        <a:p>
          <a:endParaRPr lang="en-US"/>
        </a:p>
      </dgm:t>
    </dgm:pt>
    <dgm:pt modelId="{F80AC761-D393-4EC7-B503-3DFAB9825AA9}" type="sibTrans" cxnId="{9E58136D-D235-4148-8240-70C5667B7769}">
      <dgm:prSet/>
      <dgm:spPr/>
      <dgm:t>
        <a:bodyPr/>
        <a:lstStyle/>
        <a:p>
          <a:endParaRPr lang="en-US"/>
        </a:p>
      </dgm:t>
    </dgm:pt>
    <dgm:pt modelId="{734EA235-0107-4A3B-80C1-8276DCFADF68}">
      <dgm:prSet custT="1"/>
      <dgm:spPr/>
      <dgm: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Stay organized</a:t>
          </a:r>
        </a:p>
      </dgm:t>
    </dgm:pt>
    <dgm:pt modelId="{9CD70939-1893-4B56-9DBA-A946E20475F0}" type="parTrans" cxnId="{A479E330-E736-46FE-999A-F61F254EA0F4}">
      <dgm:prSet/>
      <dgm:spPr/>
      <dgm:t>
        <a:bodyPr/>
        <a:lstStyle/>
        <a:p>
          <a:endParaRPr lang="en-US"/>
        </a:p>
      </dgm:t>
    </dgm:pt>
    <dgm:pt modelId="{ADAABA99-42A6-40CA-A9A5-14260CDAB011}" type="sibTrans" cxnId="{A479E330-E736-46FE-999A-F61F254EA0F4}">
      <dgm:prSet/>
      <dgm:spPr/>
      <dgm:t>
        <a:bodyPr/>
        <a:lstStyle/>
        <a:p>
          <a:endParaRPr lang="en-US"/>
        </a:p>
      </dgm:t>
    </dgm:pt>
    <dgm:pt modelId="{C82C7E67-0D89-48D3-B7A0-8A1ACB44C524}">
      <dgm:prSet custT="1"/>
      <dgm:spPr/>
      <dgm:t>
        <a:bodyPr/>
        <a:lstStyle/>
        <a:p>
          <a:r>
            <a:rPr lang="en-US" sz="1800" b="0" kern="1200" dirty="0">
              <a:solidFill>
                <a:prstClr val="black">
                  <a:hueOff val="0"/>
                  <a:satOff val="0"/>
                  <a:lumOff val="0"/>
                  <a:alphaOff val="0"/>
                </a:prstClr>
              </a:solidFill>
              <a:latin typeface="+mn-lt"/>
              <a:ea typeface="+mn-ea"/>
              <a:cs typeface="+mn-cs"/>
            </a:rPr>
            <a:t>Use the scholarship tracking sheet</a:t>
          </a:r>
        </a:p>
      </dgm:t>
    </dgm:pt>
    <dgm:pt modelId="{F9BDD52B-80B7-4D6B-95F6-3246EB6B10B4}" type="parTrans" cxnId="{B1F642AC-2090-498D-AECB-3236E7777DD4}">
      <dgm:prSet/>
      <dgm:spPr/>
      <dgm:t>
        <a:bodyPr/>
        <a:lstStyle/>
        <a:p>
          <a:endParaRPr lang="en-US"/>
        </a:p>
      </dgm:t>
    </dgm:pt>
    <dgm:pt modelId="{F2685DAE-F694-459C-8246-5729FF252C08}" type="sibTrans" cxnId="{B1F642AC-2090-498D-AECB-3236E7777DD4}">
      <dgm:prSet/>
      <dgm:spPr/>
      <dgm:t>
        <a:bodyPr/>
        <a:lstStyle/>
        <a:p>
          <a:endParaRPr lang="en-US"/>
        </a:p>
      </dgm:t>
    </dgm:pt>
    <dgm:pt modelId="{58831F43-50CA-407D-8FE5-7B40641E7406}">
      <dgm:prSet custT="1"/>
      <dgm:spPr/>
      <dgm:t>
        <a:bodyPr/>
        <a:lstStyle/>
        <a:p>
          <a:r>
            <a:rPr lang="en-US" sz="1800" b="0" kern="1200" dirty="0">
              <a:solidFill>
                <a:prstClr val="black">
                  <a:hueOff val="0"/>
                  <a:satOff val="0"/>
                  <a:lumOff val="0"/>
                  <a:alphaOff val="0"/>
                </a:prstClr>
              </a:solidFill>
              <a:latin typeface="+mn-lt"/>
              <a:ea typeface="+mn-ea"/>
              <a:cs typeface="+mn-cs"/>
            </a:rPr>
            <a:t>Follow deadlines, requirements</a:t>
          </a:r>
        </a:p>
      </dgm:t>
    </dgm:pt>
    <dgm:pt modelId="{D43DDCF0-B714-4C9D-939C-25C891881F74}" type="parTrans" cxnId="{09B2C5E0-7F30-4394-A30E-53589A9B3E50}">
      <dgm:prSet/>
      <dgm:spPr/>
      <dgm:t>
        <a:bodyPr/>
        <a:lstStyle/>
        <a:p>
          <a:endParaRPr lang="en-US"/>
        </a:p>
      </dgm:t>
    </dgm:pt>
    <dgm:pt modelId="{84C7CFD8-40AD-44C7-BB2B-AEB73B25DA91}" type="sibTrans" cxnId="{09B2C5E0-7F30-4394-A30E-53589A9B3E50}">
      <dgm:prSet/>
      <dgm:spPr/>
      <dgm:t>
        <a:bodyPr/>
        <a:lstStyle/>
        <a:p>
          <a:endParaRPr lang="en-US"/>
        </a:p>
      </dgm:t>
    </dgm:pt>
    <dgm:pt modelId="{20BB6C83-5DB3-42FF-8280-D3B63A6C69CD}">
      <dgm:prSet custT="1"/>
      <dgm:spPr/>
      <dgm:t>
        <a:bodyPr/>
        <a:lstStyle/>
        <a:p>
          <a:r>
            <a:rPr lang="en-US" sz="1800" b="0" kern="1200" dirty="0">
              <a:solidFill>
                <a:prstClr val="black">
                  <a:hueOff val="0"/>
                  <a:satOff val="0"/>
                  <a:lumOff val="0"/>
                  <a:alphaOff val="0"/>
                </a:prstClr>
              </a:solidFill>
              <a:latin typeface="+mn-lt"/>
              <a:ea typeface="+mn-ea"/>
              <a:cs typeface="+mn-cs"/>
            </a:rPr>
            <a:t>Have a dedicated </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e-mail address</a:t>
          </a:r>
        </a:p>
      </dgm:t>
    </dgm:pt>
    <dgm:pt modelId="{F326503E-1ABA-4D62-BC78-EB0F665652D3}" type="parTrans" cxnId="{A0900BC2-1377-4D2A-8B04-F5D484D14C1B}">
      <dgm:prSet/>
      <dgm:spPr/>
      <dgm:t>
        <a:bodyPr/>
        <a:lstStyle/>
        <a:p>
          <a:endParaRPr lang="en-US"/>
        </a:p>
      </dgm:t>
    </dgm:pt>
    <dgm:pt modelId="{BA7EA402-E2C9-4632-A6BB-247CC2FA8D80}" type="sibTrans" cxnId="{A0900BC2-1377-4D2A-8B04-F5D484D14C1B}">
      <dgm:prSet/>
      <dgm:spPr/>
      <dgm:t>
        <a:bodyPr/>
        <a:lstStyle/>
        <a:p>
          <a:endParaRPr lang="en-US"/>
        </a:p>
      </dgm:t>
    </dgm:pt>
    <dgm:pt modelId="{1CAECD3F-AA7B-4C82-825F-13D7BBE52D11}" type="pres">
      <dgm:prSet presAssocID="{09E007F7-050E-44F4-AD49-2B715E35C937}" presName="root" presStyleCnt="0">
        <dgm:presLayoutVars>
          <dgm:dir/>
          <dgm:resizeHandles val="exact"/>
        </dgm:presLayoutVars>
      </dgm:prSet>
      <dgm:spPr/>
    </dgm:pt>
    <dgm:pt modelId="{ED42508D-E087-4FBC-BAB9-9DB28272EB66}" type="pres">
      <dgm:prSet presAssocID="{68B92C7D-7416-4047-B806-C63B2B64337B}" presName="compNode" presStyleCnt="0"/>
      <dgm:spPr/>
    </dgm:pt>
    <dgm:pt modelId="{ED961C7E-D262-4905-AF00-09EA2EA10701}" type="pres">
      <dgm:prSet presAssocID="{68B92C7D-7416-4047-B806-C63B2B64337B}" presName="iconRect" presStyleLbl="node1" presStyleIdx="0" presStyleCnt="4" custLinFactNeighborX="54557" custLinFactNeighborY="4060"/>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C318AF29-67B6-44DD-8B3E-46C5A8AD64C6}" type="pres">
      <dgm:prSet presAssocID="{68B92C7D-7416-4047-B806-C63B2B64337B}" presName="iconSpace" presStyleCnt="0"/>
      <dgm:spPr/>
    </dgm:pt>
    <dgm:pt modelId="{4235707A-C07D-4227-B1AE-3B05B9C8232C}" type="pres">
      <dgm:prSet presAssocID="{68B92C7D-7416-4047-B806-C63B2B64337B}" presName="parTx" presStyleLbl="revTx" presStyleIdx="0" presStyleCnt="8">
        <dgm:presLayoutVars>
          <dgm:chMax val="0"/>
          <dgm:chPref val="0"/>
        </dgm:presLayoutVars>
      </dgm:prSet>
      <dgm:spPr/>
    </dgm:pt>
    <dgm:pt modelId="{9C811E4D-C53D-442F-BC75-11E2EB3DEB64}" type="pres">
      <dgm:prSet presAssocID="{68B92C7D-7416-4047-B806-C63B2B64337B}" presName="txSpace" presStyleCnt="0"/>
      <dgm:spPr/>
    </dgm:pt>
    <dgm:pt modelId="{4181231E-A027-4EEC-BAF3-85653082EBE0}" type="pres">
      <dgm:prSet presAssocID="{68B92C7D-7416-4047-B806-C63B2B64337B}" presName="desTx" presStyleLbl="revTx" presStyleIdx="1" presStyleCnt="8">
        <dgm:presLayoutVars/>
      </dgm:prSet>
      <dgm:spPr/>
    </dgm:pt>
    <dgm:pt modelId="{E2087E21-49F5-4441-9D5B-DD247B720F5D}" type="pres">
      <dgm:prSet presAssocID="{7521AC4C-D0C0-4449-9758-2279465FC170}" presName="sibTrans" presStyleCnt="0"/>
      <dgm:spPr/>
    </dgm:pt>
    <dgm:pt modelId="{EF774789-59BB-4D26-BEB0-4BF82D1F496F}" type="pres">
      <dgm:prSet presAssocID="{8EC91374-0397-4493-8641-5E7A30E1BC9D}" presName="compNode" presStyleCnt="0"/>
      <dgm:spPr/>
    </dgm:pt>
    <dgm:pt modelId="{09DAB4FC-B437-4334-8A37-C4422714BC8C}" type="pres">
      <dgm:prSet presAssocID="{8EC91374-0397-4493-8641-5E7A30E1BC9D}" presName="iconRect" presStyleLbl="node1" presStyleIdx="1" presStyleCnt="4" custLinFactNeighborX="66164" custLinFactNeighborY="11431"/>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3431AD50-2F0B-4B36-89F7-531061697F40}" type="pres">
      <dgm:prSet presAssocID="{8EC91374-0397-4493-8641-5E7A30E1BC9D}" presName="iconSpace" presStyleCnt="0"/>
      <dgm:spPr/>
    </dgm:pt>
    <dgm:pt modelId="{6FC860E4-DDCB-4D51-A8E5-AA0FCB4E6B83}" type="pres">
      <dgm:prSet presAssocID="{8EC91374-0397-4493-8641-5E7A30E1BC9D}" presName="parTx" presStyleLbl="revTx" presStyleIdx="2" presStyleCnt="8">
        <dgm:presLayoutVars>
          <dgm:chMax val="0"/>
          <dgm:chPref val="0"/>
        </dgm:presLayoutVars>
      </dgm:prSet>
      <dgm:spPr/>
    </dgm:pt>
    <dgm:pt modelId="{30264B43-3FB8-4551-9D7B-F25E15D9F1AA}" type="pres">
      <dgm:prSet presAssocID="{8EC91374-0397-4493-8641-5E7A30E1BC9D}" presName="txSpace" presStyleCnt="0"/>
      <dgm:spPr/>
    </dgm:pt>
    <dgm:pt modelId="{541D9F67-4F79-4829-B2F0-800053E063F5}" type="pres">
      <dgm:prSet presAssocID="{8EC91374-0397-4493-8641-5E7A30E1BC9D}" presName="desTx" presStyleLbl="revTx" presStyleIdx="3" presStyleCnt="8">
        <dgm:presLayoutVars/>
      </dgm:prSet>
      <dgm:spPr/>
    </dgm:pt>
    <dgm:pt modelId="{74899072-99B8-4B79-9513-ABFB03D68370}" type="pres">
      <dgm:prSet presAssocID="{D12986F0-F681-4132-905E-C27D79EDA181}" presName="sibTrans" presStyleCnt="0"/>
      <dgm:spPr/>
    </dgm:pt>
    <dgm:pt modelId="{69D65D2D-6F4C-478F-954E-36B92ED1AA7E}" type="pres">
      <dgm:prSet presAssocID="{B391A09F-F28B-44BF-9E9D-49739D5556E3}" presName="compNode" presStyleCnt="0"/>
      <dgm:spPr/>
    </dgm:pt>
    <dgm:pt modelId="{39F45E9F-35A5-4B2D-9B13-90AED55DA349}" type="pres">
      <dgm:prSet presAssocID="{B391A09F-F28B-44BF-9E9D-49739D5556E3}" presName="iconRect" presStyleLbl="node1" presStyleIdx="2" presStyleCnt="4" custLinFactNeighborX="74290" custLinFactNeighborY="4060"/>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0BEE949D-2D0B-47A5-A088-13FF0C5EFDAB}" type="pres">
      <dgm:prSet presAssocID="{B391A09F-F28B-44BF-9E9D-49739D5556E3}" presName="iconSpace" presStyleCnt="0"/>
      <dgm:spPr/>
    </dgm:pt>
    <dgm:pt modelId="{38173540-0FB2-4754-93D1-D50CF0B7F32B}" type="pres">
      <dgm:prSet presAssocID="{B391A09F-F28B-44BF-9E9D-49739D5556E3}" presName="parTx" presStyleLbl="revTx" presStyleIdx="4" presStyleCnt="8" custScaleX="130530">
        <dgm:presLayoutVars>
          <dgm:chMax val="0"/>
          <dgm:chPref val="0"/>
        </dgm:presLayoutVars>
      </dgm:prSet>
      <dgm:spPr/>
    </dgm:pt>
    <dgm:pt modelId="{510A583C-FFDC-4C15-A22C-675783915F11}" type="pres">
      <dgm:prSet presAssocID="{B391A09F-F28B-44BF-9E9D-49739D5556E3}" presName="txSpace" presStyleCnt="0"/>
      <dgm:spPr/>
    </dgm:pt>
    <dgm:pt modelId="{E23966A2-B57F-4901-91F2-3B6BF1916F19}" type="pres">
      <dgm:prSet presAssocID="{B391A09F-F28B-44BF-9E9D-49739D5556E3}" presName="desTx" presStyleLbl="revTx" presStyleIdx="5" presStyleCnt="8">
        <dgm:presLayoutVars/>
      </dgm:prSet>
      <dgm:spPr/>
    </dgm:pt>
    <dgm:pt modelId="{4124E103-3E4F-4250-8A83-0CF052CFB80B}" type="pres">
      <dgm:prSet presAssocID="{6FAA2412-4580-44AC-925D-39114D7AE286}" presName="sibTrans" presStyleCnt="0"/>
      <dgm:spPr/>
    </dgm:pt>
    <dgm:pt modelId="{396DA1D4-8204-4E6A-B77C-183699231131}" type="pres">
      <dgm:prSet presAssocID="{734EA235-0107-4A3B-80C1-8276DCFADF68}" presName="compNode" presStyleCnt="0"/>
      <dgm:spPr/>
    </dgm:pt>
    <dgm:pt modelId="{A1520278-7B75-4525-9583-A22580EE7571}" type="pres">
      <dgm:prSet presAssocID="{734EA235-0107-4A3B-80C1-8276DCFADF68}" presName="iconRect" presStyleLbl="node1" presStyleIdx="3" presStyleCnt="4" custLinFactNeighborX="51074" custLinFactNeighborY="11431"/>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D306A27-4091-4ECA-B9B1-5C4724C48F30}" type="pres">
      <dgm:prSet presAssocID="{734EA235-0107-4A3B-80C1-8276DCFADF68}" presName="iconSpace" presStyleCnt="0"/>
      <dgm:spPr/>
    </dgm:pt>
    <dgm:pt modelId="{5CFE06FC-76A4-457E-A75A-A4DB86E3116B}" type="pres">
      <dgm:prSet presAssocID="{734EA235-0107-4A3B-80C1-8276DCFADF68}" presName="parTx" presStyleLbl="revTx" presStyleIdx="6" presStyleCnt="8">
        <dgm:presLayoutVars>
          <dgm:chMax val="0"/>
          <dgm:chPref val="0"/>
        </dgm:presLayoutVars>
      </dgm:prSet>
      <dgm:spPr/>
    </dgm:pt>
    <dgm:pt modelId="{13A9D06B-9760-4443-9E12-91285CD588E9}" type="pres">
      <dgm:prSet presAssocID="{734EA235-0107-4A3B-80C1-8276DCFADF68}" presName="txSpace" presStyleCnt="0"/>
      <dgm:spPr/>
    </dgm:pt>
    <dgm:pt modelId="{25053480-0A64-4700-9612-C524B0E1DC2D}" type="pres">
      <dgm:prSet presAssocID="{734EA235-0107-4A3B-80C1-8276DCFADF68}" presName="desTx" presStyleLbl="revTx" presStyleIdx="7" presStyleCnt="8">
        <dgm:presLayoutVars/>
      </dgm:prSet>
      <dgm:spPr/>
    </dgm:pt>
  </dgm:ptLst>
  <dgm:cxnLst>
    <dgm:cxn modelId="{5E5CDB10-BD26-419D-A8F7-78FE81E1A5CC}" type="presOf" srcId="{E5574A0D-9869-486B-9986-8CA93130BA80}" destId="{541D9F67-4F79-4829-B2F0-800053E063F5}" srcOrd="0" destOrd="0" presId="urn:microsoft.com/office/officeart/2018/2/layout/IconLabelDescriptionList"/>
    <dgm:cxn modelId="{0CBC5B1C-A2C2-485F-B054-373A393B4136}" type="presOf" srcId="{09E007F7-050E-44F4-AD49-2B715E35C937}" destId="{1CAECD3F-AA7B-4C82-825F-13D7BBE52D11}" srcOrd="0" destOrd="0" presId="urn:microsoft.com/office/officeart/2018/2/layout/IconLabelDescriptionList"/>
    <dgm:cxn modelId="{51975E1C-8611-4262-AD51-FB44244563D4}" type="presOf" srcId="{4AD36AB5-6DC7-4CDD-A679-DC271E3A30CB}" destId="{541D9F67-4F79-4829-B2F0-800053E063F5}" srcOrd="0" destOrd="2" presId="urn:microsoft.com/office/officeart/2018/2/layout/IconLabelDescriptionList"/>
    <dgm:cxn modelId="{1CDCD51D-6985-4A38-819A-FCBFF7B9F157}" type="presOf" srcId="{CA21C8D5-88A5-41FB-8463-C4ED5140722E}" destId="{E23966A2-B57F-4901-91F2-3B6BF1916F19}" srcOrd="0" destOrd="1" presId="urn:microsoft.com/office/officeart/2018/2/layout/IconLabelDescriptionList"/>
    <dgm:cxn modelId="{A479E330-E736-46FE-999A-F61F254EA0F4}" srcId="{09E007F7-050E-44F4-AD49-2B715E35C937}" destId="{734EA235-0107-4A3B-80C1-8276DCFADF68}" srcOrd="3" destOrd="0" parTransId="{9CD70939-1893-4B56-9DBA-A946E20475F0}" sibTransId="{ADAABA99-42A6-40CA-A9A5-14260CDAB011}"/>
    <dgm:cxn modelId="{9B820333-5412-42D0-8EDF-3463C038A46E}" type="presOf" srcId="{CE720B5E-6269-429B-8067-85DBB3C4DAAA}" destId="{4181231E-A027-4EEC-BAF3-85653082EBE0}" srcOrd="0" destOrd="0" presId="urn:microsoft.com/office/officeart/2018/2/layout/IconLabelDescriptionList"/>
    <dgm:cxn modelId="{48909741-0A3C-4197-BAE0-0057CA81F381}" srcId="{8EC91374-0397-4493-8641-5E7A30E1BC9D}" destId="{4AD36AB5-6DC7-4CDD-A679-DC271E3A30CB}" srcOrd="2" destOrd="0" parTransId="{EFBE13B4-2AF4-4A09-9277-43CD4F5F7ACF}" sibTransId="{62B66526-88C4-4601-9F7D-B36B229A595E}"/>
    <dgm:cxn modelId="{A6585D48-26D7-42DA-9C7D-C1F0BB213A38}" type="presOf" srcId="{E8EBA1E0-4D3B-4004-A3A3-AC8EF2A9545B}" destId="{541D9F67-4F79-4829-B2F0-800053E063F5}" srcOrd="0" destOrd="1" presId="urn:microsoft.com/office/officeart/2018/2/layout/IconLabelDescriptionList"/>
    <dgm:cxn modelId="{40AC9D6A-13B1-43D8-8223-7F6270C36D5A}" type="presOf" srcId="{C82C7E67-0D89-48D3-B7A0-8A1ACB44C524}" destId="{25053480-0A64-4700-9612-C524B0E1DC2D}" srcOrd="0" destOrd="0" presId="urn:microsoft.com/office/officeart/2018/2/layout/IconLabelDescriptionList"/>
    <dgm:cxn modelId="{9E58136D-D235-4148-8240-70C5667B7769}" srcId="{B391A09F-F28B-44BF-9E9D-49739D5556E3}" destId="{CA21C8D5-88A5-41FB-8463-C4ED5140722E}" srcOrd="1" destOrd="0" parTransId="{8177AD8C-1EDB-49FA-955F-532FA191AAA9}" sibTransId="{F80AC761-D393-4EC7-B503-3DFAB9825AA9}"/>
    <dgm:cxn modelId="{FCA3D056-D505-49C2-9520-8C1427479CE2}" type="presOf" srcId="{C196F247-4F8B-47A3-974C-E7A93E9399ED}" destId="{E23966A2-B57F-4901-91F2-3B6BF1916F19}" srcOrd="0" destOrd="0" presId="urn:microsoft.com/office/officeart/2018/2/layout/IconLabelDescriptionList"/>
    <dgm:cxn modelId="{C8B52280-E0A9-4CBF-81FC-63C42648E2E0}" type="presOf" srcId="{8EC91374-0397-4493-8641-5E7A30E1BC9D}" destId="{6FC860E4-DDCB-4D51-A8E5-AA0FCB4E6B83}" srcOrd="0" destOrd="0" presId="urn:microsoft.com/office/officeart/2018/2/layout/IconLabelDescriptionList"/>
    <dgm:cxn modelId="{F041A280-A5AB-4E5A-A4AB-A07C1CE4262D}" type="presOf" srcId="{734EA235-0107-4A3B-80C1-8276DCFADF68}" destId="{5CFE06FC-76A4-457E-A75A-A4DB86E3116B}" srcOrd="0" destOrd="0" presId="urn:microsoft.com/office/officeart/2018/2/layout/IconLabelDescriptionList"/>
    <dgm:cxn modelId="{18645C8C-11BC-4E9A-A846-F220DDDB7D7A}" type="presOf" srcId="{58831F43-50CA-407D-8FE5-7B40641E7406}" destId="{25053480-0A64-4700-9612-C524B0E1DC2D}" srcOrd="0" destOrd="1" presId="urn:microsoft.com/office/officeart/2018/2/layout/IconLabelDescriptionList"/>
    <dgm:cxn modelId="{D518358D-A4C8-4646-8CB7-4E7A246FA2C8}" type="presOf" srcId="{20BB6C83-5DB3-42FF-8280-D3B63A6C69CD}" destId="{25053480-0A64-4700-9612-C524B0E1DC2D}" srcOrd="0" destOrd="2" presId="urn:microsoft.com/office/officeart/2018/2/layout/IconLabelDescriptionList"/>
    <dgm:cxn modelId="{1523448D-C746-462C-8460-97C9A91F3E29}" srcId="{09E007F7-050E-44F4-AD49-2B715E35C937}" destId="{68B92C7D-7416-4047-B806-C63B2B64337B}" srcOrd="0" destOrd="0" parTransId="{9E941938-8492-490C-976E-FFAB59497F71}" sibTransId="{7521AC4C-D0C0-4449-9758-2279465FC170}"/>
    <dgm:cxn modelId="{F44E678E-A19B-4D1C-A9AA-9BD430FAE9DC}" type="presOf" srcId="{B391A09F-F28B-44BF-9E9D-49739D5556E3}" destId="{38173540-0FB2-4754-93D1-D50CF0B7F32B}" srcOrd="0" destOrd="0" presId="urn:microsoft.com/office/officeart/2018/2/layout/IconLabelDescriptionList"/>
    <dgm:cxn modelId="{6A223B93-482F-429F-A22E-5CBDB7015F05}" srcId="{09E007F7-050E-44F4-AD49-2B715E35C937}" destId="{B391A09F-F28B-44BF-9E9D-49739D5556E3}" srcOrd="2" destOrd="0" parTransId="{71E4A861-3B5B-4DD2-85E4-6A4E82D12DB3}" sibTransId="{6FAA2412-4580-44AC-925D-39114D7AE286}"/>
    <dgm:cxn modelId="{7220649C-539C-42BF-B665-24AD92099DA9}" srcId="{8EC91374-0397-4493-8641-5E7A30E1BC9D}" destId="{E5574A0D-9869-486B-9986-8CA93130BA80}" srcOrd="0" destOrd="0" parTransId="{36947BD5-8F5F-4BBA-8CC0-A0E5FA100650}" sibTransId="{15CDF6D9-20C9-49A8-AC14-A1453F6E4013}"/>
    <dgm:cxn modelId="{B1F642AC-2090-498D-AECB-3236E7777DD4}" srcId="{734EA235-0107-4A3B-80C1-8276DCFADF68}" destId="{C82C7E67-0D89-48D3-B7A0-8A1ACB44C524}" srcOrd="0" destOrd="0" parTransId="{F9BDD52B-80B7-4D6B-95F6-3246EB6B10B4}" sibTransId="{F2685DAE-F694-459C-8246-5729FF252C08}"/>
    <dgm:cxn modelId="{6C4A6BB8-DBAB-4E01-994C-908296D4EDBB}" srcId="{B391A09F-F28B-44BF-9E9D-49739D5556E3}" destId="{C196F247-4F8B-47A3-974C-E7A93E9399ED}" srcOrd="0" destOrd="0" parTransId="{7F1D6FF9-BBDC-467F-B0FE-349ECC2B2FC1}" sibTransId="{E5C42454-808A-4F46-8578-948F2FC8D22B}"/>
    <dgm:cxn modelId="{81A3FFC1-3E05-4ACF-BFE7-14EA5D02BE5F}" srcId="{8EC91374-0397-4493-8641-5E7A30E1BC9D}" destId="{E8EBA1E0-4D3B-4004-A3A3-AC8EF2A9545B}" srcOrd="1" destOrd="0" parTransId="{1D5AB2B4-A768-4C48-A901-9FB8F7BBE4CD}" sibTransId="{506B884A-2CD5-44AA-A8D4-6C06E7C1F45D}"/>
    <dgm:cxn modelId="{A0900BC2-1377-4D2A-8B04-F5D484D14C1B}" srcId="{734EA235-0107-4A3B-80C1-8276DCFADF68}" destId="{20BB6C83-5DB3-42FF-8280-D3B63A6C69CD}" srcOrd="2" destOrd="0" parTransId="{F326503E-1ABA-4D62-BC78-EB0F665652D3}" sibTransId="{BA7EA402-E2C9-4632-A6BB-247CC2FA8D80}"/>
    <dgm:cxn modelId="{F30F0FD9-04DC-47F8-97A9-AF1F46583C06}" srcId="{68B92C7D-7416-4047-B806-C63B2B64337B}" destId="{CE720B5E-6269-429B-8067-85DBB3C4DAAA}" srcOrd="0" destOrd="0" parTransId="{DE355EF1-FABB-422C-9712-48C25A240F62}" sibTransId="{8BA8ABEE-A628-4BC8-8254-8BEFC2B18B38}"/>
    <dgm:cxn modelId="{2B80F8DC-9F70-42B3-A830-A1BCAEDB4D33}" srcId="{09E007F7-050E-44F4-AD49-2B715E35C937}" destId="{8EC91374-0397-4493-8641-5E7A30E1BC9D}" srcOrd="1" destOrd="0" parTransId="{B5F7514C-DAAD-47A7-BBC8-AAA419AC437B}" sibTransId="{D12986F0-F681-4132-905E-C27D79EDA181}"/>
    <dgm:cxn modelId="{73B049DD-550B-43FA-84D6-FB4EFF5EE697}" type="presOf" srcId="{68B92C7D-7416-4047-B806-C63B2B64337B}" destId="{4235707A-C07D-4227-B1AE-3B05B9C8232C}" srcOrd="0" destOrd="0" presId="urn:microsoft.com/office/officeart/2018/2/layout/IconLabelDescriptionList"/>
    <dgm:cxn modelId="{09B2C5E0-7F30-4394-A30E-53589A9B3E50}" srcId="{734EA235-0107-4A3B-80C1-8276DCFADF68}" destId="{58831F43-50CA-407D-8FE5-7B40641E7406}" srcOrd="1" destOrd="0" parTransId="{D43DDCF0-B714-4C9D-939C-25C891881F74}" sibTransId="{84C7CFD8-40AD-44C7-BB2B-AEB73B25DA91}"/>
    <dgm:cxn modelId="{D7D95AE6-893E-4896-B153-4C9F5E655D1A}" type="presOf" srcId="{649131C6-F9CD-4E36-BD23-1C8C88B77BA0}" destId="{4181231E-A027-4EEC-BAF3-85653082EBE0}" srcOrd="0" destOrd="1" presId="urn:microsoft.com/office/officeart/2018/2/layout/IconLabelDescriptionList"/>
    <dgm:cxn modelId="{23BF96E6-2190-42B6-A6ED-2FBE6906CC89}" srcId="{68B92C7D-7416-4047-B806-C63B2B64337B}" destId="{649131C6-F9CD-4E36-BD23-1C8C88B77BA0}" srcOrd="1" destOrd="0" parTransId="{022099C1-E86F-4C49-A68B-B90D40B0046A}" sibTransId="{2CA3E620-78DC-4EE6-9CE2-EE1BE755310E}"/>
    <dgm:cxn modelId="{C6605BEF-9395-42E6-89B9-6F751786F566}" type="presParOf" srcId="{1CAECD3F-AA7B-4C82-825F-13D7BBE52D11}" destId="{ED42508D-E087-4FBC-BAB9-9DB28272EB66}" srcOrd="0" destOrd="0" presId="urn:microsoft.com/office/officeart/2018/2/layout/IconLabelDescriptionList"/>
    <dgm:cxn modelId="{54F90FA7-0E0F-4520-A296-C5A2E6ADB8CE}" type="presParOf" srcId="{ED42508D-E087-4FBC-BAB9-9DB28272EB66}" destId="{ED961C7E-D262-4905-AF00-09EA2EA10701}" srcOrd="0" destOrd="0" presId="urn:microsoft.com/office/officeart/2018/2/layout/IconLabelDescriptionList"/>
    <dgm:cxn modelId="{C9A1C7BB-5247-489F-BDD3-7F62A5FB91D6}" type="presParOf" srcId="{ED42508D-E087-4FBC-BAB9-9DB28272EB66}" destId="{C318AF29-67B6-44DD-8B3E-46C5A8AD64C6}" srcOrd="1" destOrd="0" presId="urn:microsoft.com/office/officeart/2018/2/layout/IconLabelDescriptionList"/>
    <dgm:cxn modelId="{74EB6C53-79FC-4175-8992-2024A8421245}" type="presParOf" srcId="{ED42508D-E087-4FBC-BAB9-9DB28272EB66}" destId="{4235707A-C07D-4227-B1AE-3B05B9C8232C}" srcOrd="2" destOrd="0" presId="urn:microsoft.com/office/officeart/2018/2/layout/IconLabelDescriptionList"/>
    <dgm:cxn modelId="{C2A159B0-EB60-4D52-8E99-09A49B033271}" type="presParOf" srcId="{ED42508D-E087-4FBC-BAB9-9DB28272EB66}" destId="{9C811E4D-C53D-442F-BC75-11E2EB3DEB64}" srcOrd="3" destOrd="0" presId="urn:microsoft.com/office/officeart/2018/2/layout/IconLabelDescriptionList"/>
    <dgm:cxn modelId="{3702F129-D58B-4BCF-B3EF-79894A7F4B4C}" type="presParOf" srcId="{ED42508D-E087-4FBC-BAB9-9DB28272EB66}" destId="{4181231E-A027-4EEC-BAF3-85653082EBE0}" srcOrd="4" destOrd="0" presId="urn:microsoft.com/office/officeart/2018/2/layout/IconLabelDescriptionList"/>
    <dgm:cxn modelId="{29A4D1EB-3179-4032-85C8-FDE8C3CC31F0}" type="presParOf" srcId="{1CAECD3F-AA7B-4C82-825F-13D7BBE52D11}" destId="{E2087E21-49F5-4441-9D5B-DD247B720F5D}" srcOrd="1" destOrd="0" presId="urn:microsoft.com/office/officeart/2018/2/layout/IconLabelDescriptionList"/>
    <dgm:cxn modelId="{39820C07-43D8-4924-9BF9-6E78DE9AA868}" type="presParOf" srcId="{1CAECD3F-AA7B-4C82-825F-13D7BBE52D11}" destId="{EF774789-59BB-4D26-BEB0-4BF82D1F496F}" srcOrd="2" destOrd="0" presId="urn:microsoft.com/office/officeart/2018/2/layout/IconLabelDescriptionList"/>
    <dgm:cxn modelId="{B3AF6BB8-29B1-489F-B2EA-B26CEE2B1A1B}" type="presParOf" srcId="{EF774789-59BB-4D26-BEB0-4BF82D1F496F}" destId="{09DAB4FC-B437-4334-8A37-C4422714BC8C}" srcOrd="0" destOrd="0" presId="urn:microsoft.com/office/officeart/2018/2/layout/IconLabelDescriptionList"/>
    <dgm:cxn modelId="{D2029D4B-44F4-4567-ACFF-F11E92B9166C}" type="presParOf" srcId="{EF774789-59BB-4D26-BEB0-4BF82D1F496F}" destId="{3431AD50-2F0B-4B36-89F7-531061697F40}" srcOrd="1" destOrd="0" presId="urn:microsoft.com/office/officeart/2018/2/layout/IconLabelDescriptionList"/>
    <dgm:cxn modelId="{54C83BE8-69D7-45CB-B0B0-0A835FE557D3}" type="presParOf" srcId="{EF774789-59BB-4D26-BEB0-4BF82D1F496F}" destId="{6FC860E4-DDCB-4D51-A8E5-AA0FCB4E6B83}" srcOrd="2" destOrd="0" presId="urn:microsoft.com/office/officeart/2018/2/layout/IconLabelDescriptionList"/>
    <dgm:cxn modelId="{950E1DC9-DD08-4474-AAA9-CE62C5A8F150}" type="presParOf" srcId="{EF774789-59BB-4D26-BEB0-4BF82D1F496F}" destId="{30264B43-3FB8-4551-9D7B-F25E15D9F1AA}" srcOrd="3" destOrd="0" presId="urn:microsoft.com/office/officeart/2018/2/layout/IconLabelDescriptionList"/>
    <dgm:cxn modelId="{BC2F27A4-EB0D-41F7-A382-8A5947ACB6A0}" type="presParOf" srcId="{EF774789-59BB-4D26-BEB0-4BF82D1F496F}" destId="{541D9F67-4F79-4829-B2F0-800053E063F5}" srcOrd="4" destOrd="0" presId="urn:microsoft.com/office/officeart/2018/2/layout/IconLabelDescriptionList"/>
    <dgm:cxn modelId="{66F85C89-21F0-42C9-AA23-7425A24F4EB8}" type="presParOf" srcId="{1CAECD3F-AA7B-4C82-825F-13D7BBE52D11}" destId="{74899072-99B8-4B79-9513-ABFB03D68370}" srcOrd="3" destOrd="0" presId="urn:microsoft.com/office/officeart/2018/2/layout/IconLabelDescriptionList"/>
    <dgm:cxn modelId="{0699BF01-783D-481E-8CF0-B918A35F056E}" type="presParOf" srcId="{1CAECD3F-AA7B-4C82-825F-13D7BBE52D11}" destId="{69D65D2D-6F4C-478F-954E-36B92ED1AA7E}" srcOrd="4" destOrd="0" presId="urn:microsoft.com/office/officeart/2018/2/layout/IconLabelDescriptionList"/>
    <dgm:cxn modelId="{9B494672-599B-42CC-9D96-36B39599AB01}" type="presParOf" srcId="{69D65D2D-6F4C-478F-954E-36B92ED1AA7E}" destId="{39F45E9F-35A5-4B2D-9B13-90AED55DA349}" srcOrd="0" destOrd="0" presId="urn:microsoft.com/office/officeart/2018/2/layout/IconLabelDescriptionList"/>
    <dgm:cxn modelId="{A700E6AD-655C-4949-B1C2-0F4871917403}" type="presParOf" srcId="{69D65D2D-6F4C-478F-954E-36B92ED1AA7E}" destId="{0BEE949D-2D0B-47A5-A088-13FF0C5EFDAB}" srcOrd="1" destOrd="0" presId="urn:microsoft.com/office/officeart/2018/2/layout/IconLabelDescriptionList"/>
    <dgm:cxn modelId="{075BCD5C-8194-42C4-927C-D43171482CB5}" type="presParOf" srcId="{69D65D2D-6F4C-478F-954E-36B92ED1AA7E}" destId="{38173540-0FB2-4754-93D1-D50CF0B7F32B}" srcOrd="2" destOrd="0" presId="urn:microsoft.com/office/officeart/2018/2/layout/IconLabelDescriptionList"/>
    <dgm:cxn modelId="{116FCA99-E118-4D32-946A-6B19DBAF155C}" type="presParOf" srcId="{69D65D2D-6F4C-478F-954E-36B92ED1AA7E}" destId="{510A583C-FFDC-4C15-A22C-675783915F11}" srcOrd="3" destOrd="0" presId="urn:microsoft.com/office/officeart/2018/2/layout/IconLabelDescriptionList"/>
    <dgm:cxn modelId="{38118641-F867-4646-A141-7CDD57C31B8C}" type="presParOf" srcId="{69D65D2D-6F4C-478F-954E-36B92ED1AA7E}" destId="{E23966A2-B57F-4901-91F2-3B6BF1916F19}" srcOrd="4" destOrd="0" presId="urn:microsoft.com/office/officeart/2018/2/layout/IconLabelDescriptionList"/>
    <dgm:cxn modelId="{26F0687E-3F05-486E-9BA9-32FF7C863B94}" type="presParOf" srcId="{1CAECD3F-AA7B-4C82-825F-13D7BBE52D11}" destId="{4124E103-3E4F-4250-8A83-0CF052CFB80B}" srcOrd="5" destOrd="0" presId="urn:microsoft.com/office/officeart/2018/2/layout/IconLabelDescriptionList"/>
    <dgm:cxn modelId="{0A10E653-8EBC-4A9C-9BCE-723D40D91F46}" type="presParOf" srcId="{1CAECD3F-AA7B-4C82-825F-13D7BBE52D11}" destId="{396DA1D4-8204-4E6A-B77C-183699231131}" srcOrd="6" destOrd="0" presId="urn:microsoft.com/office/officeart/2018/2/layout/IconLabelDescriptionList"/>
    <dgm:cxn modelId="{475E38BA-21AC-4B42-B2BC-8DC5D18AC518}" type="presParOf" srcId="{396DA1D4-8204-4E6A-B77C-183699231131}" destId="{A1520278-7B75-4525-9583-A22580EE7571}" srcOrd="0" destOrd="0" presId="urn:microsoft.com/office/officeart/2018/2/layout/IconLabelDescriptionList"/>
    <dgm:cxn modelId="{D6280421-E8EC-4D40-BEA0-2F2BBDD0FB11}" type="presParOf" srcId="{396DA1D4-8204-4E6A-B77C-183699231131}" destId="{CD306A27-4091-4ECA-B9B1-5C4724C48F30}" srcOrd="1" destOrd="0" presId="urn:microsoft.com/office/officeart/2018/2/layout/IconLabelDescriptionList"/>
    <dgm:cxn modelId="{67EFAE19-AC97-4E74-B340-305EA0A95E74}" type="presParOf" srcId="{396DA1D4-8204-4E6A-B77C-183699231131}" destId="{5CFE06FC-76A4-457E-A75A-A4DB86E3116B}" srcOrd="2" destOrd="0" presId="urn:microsoft.com/office/officeart/2018/2/layout/IconLabelDescriptionList"/>
    <dgm:cxn modelId="{0826DF2E-4B8E-491A-87D3-9D509BFE7330}" type="presParOf" srcId="{396DA1D4-8204-4E6A-B77C-183699231131}" destId="{13A9D06B-9760-4443-9E12-91285CD588E9}" srcOrd="3" destOrd="0" presId="urn:microsoft.com/office/officeart/2018/2/layout/IconLabelDescriptionList"/>
    <dgm:cxn modelId="{14763ED2-D16D-4BB0-B37A-A56CC847A7BB}" type="presParOf" srcId="{396DA1D4-8204-4E6A-B77C-183699231131}" destId="{25053480-0A64-4700-9612-C524B0E1DC2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11B3B-2F59-48AE-8DDC-D903075F8527}">
      <dsp:nvSpPr>
        <dsp:cNvPr id="0" name=""/>
        <dsp:cNvSpPr/>
      </dsp:nvSpPr>
      <dsp:spPr>
        <a:xfrm>
          <a:off x="0" y="504598"/>
          <a:ext cx="5037531" cy="2469600"/>
        </a:xfrm>
        <a:prstGeom prst="rect">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0968" tIns="666496" rIns="39096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Palatino Linotype" panose="02040502050505030304" pitchFamily="18" charset="0"/>
            </a:rPr>
            <a:t>Financial Aid</a:t>
          </a:r>
        </a:p>
        <a:p>
          <a:pPr marL="228600" lvl="1" indent="-228600" algn="l" defTabSz="1066800">
            <a:lnSpc>
              <a:spcPct val="90000"/>
            </a:lnSpc>
            <a:spcBef>
              <a:spcPct val="0"/>
            </a:spcBef>
            <a:spcAft>
              <a:spcPct val="15000"/>
            </a:spcAft>
            <a:buChar char="•"/>
          </a:pPr>
          <a:r>
            <a:rPr lang="en-US" sz="2400" kern="1200" dirty="0">
              <a:latin typeface="Palatino Linotype" panose="02040502050505030304" pitchFamily="18" charset="0"/>
            </a:rPr>
            <a:t>Free Application for Federal Student Aid (FAFSA)</a:t>
          </a:r>
        </a:p>
        <a:p>
          <a:pPr marL="228600" lvl="1" indent="-228600" algn="l" defTabSz="1066800">
            <a:lnSpc>
              <a:spcPct val="90000"/>
            </a:lnSpc>
            <a:spcBef>
              <a:spcPct val="0"/>
            </a:spcBef>
            <a:spcAft>
              <a:spcPct val="15000"/>
            </a:spcAft>
            <a:buChar char="•"/>
          </a:pPr>
          <a:r>
            <a:rPr lang="en-US" sz="2400" kern="1200" dirty="0">
              <a:latin typeface="Palatino Linotype" panose="02040502050505030304" pitchFamily="18" charset="0"/>
            </a:rPr>
            <a:t>South Dakota programs</a:t>
          </a:r>
        </a:p>
      </dsp:txBody>
      <dsp:txXfrm>
        <a:off x="0" y="504598"/>
        <a:ext cx="5037531" cy="2469600"/>
      </dsp:txXfrm>
    </dsp:sp>
    <dsp:sp modelId="{B0BA168A-18FD-4F8D-A6A0-0328BFFA2854}">
      <dsp:nvSpPr>
        <dsp:cNvPr id="0" name=""/>
        <dsp:cNvSpPr/>
      </dsp:nvSpPr>
      <dsp:spPr>
        <a:xfrm>
          <a:off x="251876" y="32278"/>
          <a:ext cx="3526271" cy="944640"/>
        </a:xfrm>
        <a:prstGeom prst="roundRect">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285" tIns="0" rIns="133285"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Palatino Linotype" panose="02040502050505030304" pitchFamily="18" charset="0"/>
            </a:rPr>
            <a:t>Paying for college</a:t>
          </a:r>
        </a:p>
      </dsp:txBody>
      <dsp:txXfrm>
        <a:off x="297990" y="78392"/>
        <a:ext cx="3434043" cy="852412"/>
      </dsp:txXfrm>
    </dsp:sp>
    <dsp:sp modelId="{183E662A-720E-409E-AFD1-CCCF923C8D05}">
      <dsp:nvSpPr>
        <dsp:cNvPr id="0" name=""/>
        <dsp:cNvSpPr/>
      </dsp:nvSpPr>
      <dsp:spPr>
        <a:xfrm>
          <a:off x="0" y="3619319"/>
          <a:ext cx="5037531" cy="806400"/>
        </a:xfrm>
        <a:prstGeom prst="rect">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C34B6D-DF89-4080-9B67-5F680B19A088}">
      <dsp:nvSpPr>
        <dsp:cNvPr id="0" name=""/>
        <dsp:cNvSpPr/>
      </dsp:nvSpPr>
      <dsp:spPr>
        <a:xfrm>
          <a:off x="251876" y="3146998"/>
          <a:ext cx="3526271" cy="944640"/>
        </a:xfrm>
        <a:prstGeom prst="roundRect">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285" tIns="0" rIns="133285"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Palatino Linotype" panose="02040502050505030304" pitchFamily="18" charset="0"/>
            </a:rPr>
            <a:t>Resources</a:t>
          </a:r>
        </a:p>
      </dsp:txBody>
      <dsp:txXfrm>
        <a:off x="297990" y="3193112"/>
        <a:ext cx="3434043" cy="852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FC92F-DA5B-4921-B6CE-CABE063D4458}">
      <dsp:nvSpPr>
        <dsp:cNvPr id="0" name=""/>
        <dsp:cNvSpPr/>
      </dsp:nvSpPr>
      <dsp:spPr>
        <a:xfrm>
          <a:off x="123723" y="410087"/>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1537C-7292-4177-83D2-F29875C6B961}">
      <dsp:nvSpPr>
        <dsp:cNvPr id="0" name=""/>
        <dsp:cNvSpPr/>
      </dsp:nvSpPr>
      <dsp:spPr>
        <a:xfrm>
          <a:off x="359136" y="645500"/>
          <a:ext cx="650188" cy="65018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9EED0D-6A5C-47EB-9650-896904332F98}">
      <dsp:nvSpPr>
        <dsp:cNvPr id="0" name=""/>
        <dsp:cNvSpPr/>
      </dsp:nvSpPr>
      <dsp:spPr>
        <a:xfrm>
          <a:off x="1484956" y="410087"/>
          <a:ext cx="2642393"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rPr>
            <a:t>Savings</a:t>
          </a:r>
        </a:p>
      </dsp:txBody>
      <dsp:txXfrm>
        <a:off x="1484956" y="410087"/>
        <a:ext cx="2642393" cy="1121015"/>
      </dsp:txXfrm>
    </dsp:sp>
    <dsp:sp modelId="{D19DCEA3-4580-472B-BE1F-AD82F5189BD0}">
      <dsp:nvSpPr>
        <dsp:cNvPr id="0" name=""/>
        <dsp:cNvSpPr/>
      </dsp:nvSpPr>
      <dsp:spPr>
        <a:xfrm>
          <a:off x="4587766" y="410087"/>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4C2EF-8B93-45AB-954D-AE1064F71288}">
      <dsp:nvSpPr>
        <dsp:cNvPr id="0" name=""/>
        <dsp:cNvSpPr/>
      </dsp:nvSpPr>
      <dsp:spPr>
        <a:xfrm>
          <a:off x="4823179" y="645500"/>
          <a:ext cx="650188" cy="65018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7F73B1-B59A-47DA-92DC-FBFBA3AB7C12}">
      <dsp:nvSpPr>
        <dsp:cNvPr id="0" name=""/>
        <dsp:cNvSpPr/>
      </dsp:nvSpPr>
      <dsp:spPr>
        <a:xfrm>
          <a:off x="5948999" y="410087"/>
          <a:ext cx="2642393"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ea typeface="+mn-ea"/>
              <a:cs typeface="+mn-cs"/>
            </a:rPr>
            <a:t>Earnings</a:t>
          </a:r>
        </a:p>
      </dsp:txBody>
      <dsp:txXfrm>
        <a:off x="5948999" y="410087"/>
        <a:ext cx="2642393" cy="1121015"/>
      </dsp:txXfrm>
    </dsp:sp>
    <dsp:sp modelId="{E3336DD8-B836-4C49-AD99-E708248AC7F0}">
      <dsp:nvSpPr>
        <dsp:cNvPr id="0" name=""/>
        <dsp:cNvSpPr/>
      </dsp:nvSpPr>
      <dsp:spPr>
        <a:xfrm>
          <a:off x="123723" y="2158301"/>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004BB1-1E3F-499B-B25B-967155E5DAD3}">
      <dsp:nvSpPr>
        <dsp:cNvPr id="0" name=""/>
        <dsp:cNvSpPr/>
      </dsp:nvSpPr>
      <dsp:spPr>
        <a:xfrm>
          <a:off x="359136" y="2393715"/>
          <a:ext cx="650188" cy="65018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C985A-E4E5-4676-AFB7-2D46FA81D385}">
      <dsp:nvSpPr>
        <dsp:cNvPr id="0" name=""/>
        <dsp:cNvSpPr/>
      </dsp:nvSpPr>
      <dsp:spPr>
        <a:xfrm>
          <a:off x="1484956" y="2158301"/>
          <a:ext cx="2642393"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ea typeface="+mn-ea"/>
              <a:cs typeface="+mn-cs"/>
            </a:rPr>
            <a:t>Financial aid</a:t>
          </a:r>
        </a:p>
      </dsp:txBody>
      <dsp:txXfrm>
        <a:off x="1484956" y="2158301"/>
        <a:ext cx="2642393" cy="1121015"/>
      </dsp:txXfrm>
    </dsp:sp>
    <dsp:sp modelId="{0D88B63B-0546-482E-8287-C9074D7BEE17}">
      <dsp:nvSpPr>
        <dsp:cNvPr id="0" name=""/>
        <dsp:cNvSpPr/>
      </dsp:nvSpPr>
      <dsp:spPr>
        <a:xfrm>
          <a:off x="4587766" y="2158301"/>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D45407-0AFD-458A-8B32-9373F65D2007}">
      <dsp:nvSpPr>
        <dsp:cNvPr id="0" name=""/>
        <dsp:cNvSpPr/>
      </dsp:nvSpPr>
      <dsp:spPr>
        <a:xfrm>
          <a:off x="4823179" y="2393715"/>
          <a:ext cx="650188" cy="65018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AC4BD-2E77-4F25-9503-1C6CF4B942D9}">
      <dsp:nvSpPr>
        <dsp:cNvPr id="0" name=""/>
        <dsp:cNvSpPr/>
      </dsp:nvSpPr>
      <dsp:spPr>
        <a:xfrm>
          <a:off x="5978145" y="2158301"/>
          <a:ext cx="2584102"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ea typeface="+mn-ea"/>
              <a:cs typeface="+mn-cs"/>
            </a:rPr>
            <a:t>Tax credits &amp; deductions</a:t>
          </a:r>
        </a:p>
      </dsp:txBody>
      <dsp:txXfrm>
        <a:off x="5978145" y="2158301"/>
        <a:ext cx="2584102" cy="11210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26A60-44F5-4094-8AB9-CCE3163A2A14}">
      <dsp:nvSpPr>
        <dsp:cNvPr id="0" name=""/>
        <dsp:cNvSpPr/>
      </dsp:nvSpPr>
      <dsp:spPr>
        <a:xfrm>
          <a:off x="3735"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Create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FSA ID on StudentAid.gov</a:t>
          </a:r>
        </a:p>
      </dsp:txBody>
      <dsp:txXfrm>
        <a:off x="3735" y="1756658"/>
        <a:ext cx="2022288" cy="1698722"/>
      </dsp:txXfrm>
    </dsp:sp>
    <dsp:sp modelId="{E4DBC537-605D-4E14-B5CD-D1A818520833}">
      <dsp:nvSpPr>
        <dsp:cNvPr id="0" name=""/>
        <dsp:cNvSpPr/>
      </dsp:nvSpPr>
      <dsp:spPr>
        <a:xfrm>
          <a:off x="590198" y="963920"/>
          <a:ext cx="849361" cy="849361"/>
        </a:xfrm>
        <a:prstGeom prst="ellipse">
          <a:avLst/>
        </a:prstGeom>
        <a:solidFill>
          <a:schemeClr val="accent1">
            <a:shade val="80000"/>
            <a:hueOff val="0"/>
            <a:satOff val="0"/>
            <a:lumOff val="0"/>
            <a:alphaOff val="0"/>
          </a:schemeClr>
        </a:solidFill>
        <a:ln w="48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1</a:t>
          </a:r>
        </a:p>
      </dsp:txBody>
      <dsp:txXfrm>
        <a:off x="714584" y="1088306"/>
        <a:ext cx="600589" cy="600589"/>
      </dsp:txXfrm>
    </dsp:sp>
    <dsp:sp modelId="{9AECC9DC-D656-42CA-86D0-51D87F7F96C4}">
      <dsp:nvSpPr>
        <dsp:cNvPr id="0" name=""/>
        <dsp:cNvSpPr/>
      </dsp:nvSpPr>
      <dsp:spPr>
        <a:xfrm>
          <a:off x="3735" y="3511932"/>
          <a:ext cx="2022288" cy="72"/>
        </a:xfrm>
        <a:prstGeom prst="rect">
          <a:avLst/>
        </a:prstGeom>
        <a:solidFill>
          <a:schemeClr val="accent1">
            <a:shade val="80000"/>
            <a:hueOff val="7384"/>
            <a:satOff val="198"/>
            <a:lumOff val="2161"/>
            <a:alphaOff val="0"/>
          </a:schemeClr>
        </a:solidFill>
        <a:ln w="48000" cap="flat" cmpd="thickThin" algn="ctr">
          <a:solidFill>
            <a:schemeClr val="accent1">
              <a:shade val="80000"/>
              <a:hueOff val="7384"/>
              <a:satOff val="198"/>
              <a:lumOff val="21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6F85D1-7613-4A55-AE23-B3872F779600}">
      <dsp:nvSpPr>
        <dsp:cNvPr id="0" name=""/>
        <dsp:cNvSpPr/>
      </dsp:nvSpPr>
      <dsp:spPr>
        <a:xfrm>
          <a:off x="2228252"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Complete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the Free Application for Federal Student Aid (FAFSA)</a:t>
          </a:r>
        </a:p>
      </dsp:txBody>
      <dsp:txXfrm>
        <a:off x="2228252" y="1756658"/>
        <a:ext cx="2022288" cy="1698722"/>
      </dsp:txXfrm>
    </dsp:sp>
    <dsp:sp modelId="{2413A60F-C528-4450-A4CE-B8B6B9C3712D}">
      <dsp:nvSpPr>
        <dsp:cNvPr id="0" name=""/>
        <dsp:cNvSpPr/>
      </dsp:nvSpPr>
      <dsp:spPr>
        <a:xfrm>
          <a:off x="2814716" y="963920"/>
          <a:ext cx="849361" cy="849361"/>
        </a:xfrm>
        <a:prstGeom prst="ellipse">
          <a:avLst/>
        </a:prstGeom>
        <a:solidFill>
          <a:schemeClr val="accent1">
            <a:shade val="80000"/>
            <a:hueOff val="14768"/>
            <a:satOff val="396"/>
            <a:lumOff val="4321"/>
            <a:alphaOff val="0"/>
          </a:schemeClr>
        </a:solidFill>
        <a:ln w="48000" cap="flat" cmpd="thickThin" algn="ctr">
          <a:solidFill>
            <a:schemeClr val="accent1">
              <a:shade val="80000"/>
              <a:hueOff val="14768"/>
              <a:satOff val="396"/>
              <a:lumOff val="43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2</a:t>
          </a:r>
        </a:p>
      </dsp:txBody>
      <dsp:txXfrm>
        <a:off x="2939102" y="1088306"/>
        <a:ext cx="600589" cy="600589"/>
      </dsp:txXfrm>
    </dsp:sp>
    <dsp:sp modelId="{BEB7760F-CC42-4E54-84B4-62E3629B96F6}">
      <dsp:nvSpPr>
        <dsp:cNvPr id="0" name=""/>
        <dsp:cNvSpPr/>
      </dsp:nvSpPr>
      <dsp:spPr>
        <a:xfrm>
          <a:off x="2228252" y="3511932"/>
          <a:ext cx="2022288" cy="72"/>
        </a:xfrm>
        <a:prstGeom prst="rect">
          <a:avLst/>
        </a:prstGeom>
        <a:solidFill>
          <a:schemeClr val="accent1">
            <a:shade val="80000"/>
            <a:hueOff val="22151"/>
            <a:satOff val="594"/>
            <a:lumOff val="6482"/>
            <a:alphaOff val="0"/>
          </a:schemeClr>
        </a:solidFill>
        <a:ln w="48000" cap="flat" cmpd="thickThin" algn="ctr">
          <a:solidFill>
            <a:schemeClr val="accent1">
              <a:shade val="80000"/>
              <a:hueOff val="22151"/>
              <a:satOff val="594"/>
              <a:lumOff val="64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3A6659-CD03-40FE-9E15-5D40CA066B62}">
      <dsp:nvSpPr>
        <dsp:cNvPr id="0" name=""/>
        <dsp:cNvSpPr/>
      </dsp:nvSpPr>
      <dsp:spPr>
        <a:xfrm>
          <a:off x="4452770"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Receive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FAFSA Submission Summary</a:t>
          </a:r>
        </a:p>
      </dsp:txBody>
      <dsp:txXfrm>
        <a:off x="4452770" y="1756658"/>
        <a:ext cx="2022288" cy="1698722"/>
      </dsp:txXfrm>
    </dsp:sp>
    <dsp:sp modelId="{287783E9-4F01-4149-8F6D-E0254ACB10DE}">
      <dsp:nvSpPr>
        <dsp:cNvPr id="0" name=""/>
        <dsp:cNvSpPr/>
      </dsp:nvSpPr>
      <dsp:spPr>
        <a:xfrm>
          <a:off x="5039233" y="963920"/>
          <a:ext cx="849361" cy="849361"/>
        </a:xfrm>
        <a:prstGeom prst="ellipse">
          <a:avLst/>
        </a:prstGeom>
        <a:solidFill>
          <a:schemeClr val="accent1">
            <a:shade val="80000"/>
            <a:hueOff val="29535"/>
            <a:satOff val="792"/>
            <a:lumOff val="8642"/>
            <a:alphaOff val="0"/>
          </a:schemeClr>
        </a:solidFill>
        <a:ln w="48000" cap="flat" cmpd="thickThin" algn="ctr">
          <a:solidFill>
            <a:schemeClr val="accent1">
              <a:shade val="80000"/>
              <a:hueOff val="29535"/>
              <a:satOff val="792"/>
              <a:lumOff val="86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3</a:t>
          </a:r>
        </a:p>
      </dsp:txBody>
      <dsp:txXfrm>
        <a:off x="5163619" y="1088306"/>
        <a:ext cx="600589" cy="600589"/>
      </dsp:txXfrm>
    </dsp:sp>
    <dsp:sp modelId="{660CA16C-990A-4289-8CF0-F69D1EE7C309}">
      <dsp:nvSpPr>
        <dsp:cNvPr id="0" name=""/>
        <dsp:cNvSpPr/>
      </dsp:nvSpPr>
      <dsp:spPr>
        <a:xfrm>
          <a:off x="4452770" y="3511932"/>
          <a:ext cx="2022288" cy="72"/>
        </a:xfrm>
        <a:prstGeom prst="rect">
          <a:avLst/>
        </a:prstGeom>
        <a:solidFill>
          <a:schemeClr val="accent1">
            <a:shade val="80000"/>
            <a:hueOff val="36919"/>
            <a:satOff val="991"/>
            <a:lumOff val="10803"/>
            <a:alphaOff val="0"/>
          </a:schemeClr>
        </a:solidFill>
        <a:ln w="48000" cap="flat" cmpd="thickThin" algn="ctr">
          <a:solidFill>
            <a:schemeClr val="accent1">
              <a:shade val="80000"/>
              <a:hueOff val="36919"/>
              <a:satOff val="991"/>
              <a:lumOff val="10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1834A-2387-4852-B6E8-4D75FB023438}">
      <dsp:nvSpPr>
        <dsp:cNvPr id="0" name=""/>
        <dsp:cNvSpPr/>
      </dsp:nvSpPr>
      <dsp:spPr>
        <a:xfrm>
          <a:off x="6677287"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Receive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a financial aid offer from the school </a:t>
          </a:r>
        </a:p>
      </dsp:txBody>
      <dsp:txXfrm>
        <a:off x="6677287" y="1756658"/>
        <a:ext cx="2022288" cy="1698722"/>
      </dsp:txXfrm>
    </dsp:sp>
    <dsp:sp modelId="{33EF7BDD-8C90-425F-B6FE-3A7D12D3252E}">
      <dsp:nvSpPr>
        <dsp:cNvPr id="0" name=""/>
        <dsp:cNvSpPr/>
      </dsp:nvSpPr>
      <dsp:spPr>
        <a:xfrm>
          <a:off x="7263751" y="963920"/>
          <a:ext cx="849361" cy="849361"/>
        </a:xfrm>
        <a:prstGeom prst="ellipse">
          <a:avLst/>
        </a:prstGeom>
        <a:solidFill>
          <a:schemeClr val="accent1">
            <a:shade val="80000"/>
            <a:hueOff val="44303"/>
            <a:satOff val="1189"/>
            <a:lumOff val="12963"/>
            <a:alphaOff val="0"/>
          </a:schemeClr>
        </a:solidFill>
        <a:ln w="48000" cap="flat" cmpd="thickThin" algn="ctr">
          <a:solidFill>
            <a:schemeClr val="accent1">
              <a:shade val="80000"/>
              <a:hueOff val="44303"/>
              <a:satOff val="1189"/>
              <a:lumOff val="129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4</a:t>
          </a:r>
        </a:p>
      </dsp:txBody>
      <dsp:txXfrm>
        <a:off x="7388137" y="1088306"/>
        <a:ext cx="600589" cy="600589"/>
      </dsp:txXfrm>
    </dsp:sp>
    <dsp:sp modelId="{9F7F1304-0470-4428-AA1B-5CD59477EEB3}">
      <dsp:nvSpPr>
        <dsp:cNvPr id="0" name=""/>
        <dsp:cNvSpPr/>
      </dsp:nvSpPr>
      <dsp:spPr>
        <a:xfrm>
          <a:off x="6677287" y="3511932"/>
          <a:ext cx="2022288" cy="72"/>
        </a:xfrm>
        <a:prstGeom prst="rect">
          <a:avLst/>
        </a:prstGeom>
        <a:solidFill>
          <a:schemeClr val="accent1">
            <a:shade val="80000"/>
            <a:hueOff val="51686"/>
            <a:satOff val="1387"/>
            <a:lumOff val="15124"/>
            <a:alphaOff val="0"/>
          </a:schemeClr>
        </a:solidFill>
        <a:ln w="48000" cap="flat" cmpd="thickThin" algn="ctr">
          <a:solidFill>
            <a:schemeClr val="accent1">
              <a:shade val="80000"/>
              <a:hueOff val="51686"/>
              <a:satOff val="1387"/>
              <a:lumOff val="151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F3D86A-E2D5-4114-9D0C-1652CD9E8EF8}">
      <dsp:nvSpPr>
        <dsp:cNvPr id="0" name=""/>
        <dsp:cNvSpPr/>
      </dsp:nvSpPr>
      <dsp:spPr>
        <a:xfrm>
          <a:off x="8901805"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Decide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which aid to accept and return the financial aid offer</a:t>
          </a:r>
        </a:p>
      </dsp:txBody>
      <dsp:txXfrm>
        <a:off x="8901805" y="1756658"/>
        <a:ext cx="2022288" cy="1698722"/>
      </dsp:txXfrm>
    </dsp:sp>
    <dsp:sp modelId="{A6A2AFDD-5DD4-4B60-921D-ADE3DC1E05F8}">
      <dsp:nvSpPr>
        <dsp:cNvPr id="0" name=""/>
        <dsp:cNvSpPr/>
      </dsp:nvSpPr>
      <dsp:spPr>
        <a:xfrm>
          <a:off x="9488268" y="963920"/>
          <a:ext cx="849361" cy="849361"/>
        </a:xfrm>
        <a:prstGeom prst="ellipse">
          <a:avLst/>
        </a:prstGeom>
        <a:solidFill>
          <a:schemeClr val="accent1">
            <a:shade val="80000"/>
            <a:hueOff val="59070"/>
            <a:satOff val="1585"/>
            <a:lumOff val="17284"/>
            <a:alphaOff val="0"/>
          </a:schemeClr>
        </a:solidFill>
        <a:ln w="48000" cap="flat" cmpd="thickThin" algn="ctr">
          <a:solidFill>
            <a:schemeClr val="accent1">
              <a:shade val="80000"/>
              <a:hueOff val="59070"/>
              <a:satOff val="1585"/>
              <a:lumOff val="172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5</a:t>
          </a:r>
        </a:p>
      </dsp:txBody>
      <dsp:txXfrm>
        <a:off x="9612654" y="1088306"/>
        <a:ext cx="600589" cy="600589"/>
      </dsp:txXfrm>
    </dsp:sp>
    <dsp:sp modelId="{4F164C2F-56E1-4FAD-B97F-105696A30296}">
      <dsp:nvSpPr>
        <dsp:cNvPr id="0" name=""/>
        <dsp:cNvSpPr/>
      </dsp:nvSpPr>
      <dsp:spPr>
        <a:xfrm>
          <a:off x="8901805" y="3511932"/>
          <a:ext cx="2022288" cy="72"/>
        </a:xfrm>
        <a:prstGeom prst="rect">
          <a:avLst/>
        </a:prstGeom>
        <a:solidFill>
          <a:schemeClr val="accent1">
            <a:shade val="80000"/>
            <a:hueOff val="66454"/>
            <a:satOff val="1783"/>
            <a:lumOff val="19445"/>
            <a:alphaOff val="0"/>
          </a:schemeClr>
        </a:solidFill>
        <a:ln w="48000" cap="flat" cmpd="thickThin" algn="ctr">
          <a:solidFill>
            <a:schemeClr val="accent1">
              <a:shade val="80000"/>
              <a:hueOff val="66454"/>
              <a:satOff val="1783"/>
              <a:lumOff val="194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49A7C-1259-4803-9FA0-B427E2E40854}">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w="635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276325E-624B-4AEC-841D-57198C6A8800}">
      <dsp:nvSpPr>
        <dsp:cNvPr id="0" name=""/>
        <dsp:cNvSpPr/>
      </dsp:nvSpPr>
      <dsp:spPr>
        <a:xfrm>
          <a:off x="237249" y="1625600"/>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t>Student starts the FAFSA</a:t>
          </a:r>
        </a:p>
      </dsp:txBody>
      <dsp:txXfrm>
        <a:off x="313485" y="1701836"/>
        <a:ext cx="1409231" cy="2014994"/>
      </dsp:txXfrm>
    </dsp:sp>
    <dsp:sp modelId="{4DA3E7B4-1791-4861-B5C7-903450136ADB}">
      <dsp:nvSpPr>
        <dsp:cNvPr id="0" name=""/>
        <dsp:cNvSpPr/>
      </dsp:nvSpPr>
      <dsp:spPr>
        <a:xfrm>
          <a:off x="1958324" y="1625600"/>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Student invites the parent to do their part in the FAFSA</a:t>
          </a:r>
        </a:p>
      </dsp:txBody>
      <dsp:txXfrm>
        <a:off x="2034560" y="1701836"/>
        <a:ext cx="1409231" cy="2014994"/>
      </dsp:txXfrm>
    </dsp:sp>
    <dsp:sp modelId="{D397FB2D-F134-4672-A41D-4473E43BC4D0}">
      <dsp:nvSpPr>
        <dsp:cNvPr id="0" name=""/>
        <dsp:cNvSpPr/>
      </dsp:nvSpPr>
      <dsp:spPr>
        <a:xfrm>
          <a:off x="3720034" y="453499"/>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Student completes their part of the FAFSA</a:t>
          </a:r>
        </a:p>
      </dsp:txBody>
      <dsp:txXfrm>
        <a:off x="3796270" y="529735"/>
        <a:ext cx="1409231" cy="2014994"/>
      </dsp:txXfrm>
    </dsp:sp>
    <dsp:sp modelId="{4F41299B-E904-42F5-B395-694764A13574}">
      <dsp:nvSpPr>
        <dsp:cNvPr id="0" name=""/>
        <dsp:cNvSpPr/>
      </dsp:nvSpPr>
      <dsp:spPr>
        <a:xfrm>
          <a:off x="3703730" y="2709333"/>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Parent completes their part of the FAFSA</a:t>
          </a:r>
        </a:p>
      </dsp:txBody>
      <dsp:txXfrm>
        <a:off x="3779966" y="2785569"/>
        <a:ext cx="1409231" cy="2014994"/>
      </dsp:txXfrm>
    </dsp:sp>
    <dsp:sp modelId="{5C323671-8A93-4871-BB7F-879C827D1E67}">
      <dsp:nvSpPr>
        <dsp:cNvPr id="0" name=""/>
        <dsp:cNvSpPr/>
      </dsp:nvSpPr>
      <dsp:spPr>
        <a:xfrm>
          <a:off x="5404487" y="1625600"/>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Submit the FAFSA when complete</a:t>
          </a:r>
        </a:p>
      </dsp:txBody>
      <dsp:txXfrm>
        <a:off x="5480723" y="1701836"/>
        <a:ext cx="1409231" cy="20149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B4A1C-2ED1-4FD5-9E2B-73C00BE6C318}">
      <dsp:nvSpPr>
        <dsp:cNvPr id="0" name=""/>
        <dsp:cNvSpPr/>
      </dsp:nvSpPr>
      <dsp:spPr>
        <a:xfrm>
          <a:off x="278361" y="45350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88B407-3595-42C0-BF3F-C89C26DDE761}">
      <dsp:nvSpPr>
        <dsp:cNvPr id="0" name=""/>
        <dsp:cNvSpPr/>
      </dsp:nvSpPr>
      <dsp:spPr>
        <a:xfrm>
          <a:off x="566060" y="741207"/>
          <a:ext cx="794596" cy="79459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A2BE8-F9EE-4F8A-AB6D-DABBF5F5EF46}">
      <dsp:nvSpPr>
        <dsp:cNvPr id="0" name=""/>
        <dsp:cNvSpPr/>
      </dsp:nvSpPr>
      <dsp:spPr>
        <a:xfrm>
          <a:off x="1941925" y="45350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Grants</a:t>
          </a:r>
          <a:endParaRPr lang="en-US" sz="2400" kern="1200" cap="none" dirty="0">
            <a:latin typeface="+mn-lt"/>
          </a:endParaRPr>
        </a:p>
      </dsp:txBody>
      <dsp:txXfrm>
        <a:off x="1941925" y="453509"/>
        <a:ext cx="3229269" cy="1369993"/>
      </dsp:txXfrm>
    </dsp:sp>
    <dsp:sp modelId="{1235CF53-4F00-4E20-9EEE-C41AFE3A28FF}">
      <dsp:nvSpPr>
        <dsp:cNvPr id="0" name=""/>
        <dsp:cNvSpPr/>
      </dsp:nvSpPr>
      <dsp:spPr>
        <a:xfrm>
          <a:off x="5733870" y="45350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4272AD-0678-4BD5-BEFF-3296E9713DC2}">
      <dsp:nvSpPr>
        <dsp:cNvPr id="0" name=""/>
        <dsp:cNvSpPr/>
      </dsp:nvSpPr>
      <dsp:spPr>
        <a:xfrm>
          <a:off x="6021569" y="741207"/>
          <a:ext cx="794596" cy="79459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A2A66-515C-4409-A233-3D5BB221B804}">
      <dsp:nvSpPr>
        <dsp:cNvPr id="0" name=""/>
        <dsp:cNvSpPr/>
      </dsp:nvSpPr>
      <dsp:spPr>
        <a:xfrm>
          <a:off x="7397434" y="45350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Scholarships</a:t>
          </a:r>
        </a:p>
      </dsp:txBody>
      <dsp:txXfrm>
        <a:off x="7397434" y="453509"/>
        <a:ext cx="3229269" cy="1369993"/>
      </dsp:txXfrm>
    </dsp:sp>
    <dsp:sp modelId="{BA92BAF4-6099-489C-99F0-DA1734767711}">
      <dsp:nvSpPr>
        <dsp:cNvPr id="0" name=""/>
        <dsp:cNvSpPr/>
      </dsp:nvSpPr>
      <dsp:spPr>
        <a:xfrm>
          <a:off x="278361" y="257047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1C51F-334E-4290-B296-ED6C8F47FF84}">
      <dsp:nvSpPr>
        <dsp:cNvPr id="0" name=""/>
        <dsp:cNvSpPr/>
      </dsp:nvSpPr>
      <dsp:spPr>
        <a:xfrm>
          <a:off x="566060" y="2858178"/>
          <a:ext cx="794596" cy="79459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3608A-E2A5-4F50-A651-99E74184897D}">
      <dsp:nvSpPr>
        <dsp:cNvPr id="0" name=""/>
        <dsp:cNvSpPr/>
      </dsp:nvSpPr>
      <dsp:spPr>
        <a:xfrm>
          <a:off x="1941925" y="257047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Work-study programs</a:t>
          </a:r>
        </a:p>
      </dsp:txBody>
      <dsp:txXfrm>
        <a:off x="1941925" y="2570479"/>
        <a:ext cx="3229269" cy="1369993"/>
      </dsp:txXfrm>
    </dsp:sp>
    <dsp:sp modelId="{B1D11B23-33FD-47FA-94EB-DAF46504AB58}">
      <dsp:nvSpPr>
        <dsp:cNvPr id="0" name=""/>
        <dsp:cNvSpPr/>
      </dsp:nvSpPr>
      <dsp:spPr>
        <a:xfrm>
          <a:off x="5733870" y="257047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A1ECC-0597-4C6F-8BF6-B8A4819582AA}">
      <dsp:nvSpPr>
        <dsp:cNvPr id="0" name=""/>
        <dsp:cNvSpPr/>
      </dsp:nvSpPr>
      <dsp:spPr>
        <a:xfrm>
          <a:off x="6021569" y="2858178"/>
          <a:ext cx="794596" cy="79459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F21FE3-95D5-494A-AEC5-B808077A3E79}">
      <dsp:nvSpPr>
        <dsp:cNvPr id="0" name=""/>
        <dsp:cNvSpPr/>
      </dsp:nvSpPr>
      <dsp:spPr>
        <a:xfrm>
          <a:off x="7397434" y="257047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Loans</a:t>
          </a:r>
          <a:endParaRPr lang="en-US" altLang="en-US" sz="3200" kern="1200" cap="none" dirty="0">
            <a:latin typeface="+mn-lt"/>
          </a:endParaRPr>
        </a:p>
      </dsp:txBody>
      <dsp:txXfrm>
        <a:off x="7397434" y="2570479"/>
        <a:ext cx="3229269" cy="13699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428AC-8CCA-4050-B084-737391571365}">
      <dsp:nvSpPr>
        <dsp:cNvPr id="0" name=""/>
        <dsp:cNvSpPr/>
      </dsp:nvSpPr>
      <dsp:spPr>
        <a:xfrm>
          <a:off x="0" y="228711"/>
          <a:ext cx="4732176" cy="2494800"/>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7269" tIns="249936" rIns="3672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None/>
          </a:pPr>
          <a:r>
            <a:rPr lang="en-US" sz="1800" kern="1200" dirty="0">
              <a:latin typeface="+mn-lt"/>
            </a:rPr>
            <a:t>Sign in to StudentAid.gov</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contribute to the FAFSA</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complete Direct Loan Master Promissory Note</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complete loan counseling</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access aid history</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apply for repayment plans</a:t>
          </a:r>
        </a:p>
      </dsp:txBody>
      <dsp:txXfrm>
        <a:off x="0" y="228711"/>
        <a:ext cx="4732176" cy="2494800"/>
      </dsp:txXfrm>
    </dsp:sp>
    <dsp:sp modelId="{95822B4E-6696-44F2-9318-7954C7421B04}">
      <dsp:nvSpPr>
        <dsp:cNvPr id="0" name=""/>
        <dsp:cNvSpPr/>
      </dsp:nvSpPr>
      <dsp:spPr>
        <a:xfrm>
          <a:off x="236608" y="51591"/>
          <a:ext cx="3312523" cy="35424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205" tIns="0" rIns="125205" bIns="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j-lt"/>
            </a:rPr>
            <a:t>Student</a:t>
          </a:r>
        </a:p>
      </dsp:txBody>
      <dsp:txXfrm>
        <a:off x="253901" y="68884"/>
        <a:ext cx="3277937" cy="319654"/>
      </dsp:txXfrm>
    </dsp:sp>
    <dsp:sp modelId="{7593388B-5799-448F-BC2C-75F506B96F24}">
      <dsp:nvSpPr>
        <dsp:cNvPr id="0" name=""/>
        <dsp:cNvSpPr/>
      </dsp:nvSpPr>
      <dsp:spPr>
        <a:xfrm>
          <a:off x="0" y="2965432"/>
          <a:ext cx="4732176" cy="1549800"/>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7269" tIns="249936" rIns="3672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None/>
          </a:pPr>
          <a:r>
            <a:rPr lang="en-US" sz="1800" kern="1200" dirty="0">
              <a:latin typeface="+mn-lt"/>
            </a:rPr>
            <a:t>Sign in to StudentAid.gov</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contribute to the FAFSA</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apply for a Direct PLUS (Parent) Loan</a:t>
          </a:r>
        </a:p>
      </dsp:txBody>
      <dsp:txXfrm>
        <a:off x="0" y="2965432"/>
        <a:ext cx="4732176" cy="1549800"/>
      </dsp:txXfrm>
    </dsp:sp>
    <dsp:sp modelId="{392FD096-D5D2-464B-9F04-98E23A591CE6}">
      <dsp:nvSpPr>
        <dsp:cNvPr id="0" name=""/>
        <dsp:cNvSpPr/>
      </dsp:nvSpPr>
      <dsp:spPr>
        <a:xfrm>
          <a:off x="236608" y="2788312"/>
          <a:ext cx="3312523" cy="35424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205" tIns="0" rIns="125205" bIns="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j-lt"/>
            </a:rPr>
            <a:t>Parent</a:t>
          </a:r>
        </a:p>
      </dsp:txBody>
      <dsp:txXfrm>
        <a:off x="253901" y="2805605"/>
        <a:ext cx="3277937" cy="31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BB014-2A6F-47FF-8FB9-1D5AE9627832}">
      <dsp:nvSpPr>
        <dsp:cNvPr id="0" name=""/>
        <dsp:cNvSpPr/>
      </dsp:nvSpPr>
      <dsp:spPr>
        <a:xfrm>
          <a:off x="616949" y="256422"/>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B9990F-EF07-4478-88FF-7305F79EEF26}">
      <dsp:nvSpPr>
        <dsp:cNvPr id="0" name=""/>
        <dsp:cNvSpPr/>
      </dsp:nvSpPr>
      <dsp:spPr>
        <a:xfrm>
          <a:off x="1004512" y="643984"/>
          <a:ext cx="1043437" cy="104343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F2D506EE-0635-40CD-95CC-C8EA52106744}">
      <dsp:nvSpPr>
        <dsp:cNvPr id="0" name=""/>
        <dsp:cNvSpPr/>
      </dsp:nvSpPr>
      <dsp:spPr>
        <a:xfrm>
          <a:off x="35606"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none" dirty="0">
              <a:latin typeface="Palatino Linotype" panose="02040502050505030304" pitchFamily="18" charset="0"/>
            </a:rPr>
            <a:t>Market value</a:t>
          </a:r>
        </a:p>
      </dsp:txBody>
      <dsp:txXfrm>
        <a:off x="35606" y="2641422"/>
        <a:ext cx="2981250" cy="720000"/>
      </dsp:txXfrm>
    </dsp:sp>
    <dsp:sp modelId="{FEC51F7A-3429-43DF-9A30-98A04AE08C39}">
      <dsp:nvSpPr>
        <dsp:cNvPr id="0" name=""/>
        <dsp:cNvSpPr/>
      </dsp:nvSpPr>
      <dsp:spPr>
        <a:xfrm>
          <a:off x="4119918" y="256422"/>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07703-F850-49C6-A983-C87284A948DA}">
      <dsp:nvSpPr>
        <dsp:cNvPr id="0" name=""/>
        <dsp:cNvSpPr/>
      </dsp:nvSpPr>
      <dsp:spPr>
        <a:xfrm>
          <a:off x="4507481" y="643984"/>
          <a:ext cx="1043437" cy="104343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C368DE54-E642-461D-A3DA-373D8658F087}">
      <dsp:nvSpPr>
        <dsp:cNvPr id="0" name=""/>
        <dsp:cNvSpPr/>
      </dsp:nvSpPr>
      <dsp:spPr>
        <a:xfrm>
          <a:off x="3538574"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none" dirty="0">
              <a:latin typeface="Palatino Linotype" panose="02040502050505030304" pitchFamily="18" charset="0"/>
            </a:rPr>
            <a:t>Debt owed</a:t>
          </a:r>
        </a:p>
      </dsp:txBody>
      <dsp:txXfrm>
        <a:off x="3538574" y="2641422"/>
        <a:ext cx="2981250" cy="720000"/>
      </dsp:txXfrm>
    </dsp:sp>
    <dsp:sp modelId="{1DA6B35B-52B7-459E-A9D5-70D730A96FFE}">
      <dsp:nvSpPr>
        <dsp:cNvPr id="0" name=""/>
        <dsp:cNvSpPr/>
      </dsp:nvSpPr>
      <dsp:spPr>
        <a:xfrm>
          <a:off x="7622887" y="256422"/>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1C64F-E4FF-4FFD-951D-08A389FFC7F4}">
      <dsp:nvSpPr>
        <dsp:cNvPr id="0" name=""/>
        <dsp:cNvSpPr/>
      </dsp:nvSpPr>
      <dsp:spPr>
        <a:xfrm>
          <a:off x="8010450" y="643984"/>
          <a:ext cx="1043437" cy="104343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71F5C6B5-B147-451C-A448-C9DA0B3DA9F5}">
      <dsp:nvSpPr>
        <dsp:cNvPr id="0" name=""/>
        <dsp:cNvSpPr/>
      </dsp:nvSpPr>
      <dsp:spPr>
        <a:xfrm>
          <a:off x="7041543"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none" dirty="0">
              <a:latin typeface="Palatino Linotype" panose="02040502050505030304" pitchFamily="18" charset="0"/>
            </a:rPr>
            <a:t>Net value</a:t>
          </a:r>
        </a:p>
      </dsp:txBody>
      <dsp:txXfrm>
        <a:off x="7041543" y="2641422"/>
        <a:ext cx="29812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61C7E-D262-4905-AF00-09EA2EA10701}">
      <dsp:nvSpPr>
        <dsp:cNvPr id="0" name=""/>
        <dsp:cNvSpPr/>
      </dsp:nvSpPr>
      <dsp:spPr>
        <a:xfrm>
          <a:off x="425524" y="460254"/>
          <a:ext cx="759687" cy="7596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4235707A-C07D-4227-B1AE-3B05B9C8232C}">
      <dsp:nvSpPr>
        <dsp:cNvPr id="0" name=""/>
        <dsp:cNvSpPr/>
      </dsp:nvSpPr>
      <dsp:spPr>
        <a:xfrm>
          <a:off x="11061" y="1348756"/>
          <a:ext cx="2170534"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kern="1200" dirty="0">
              <a:latin typeface="Palatino Linotype" panose="02040502050505030304" pitchFamily="18" charset="0"/>
            </a:rPr>
            <a:t>Develop a plan</a:t>
          </a:r>
        </a:p>
      </dsp:txBody>
      <dsp:txXfrm>
        <a:off x="11061" y="1348756"/>
        <a:ext cx="2170534" cy="336082"/>
      </dsp:txXfrm>
    </dsp:sp>
    <dsp:sp modelId="{4181231E-A027-4EEC-BAF3-85653082EBE0}">
      <dsp:nvSpPr>
        <dsp:cNvPr id="0" name=""/>
        <dsp:cNvSpPr/>
      </dsp:nvSpPr>
      <dsp:spPr>
        <a:xfrm>
          <a:off x="11061"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latin typeface="+mn-lt"/>
            </a:rPr>
            <a:t>Understanding the cost</a:t>
          </a:r>
          <a:endParaRPr lang="en-US" sz="1800" kern="1200" dirty="0">
            <a:latin typeface="+mn-lt"/>
          </a:endParaRPr>
        </a:p>
        <a:p>
          <a:pPr marL="0" lvl="0" indent="0" algn="l" defTabSz="800100">
            <a:lnSpc>
              <a:spcPct val="90000"/>
            </a:lnSpc>
            <a:spcBef>
              <a:spcPct val="0"/>
            </a:spcBef>
            <a:spcAft>
              <a:spcPct val="35000"/>
            </a:spcAft>
            <a:buNone/>
          </a:pPr>
          <a:r>
            <a:rPr lang="en-US" sz="1800" kern="1200" dirty="0">
              <a:latin typeface="+mn-lt"/>
            </a:rPr>
            <a:t>Establish a scholarship goal</a:t>
          </a:r>
        </a:p>
      </dsp:txBody>
      <dsp:txXfrm>
        <a:off x="11061" y="1759098"/>
        <a:ext cx="2170534" cy="2383293"/>
      </dsp:txXfrm>
    </dsp:sp>
    <dsp:sp modelId="{09DAB4FC-B437-4334-8A37-C4422714BC8C}">
      <dsp:nvSpPr>
        <dsp:cNvPr id="0" name=""/>
        <dsp:cNvSpPr/>
      </dsp:nvSpPr>
      <dsp:spPr>
        <a:xfrm>
          <a:off x="3064078" y="516250"/>
          <a:ext cx="759687" cy="75968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6FC860E4-DDCB-4D51-A8E5-AA0FCB4E6B83}">
      <dsp:nvSpPr>
        <dsp:cNvPr id="0" name=""/>
        <dsp:cNvSpPr/>
      </dsp:nvSpPr>
      <dsp:spPr>
        <a:xfrm>
          <a:off x="2561439" y="1348756"/>
          <a:ext cx="2170534"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Conduct research</a:t>
          </a:r>
        </a:p>
      </dsp:txBody>
      <dsp:txXfrm>
        <a:off x="2561439" y="1348756"/>
        <a:ext cx="2170534" cy="336082"/>
      </dsp:txXfrm>
    </dsp:sp>
    <dsp:sp modelId="{541D9F67-4F79-4829-B2F0-800053E063F5}">
      <dsp:nvSpPr>
        <dsp:cNvPr id="0" name=""/>
        <dsp:cNvSpPr/>
      </dsp:nvSpPr>
      <dsp:spPr>
        <a:xfrm>
          <a:off x="2561439"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Research local, college, state, employer programs</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Organizations/</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employers that align with your career choice</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Scholarship search</a:t>
          </a:r>
        </a:p>
      </dsp:txBody>
      <dsp:txXfrm>
        <a:off x="2561439" y="1759098"/>
        <a:ext cx="2170534" cy="2383293"/>
      </dsp:txXfrm>
    </dsp:sp>
    <dsp:sp modelId="{39F45E9F-35A5-4B2D-9B13-90AED55DA349}">
      <dsp:nvSpPr>
        <dsp:cNvPr id="0" name=""/>
        <dsp:cNvSpPr/>
      </dsp:nvSpPr>
      <dsp:spPr>
        <a:xfrm>
          <a:off x="6007521" y="460254"/>
          <a:ext cx="759687" cy="75968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38173540-0FB2-4754-93D1-D50CF0B7F32B}">
      <dsp:nvSpPr>
        <dsp:cNvPr id="0" name=""/>
        <dsp:cNvSpPr/>
      </dsp:nvSpPr>
      <dsp:spPr>
        <a:xfrm>
          <a:off x="5111817" y="1348756"/>
          <a:ext cx="2833198"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Prepare applications</a:t>
          </a:r>
        </a:p>
      </dsp:txBody>
      <dsp:txXfrm>
        <a:off x="5111817" y="1348756"/>
        <a:ext cx="2833198" cy="336082"/>
      </dsp:txXfrm>
    </dsp:sp>
    <dsp:sp modelId="{E23966A2-B57F-4901-91F2-3B6BF1916F19}">
      <dsp:nvSpPr>
        <dsp:cNvPr id="0" name=""/>
        <dsp:cNvSpPr/>
      </dsp:nvSpPr>
      <dsp:spPr>
        <a:xfrm>
          <a:off x="5443149"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Write the essay</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Proof and edit, neatness counts</a:t>
          </a:r>
        </a:p>
      </dsp:txBody>
      <dsp:txXfrm>
        <a:off x="5443149" y="1759098"/>
        <a:ext cx="2170534" cy="2383293"/>
      </dsp:txXfrm>
    </dsp:sp>
    <dsp:sp modelId="{A1520278-7B75-4525-9583-A22580EE7571}">
      <dsp:nvSpPr>
        <dsp:cNvPr id="0" name=""/>
        <dsp:cNvSpPr/>
      </dsp:nvSpPr>
      <dsp:spPr>
        <a:xfrm>
          <a:off x="8712862" y="516250"/>
          <a:ext cx="759687" cy="759687"/>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CFE06FC-76A4-457E-A75A-A4DB86E3116B}">
      <dsp:nvSpPr>
        <dsp:cNvPr id="0" name=""/>
        <dsp:cNvSpPr/>
      </dsp:nvSpPr>
      <dsp:spPr>
        <a:xfrm>
          <a:off x="8324859" y="1348756"/>
          <a:ext cx="2170534"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Stay organized</a:t>
          </a:r>
        </a:p>
      </dsp:txBody>
      <dsp:txXfrm>
        <a:off x="8324859" y="1348756"/>
        <a:ext cx="2170534" cy="336082"/>
      </dsp:txXfrm>
    </dsp:sp>
    <dsp:sp modelId="{25053480-0A64-4700-9612-C524B0E1DC2D}">
      <dsp:nvSpPr>
        <dsp:cNvPr id="0" name=""/>
        <dsp:cNvSpPr/>
      </dsp:nvSpPr>
      <dsp:spPr>
        <a:xfrm>
          <a:off x="8324859"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Use the scholarship tracking sheet</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Follow deadlines, requirements</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Have a dedicated </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e-mail address</a:t>
          </a:r>
        </a:p>
      </dsp:txBody>
      <dsp:txXfrm>
        <a:off x="8324859" y="1759098"/>
        <a:ext cx="2170534" cy="238329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2389" tIns="46194" rIns="92389" bIns="46194" rtlCol="0"/>
          <a:lstStyle>
            <a:lvl1pPr algn="l">
              <a:defRPr sz="1200"/>
            </a:lvl1pPr>
          </a:lstStyle>
          <a:p>
            <a:endParaRPr dirty="0"/>
          </a:p>
        </p:txBody>
      </p:sp>
      <p:sp>
        <p:nvSpPr>
          <p:cNvPr id="3" name="Date Placeholder 2"/>
          <p:cNvSpPr>
            <a:spLocks noGrp="1"/>
          </p:cNvSpPr>
          <p:nvPr>
            <p:ph type="dt" sz="quarter" idx="1"/>
          </p:nvPr>
        </p:nvSpPr>
        <p:spPr>
          <a:xfrm>
            <a:off x="5275701" y="1"/>
            <a:ext cx="4036007" cy="344091"/>
          </a:xfrm>
          <a:prstGeom prst="rect">
            <a:avLst/>
          </a:prstGeom>
        </p:spPr>
        <p:txBody>
          <a:bodyPr vert="horz" lIns="92389" tIns="46194" rIns="92389" bIns="46194" rtlCol="0"/>
          <a:lstStyle>
            <a:lvl1pPr algn="r">
              <a:defRPr sz="1200"/>
            </a:lvl1pPr>
          </a:lstStyle>
          <a:p>
            <a:fld id="{23CEAAF3-9831-450B-8D59-2C09DB96C8FC}" type="datetimeFigureOut">
              <a:rPr lang="en-US"/>
              <a:t>9/2/2025</a:t>
            </a:fld>
            <a:endParaRPr dirty="0"/>
          </a:p>
        </p:txBody>
      </p:sp>
      <p:sp>
        <p:nvSpPr>
          <p:cNvPr id="4" name="Footer Placeholder 3"/>
          <p:cNvSpPr>
            <a:spLocks noGrp="1"/>
          </p:cNvSpPr>
          <p:nvPr>
            <p:ph type="ftr" sz="quarter" idx="2"/>
          </p:nvPr>
        </p:nvSpPr>
        <p:spPr>
          <a:xfrm>
            <a:off x="0" y="6513911"/>
            <a:ext cx="4036007" cy="344090"/>
          </a:xfrm>
          <a:prstGeom prst="rect">
            <a:avLst/>
          </a:prstGeom>
        </p:spPr>
        <p:txBody>
          <a:bodyPr vert="horz" lIns="92389" tIns="46194" rIns="92389" bIns="46194" rtlCol="0" anchor="b"/>
          <a:lstStyle>
            <a:lvl1pPr algn="l">
              <a:defRPr sz="1200"/>
            </a:lvl1pPr>
          </a:lstStyle>
          <a:p>
            <a:endParaRPr dirty="0"/>
          </a:p>
        </p:txBody>
      </p:sp>
      <p:sp>
        <p:nvSpPr>
          <p:cNvPr id="5" name="Slide Number Placeholder 4"/>
          <p:cNvSpPr>
            <a:spLocks noGrp="1"/>
          </p:cNvSpPr>
          <p:nvPr>
            <p:ph type="sldNum" sz="quarter" idx="3"/>
          </p:nvPr>
        </p:nvSpPr>
        <p:spPr>
          <a:xfrm>
            <a:off x="5275701" y="6513911"/>
            <a:ext cx="4036007" cy="344090"/>
          </a:xfrm>
          <a:prstGeom prst="rect">
            <a:avLst/>
          </a:prstGeom>
        </p:spPr>
        <p:txBody>
          <a:bodyPr vert="horz" lIns="92389" tIns="46194" rIns="92389" bIns="46194" rtlCol="0" anchor="b"/>
          <a:lstStyle>
            <a:lvl1pPr algn="r">
              <a:defRPr sz="1200"/>
            </a:lvl1pPr>
          </a:lstStyle>
          <a:p>
            <a:fld id="{06834459-7356-44BF-850D-8B30C4FB3B6B}" type="slidenum">
              <a:rPr/>
              <a:t>‹#›</a:t>
            </a:fld>
            <a:endParaRP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2389" tIns="46194" rIns="92389" bIns="46194" rtlCol="0"/>
          <a:lstStyle>
            <a:lvl1pPr algn="l">
              <a:defRPr sz="1200"/>
            </a:lvl1pPr>
          </a:lstStyle>
          <a:p>
            <a:endParaRPr dirty="0"/>
          </a:p>
        </p:txBody>
      </p:sp>
      <p:sp>
        <p:nvSpPr>
          <p:cNvPr id="3" name="Date Placeholder 2"/>
          <p:cNvSpPr>
            <a:spLocks noGrp="1"/>
          </p:cNvSpPr>
          <p:nvPr>
            <p:ph type="dt" idx="1"/>
          </p:nvPr>
        </p:nvSpPr>
        <p:spPr>
          <a:xfrm>
            <a:off x="5275701" y="1"/>
            <a:ext cx="4036007" cy="344091"/>
          </a:xfrm>
          <a:prstGeom prst="rect">
            <a:avLst/>
          </a:prstGeom>
        </p:spPr>
        <p:txBody>
          <a:bodyPr vert="horz" lIns="92389" tIns="46194" rIns="92389" bIns="46194" rtlCol="0"/>
          <a:lstStyle>
            <a:lvl1pPr algn="r">
              <a:defRPr sz="1200"/>
            </a:lvl1pPr>
          </a:lstStyle>
          <a:p>
            <a:fld id="{2D50CD79-FC16-4410-AB61-17F26E6D3BC8}" type="datetimeFigureOut">
              <a:rPr lang="en-US"/>
              <a:t>9/2/2025</a:t>
            </a:fld>
            <a:endParaRPr dirty="0"/>
          </a:p>
        </p:txBody>
      </p:sp>
      <p:sp>
        <p:nvSpPr>
          <p:cNvPr id="4" name="Slide Image Placeholder 3"/>
          <p:cNvSpPr>
            <a:spLocks noGrp="1" noRot="1" noChangeAspect="1"/>
          </p:cNvSpPr>
          <p:nvPr>
            <p:ph type="sldImg" idx="2"/>
          </p:nvPr>
        </p:nvSpPr>
        <p:spPr>
          <a:xfrm>
            <a:off x="2598738" y="857250"/>
            <a:ext cx="4116387" cy="2314575"/>
          </a:xfrm>
          <a:prstGeom prst="rect">
            <a:avLst/>
          </a:prstGeom>
          <a:noFill/>
          <a:ln w="12700">
            <a:solidFill>
              <a:prstClr val="black"/>
            </a:solidFill>
          </a:ln>
        </p:spPr>
        <p:txBody>
          <a:bodyPr vert="horz" lIns="92389" tIns="46194" rIns="92389" bIns="46194" rtlCol="0" anchor="ctr"/>
          <a:lstStyle/>
          <a:p>
            <a:endParaRPr dirty="0"/>
          </a:p>
        </p:txBody>
      </p:sp>
      <p:sp>
        <p:nvSpPr>
          <p:cNvPr id="5" name="Notes Placeholder 4"/>
          <p:cNvSpPr>
            <a:spLocks noGrp="1"/>
          </p:cNvSpPr>
          <p:nvPr>
            <p:ph type="body" sz="quarter" idx="3"/>
          </p:nvPr>
        </p:nvSpPr>
        <p:spPr>
          <a:xfrm>
            <a:off x="931387" y="3300413"/>
            <a:ext cx="7451090" cy="2700338"/>
          </a:xfrm>
          <a:prstGeom prst="rect">
            <a:avLst/>
          </a:prstGeom>
        </p:spPr>
        <p:txBody>
          <a:bodyPr vert="horz" lIns="92389" tIns="46194" rIns="92389" bIns="4619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6513911"/>
            <a:ext cx="4036007" cy="344090"/>
          </a:xfrm>
          <a:prstGeom prst="rect">
            <a:avLst/>
          </a:prstGeom>
        </p:spPr>
        <p:txBody>
          <a:bodyPr vert="horz" lIns="92389" tIns="46194" rIns="92389" bIns="46194" rtlCol="0" anchor="b"/>
          <a:lstStyle>
            <a:lvl1pPr algn="l">
              <a:defRPr sz="1200"/>
            </a:lvl1pPr>
          </a:lstStyle>
          <a:p>
            <a:endParaRPr dirty="0"/>
          </a:p>
        </p:txBody>
      </p:sp>
      <p:sp>
        <p:nvSpPr>
          <p:cNvPr id="7" name="Slide Number Placeholder 6"/>
          <p:cNvSpPr>
            <a:spLocks noGrp="1"/>
          </p:cNvSpPr>
          <p:nvPr>
            <p:ph type="sldNum" sz="quarter" idx="5"/>
          </p:nvPr>
        </p:nvSpPr>
        <p:spPr>
          <a:xfrm>
            <a:off x="5275701" y="6513911"/>
            <a:ext cx="4036007" cy="344090"/>
          </a:xfrm>
          <a:prstGeom prst="rect">
            <a:avLst/>
          </a:prstGeom>
        </p:spPr>
        <p:txBody>
          <a:bodyPr vert="horz" lIns="92389" tIns="46194" rIns="92389" bIns="46194" rtlCol="0" anchor="b"/>
          <a:lstStyle>
            <a:lvl1pPr algn="r">
              <a:defRPr sz="1200"/>
            </a:lvl1pPr>
          </a:lstStyle>
          <a:p>
            <a:fld id="{0A3C37BE-C303-496D-B5CD-85F2937540FC}" type="slidenum">
              <a:rPr/>
              <a:t>‹#›</a:t>
            </a:fld>
            <a:endParaRPr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dirty="0"/>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121A4-4B83-4D97-9DD1-7333BE574BD5}" type="slidenum">
              <a:rPr lang="en-US" altLang="en-US" smtClean="0"/>
              <a:pPr/>
              <a:t>10</a:t>
            </a:fld>
            <a:endParaRPr lang="en-US" altLang="en-US" dirty="0"/>
          </a:p>
        </p:txBody>
      </p:sp>
    </p:spTree>
    <p:extLst>
      <p:ext uri="{BB962C8B-B14F-4D97-AF65-F5344CB8AC3E}">
        <p14:creationId xmlns:p14="http://schemas.microsoft.com/office/powerpoint/2010/main" val="362990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0" y="528638"/>
            <a:ext cx="4691063" cy="26384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11</a:t>
            </a:fld>
            <a:endParaRPr lang="en-US" dirty="0"/>
          </a:p>
        </p:txBody>
      </p:sp>
    </p:spTree>
    <p:extLst>
      <p:ext uri="{BB962C8B-B14F-4D97-AF65-F5344CB8AC3E}">
        <p14:creationId xmlns:p14="http://schemas.microsoft.com/office/powerpoint/2010/main" val="177783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0" y="528638"/>
            <a:ext cx="4691063" cy="2638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876279-4487-4052-B36E-1A378D717B64}" type="slidenum">
              <a:rPr lang="en-US" smtClean="0"/>
              <a:t>12</a:t>
            </a:fld>
            <a:endParaRPr lang="en-US" dirty="0"/>
          </a:p>
        </p:txBody>
      </p:sp>
    </p:spTree>
    <p:extLst>
      <p:ext uri="{BB962C8B-B14F-4D97-AF65-F5344CB8AC3E}">
        <p14:creationId xmlns:p14="http://schemas.microsoft.com/office/powerpoint/2010/main" val="153483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13</a:t>
            </a:fld>
            <a:endParaRPr lang="en-US" dirty="0"/>
          </a:p>
        </p:txBody>
      </p:sp>
    </p:spTree>
    <p:extLst>
      <p:ext uri="{BB962C8B-B14F-4D97-AF65-F5344CB8AC3E}">
        <p14:creationId xmlns:p14="http://schemas.microsoft.com/office/powerpoint/2010/main" val="312009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nSpc>
                <a:spcPct val="107000"/>
              </a:lnSpc>
              <a:spcAft>
                <a:spcPts val="800"/>
              </a:spcAft>
              <a:buSzPts val="1000"/>
              <a:buFont typeface="Symbol" panose="05050102010706020507" pitchFamily="18" charset="2"/>
              <a:buNone/>
              <a:tabLst>
                <a:tab pos="457200" algn="l"/>
              </a:tabLst>
            </a:pPr>
            <a:endParaRPr lang="en-US" altLang="en-US" dirty="0"/>
          </a:p>
        </p:txBody>
      </p:sp>
      <p:sp>
        <p:nvSpPr>
          <p:cNvPr id="819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74591" indent="-297920">
              <a:defRPr>
                <a:solidFill>
                  <a:schemeClr val="tx1"/>
                </a:solidFill>
                <a:latin typeface="Tahoma" pitchFamily="34" charset="0"/>
              </a:defRPr>
            </a:lvl2pPr>
            <a:lvl3pPr marL="1191677" indent="-238336">
              <a:defRPr>
                <a:solidFill>
                  <a:schemeClr val="tx1"/>
                </a:solidFill>
                <a:latin typeface="Tahoma" pitchFamily="34" charset="0"/>
              </a:defRPr>
            </a:lvl3pPr>
            <a:lvl4pPr marL="1668348" indent="-238336">
              <a:defRPr>
                <a:solidFill>
                  <a:schemeClr val="tx1"/>
                </a:solidFill>
                <a:latin typeface="Tahoma" pitchFamily="34" charset="0"/>
              </a:defRPr>
            </a:lvl4pPr>
            <a:lvl5pPr marL="2145020" indent="-238336">
              <a:defRPr>
                <a:solidFill>
                  <a:schemeClr val="tx1"/>
                </a:solidFill>
                <a:latin typeface="Tahoma" pitchFamily="34" charset="0"/>
              </a:defRPr>
            </a:lvl5pPr>
            <a:lvl6pPr marL="2621689" indent="-238336" eaLnBrk="0" fontAlgn="base" hangingPunct="0">
              <a:spcBef>
                <a:spcPct val="0"/>
              </a:spcBef>
              <a:spcAft>
                <a:spcPct val="0"/>
              </a:spcAft>
              <a:defRPr>
                <a:solidFill>
                  <a:schemeClr val="tx1"/>
                </a:solidFill>
                <a:latin typeface="Tahoma" pitchFamily="34" charset="0"/>
              </a:defRPr>
            </a:lvl6pPr>
            <a:lvl7pPr marL="3098361" indent="-238336" eaLnBrk="0" fontAlgn="base" hangingPunct="0">
              <a:spcBef>
                <a:spcPct val="0"/>
              </a:spcBef>
              <a:spcAft>
                <a:spcPct val="0"/>
              </a:spcAft>
              <a:defRPr>
                <a:solidFill>
                  <a:schemeClr val="tx1"/>
                </a:solidFill>
                <a:latin typeface="Tahoma" pitchFamily="34" charset="0"/>
              </a:defRPr>
            </a:lvl7pPr>
            <a:lvl8pPr marL="3575032" indent="-238336" eaLnBrk="0" fontAlgn="base" hangingPunct="0">
              <a:spcBef>
                <a:spcPct val="0"/>
              </a:spcBef>
              <a:spcAft>
                <a:spcPct val="0"/>
              </a:spcAft>
              <a:defRPr>
                <a:solidFill>
                  <a:schemeClr val="tx1"/>
                </a:solidFill>
                <a:latin typeface="Tahoma" pitchFamily="34" charset="0"/>
              </a:defRPr>
            </a:lvl8pPr>
            <a:lvl9pPr marL="4051703" indent="-238336" eaLnBrk="0" fontAlgn="base" hangingPunct="0">
              <a:spcBef>
                <a:spcPct val="0"/>
              </a:spcBef>
              <a:spcAft>
                <a:spcPct val="0"/>
              </a:spcAft>
              <a:defRPr>
                <a:solidFill>
                  <a:schemeClr val="tx1"/>
                </a:solidFill>
                <a:latin typeface="Tahoma" pitchFamily="34" charset="0"/>
              </a:defRPr>
            </a:lvl9pPr>
          </a:lstStyle>
          <a:p>
            <a:pPr>
              <a:defRPr/>
            </a:pPr>
            <a:fld id="{8570F9A1-521E-434A-9820-35EE9326788B}" type="slidenum">
              <a:rPr lang="en-US" smtClean="0">
                <a:latin typeface="Arial" charset="0"/>
              </a:rPr>
              <a:pPr>
                <a:defRPr/>
              </a:pPr>
              <a:t>14</a:t>
            </a:fld>
            <a:endParaRPr lang="en-US" dirty="0">
              <a:latin typeface="Arial" charset="0"/>
            </a:endParaRPr>
          </a:p>
        </p:txBody>
      </p:sp>
    </p:spTree>
    <p:extLst>
      <p:ext uri="{BB962C8B-B14F-4D97-AF65-F5344CB8AC3E}">
        <p14:creationId xmlns:p14="http://schemas.microsoft.com/office/powerpoint/2010/main" val="2346657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15</a:t>
            </a:fld>
            <a:endParaRPr lang="en-US" dirty="0"/>
          </a:p>
        </p:txBody>
      </p:sp>
    </p:spTree>
    <p:extLst>
      <p:ext uri="{BB962C8B-B14F-4D97-AF65-F5344CB8AC3E}">
        <p14:creationId xmlns:p14="http://schemas.microsoft.com/office/powerpoint/2010/main" val="1426371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16</a:t>
            </a:fld>
            <a:endParaRPr lang="en-US" dirty="0"/>
          </a:p>
        </p:txBody>
      </p:sp>
    </p:spTree>
    <p:extLst>
      <p:ext uri="{BB962C8B-B14F-4D97-AF65-F5344CB8AC3E}">
        <p14:creationId xmlns:p14="http://schemas.microsoft.com/office/powerpoint/2010/main" val="218269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17</a:t>
            </a:fld>
            <a:endParaRPr lang="en-US" dirty="0"/>
          </a:p>
        </p:txBody>
      </p:sp>
    </p:spTree>
    <p:extLst>
      <p:ext uri="{BB962C8B-B14F-4D97-AF65-F5344CB8AC3E}">
        <p14:creationId xmlns:p14="http://schemas.microsoft.com/office/powerpoint/2010/main" val="1522223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18</a:t>
            </a:fld>
            <a:endParaRPr lang="en-US" dirty="0"/>
          </a:p>
        </p:txBody>
      </p:sp>
    </p:spTree>
    <p:extLst>
      <p:ext uri="{BB962C8B-B14F-4D97-AF65-F5344CB8AC3E}">
        <p14:creationId xmlns:p14="http://schemas.microsoft.com/office/powerpoint/2010/main" val="380709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19</a:t>
            </a:fld>
            <a:endParaRPr lang="en-US" dirty="0"/>
          </a:p>
        </p:txBody>
      </p:sp>
    </p:spTree>
    <p:extLst>
      <p:ext uri="{BB962C8B-B14F-4D97-AF65-F5344CB8AC3E}">
        <p14:creationId xmlns:p14="http://schemas.microsoft.com/office/powerpoint/2010/main" val="270825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2</a:t>
            </a:fld>
            <a:endParaRPr lang="en-US" dirty="0"/>
          </a:p>
        </p:txBody>
      </p:sp>
    </p:spTree>
    <p:extLst>
      <p:ext uri="{BB962C8B-B14F-4D97-AF65-F5344CB8AC3E}">
        <p14:creationId xmlns:p14="http://schemas.microsoft.com/office/powerpoint/2010/main" val="2188029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121A4-4B83-4D97-9DD1-7333BE574BD5}" type="slidenum">
              <a:rPr lang="en-US" altLang="en-US" smtClean="0"/>
              <a:pPr/>
              <a:t>20</a:t>
            </a:fld>
            <a:endParaRPr lang="en-US" altLang="en-US" dirty="0"/>
          </a:p>
        </p:txBody>
      </p:sp>
    </p:spTree>
    <p:extLst>
      <p:ext uri="{BB962C8B-B14F-4D97-AF65-F5344CB8AC3E}">
        <p14:creationId xmlns:p14="http://schemas.microsoft.com/office/powerpoint/2010/main" val="1990112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21</a:t>
            </a:fld>
            <a:endParaRPr lang="en-US" dirty="0"/>
          </a:p>
        </p:txBody>
      </p:sp>
    </p:spTree>
    <p:extLst>
      <p:ext uri="{BB962C8B-B14F-4D97-AF65-F5344CB8AC3E}">
        <p14:creationId xmlns:p14="http://schemas.microsoft.com/office/powerpoint/2010/main" val="2993424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22</a:t>
            </a:fld>
            <a:endParaRPr lang="en-US" dirty="0"/>
          </a:p>
        </p:txBody>
      </p:sp>
    </p:spTree>
    <p:extLst>
      <p:ext uri="{BB962C8B-B14F-4D97-AF65-F5344CB8AC3E}">
        <p14:creationId xmlns:p14="http://schemas.microsoft.com/office/powerpoint/2010/main" val="254134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9E24414-7107-4A40-B568-CF534397E516}" type="slidenum">
              <a:rPr lang="en-US" smtClean="0"/>
              <a:t>23</a:t>
            </a:fld>
            <a:endParaRPr lang="en-US" dirty="0"/>
          </a:p>
        </p:txBody>
      </p:sp>
    </p:spTree>
    <p:extLst>
      <p:ext uri="{BB962C8B-B14F-4D97-AF65-F5344CB8AC3E}">
        <p14:creationId xmlns:p14="http://schemas.microsoft.com/office/powerpoint/2010/main" val="2011109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9E24414-7107-4A40-B568-CF534397E516}" type="slidenum">
              <a:rPr lang="en-US" smtClean="0"/>
              <a:t>24</a:t>
            </a:fld>
            <a:endParaRPr lang="en-US" dirty="0"/>
          </a:p>
        </p:txBody>
      </p:sp>
    </p:spTree>
    <p:extLst>
      <p:ext uri="{BB962C8B-B14F-4D97-AF65-F5344CB8AC3E}">
        <p14:creationId xmlns:p14="http://schemas.microsoft.com/office/powerpoint/2010/main" val="710634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25</a:t>
            </a:fld>
            <a:endParaRPr lang="en-US" dirty="0"/>
          </a:p>
        </p:txBody>
      </p:sp>
    </p:spTree>
    <p:extLst>
      <p:ext uri="{BB962C8B-B14F-4D97-AF65-F5344CB8AC3E}">
        <p14:creationId xmlns:p14="http://schemas.microsoft.com/office/powerpoint/2010/main" val="2713230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26</a:t>
            </a:fld>
            <a:endParaRPr lang="en-US" dirty="0"/>
          </a:p>
        </p:txBody>
      </p:sp>
    </p:spTree>
    <p:extLst>
      <p:ext uri="{BB962C8B-B14F-4D97-AF65-F5344CB8AC3E}">
        <p14:creationId xmlns:p14="http://schemas.microsoft.com/office/powerpoint/2010/main" val="105803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Students must complete a demographic survey. The survey is mandatory (legislated by Congress), but the student can indicate they prefer not to answer. The information collected does not impact a student’s financial aid award.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27</a:t>
            </a:fld>
            <a:endParaRPr lang="en-US" dirty="0"/>
          </a:p>
        </p:txBody>
      </p:sp>
    </p:spTree>
    <p:extLst>
      <p:ext uri="{BB962C8B-B14F-4D97-AF65-F5344CB8AC3E}">
        <p14:creationId xmlns:p14="http://schemas.microsoft.com/office/powerpoint/2010/main" val="3563958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is asked about their parents’ education status. This is to identify possible first-generation college students.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28</a:t>
            </a:fld>
            <a:endParaRPr lang="en-US" dirty="0"/>
          </a:p>
        </p:txBody>
      </p:sp>
    </p:spTree>
    <p:extLst>
      <p:ext uri="{BB962C8B-B14F-4D97-AF65-F5344CB8AC3E}">
        <p14:creationId xmlns:p14="http://schemas.microsoft.com/office/powerpoint/2010/main" val="1343805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question is asked to determine if the student is eligible for a federal grant program.</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29</a:t>
            </a:fld>
            <a:endParaRPr lang="en-US" dirty="0"/>
          </a:p>
        </p:txBody>
      </p:sp>
    </p:spTree>
    <p:extLst>
      <p:ext uri="{BB962C8B-B14F-4D97-AF65-F5344CB8AC3E}">
        <p14:creationId xmlns:p14="http://schemas.microsoft.com/office/powerpoint/2010/main" val="347375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a:t>
            </a:fld>
            <a:endParaRPr lang="en-US" dirty="0"/>
          </a:p>
        </p:txBody>
      </p:sp>
    </p:spTree>
    <p:extLst>
      <p:ext uri="{BB962C8B-B14F-4D97-AF65-F5344CB8AC3E}">
        <p14:creationId xmlns:p14="http://schemas.microsoft.com/office/powerpoint/2010/main" val="1419187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30</a:t>
            </a:fld>
            <a:endParaRPr lang="en-US" dirty="0"/>
          </a:p>
        </p:txBody>
      </p:sp>
    </p:spTree>
    <p:extLst>
      <p:ext uri="{BB962C8B-B14F-4D97-AF65-F5344CB8AC3E}">
        <p14:creationId xmlns:p14="http://schemas.microsoft.com/office/powerpoint/2010/main" val="138697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31</a:t>
            </a:fld>
            <a:endParaRPr lang="en-US" dirty="0"/>
          </a:p>
        </p:txBody>
      </p:sp>
    </p:spTree>
    <p:extLst>
      <p:ext uri="{BB962C8B-B14F-4D97-AF65-F5344CB8AC3E}">
        <p14:creationId xmlns:p14="http://schemas.microsoft.com/office/powerpoint/2010/main" val="3231780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 student starts the FAFSA, they will be asked the asset questions.</a:t>
            </a:r>
          </a:p>
          <a:p>
            <a:pPr marL="342900" marR="0" lvl="0" indent="-342900">
              <a:lnSpc>
                <a:spcPct val="107000"/>
              </a:lnSpc>
              <a:spcAft>
                <a:spcPts val="800"/>
              </a:spcAft>
              <a:buFont typeface="Noto Sans Symbols"/>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 parent starts the FAFSA and their income is less than $60,000, the asset information will not be asked either of the parent or the student.</a:t>
            </a:r>
          </a:p>
          <a:p>
            <a:pPr marL="342900" marR="0" lvl="0" indent="-342900">
              <a:lnSpc>
                <a:spcPct val="107000"/>
              </a:lnSpc>
              <a:spcAft>
                <a:spcPts val="800"/>
              </a:spcAft>
              <a:buFont typeface="Noto Sans Symbols"/>
              <a:buChar char="▪"/>
              <a:tabLst>
                <a:tab pos="228600" algn="l"/>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32</a:t>
            </a:fld>
            <a:endParaRPr lang="en-US" dirty="0"/>
          </a:p>
        </p:txBody>
      </p:sp>
    </p:spTree>
    <p:extLst>
      <p:ext uri="{BB962C8B-B14F-4D97-AF65-F5344CB8AC3E}">
        <p14:creationId xmlns:p14="http://schemas.microsoft.com/office/powerpoint/2010/main" val="3349174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up to 20 schools to receive FAFSA information</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Use Search or enter school’s Title IV code</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Order does not matter in most states (Some states require students to list a state institution in their top three choices if they want state aid).</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33</a:t>
            </a:fld>
            <a:endParaRPr lang="en-US" dirty="0"/>
          </a:p>
        </p:txBody>
      </p:sp>
    </p:spTree>
    <p:extLst>
      <p:ext uri="{BB962C8B-B14F-4D97-AF65-F5344CB8AC3E}">
        <p14:creationId xmlns:p14="http://schemas.microsoft.com/office/powerpoint/2010/main" val="1721970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Will list who was invited to contribute</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information and make corrections, if needed</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see status of parent contributors</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34</a:t>
            </a:fld>
            <a:endParaRPr lang="en-US" dirty="0"/>
          </a:p>
        </p:txBody>
      </p:sp>
    </p:spTree>
    <p:extLst>
      <p:ext uri="{BB962C8B-B14F-4D97-AF65-F5344CB8AC3E}">
        <p14:creationId xmlns:p14="http://schemas.microsoft.com/office/powerpoint/2010/main" val="277472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35</a:t>
            </a:fld>
            <a:endParaRPr lang="en-US" dirty="0"/>
          </a:p>
        </p:txBody>
      </p:sp>
    </p:spTree>
    <p:extLst>
      <p:ext uri="{BB962C8B-B14F-4D97-AF65-F5344CB8AC3E}">
        <p14:creationId xmlns:p14="http://schemas.microsoft.com/office/powerpoint/2010/main" val="3299707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signing the student section, the student is presented the student section complete page. This page displays information for the student about the next steps, including tracking their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 The student. If dependent, is reminded that their form is not completed and can’t be submitted until the parent completes the contributor section of the form and signs it.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36</a:t>
            </a:fld>
            <a:endParaRPr lang="en-US" dirty="0"/>
          </a:p>
        </p:txBody>
      </p:sp>
    </p:spTree>
    <p:extLst>
      <p:ext uri="{BB962C8B-B14F-4D97-AF65-F5344CB8AC3E}">
        <p14:creationId xmlns:p14="http://schemas.microsoft.com/office/powerpoint/2010/main" val="270828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is invited by e-mail to log in to StudentAid.gov to contribute to the student’s FAFSA.</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37</a:t>
            </a:fld>
            <a:endParaRPr lang="en-US" dirty="0"/>
          </a:p>
        </p:txBody>
      </p:sp>
    </p:spTree>
    <p:extLst>
      <p:ext uri="{BB962C8B-B14F-4D97-AF65-F5344CB8AC3E}">
        <p14:creationId xmlns:p14="http://schemas.microsoft.com/office/powerpoint/2010/main" val="2942630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will log into their StudentAid.gov account using their FSA ID user name and password and hit “Get Started.”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38</a:t>
            </a:fld>
            <a:endParaRPr lang="en-US" dirty="0"/>
          </a:p>
        </p:txBody>
      </p:sp>
    </p:spTree>
    <p:extLst>
      <p:ext uri="{BB962C8B-B14F-4D97-AF65-F5344CB8AC3E}">
        <p14:creationId xmlns:p14="http://schemas.microsoft.com/office/powerpoint/2010/main" val="2417248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9AEED-9944-17BE-67BA-50EF0607B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A50DF-E8A4-1336-4161-36800E3D3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DDBF8-9196-CF34-4BAE-63E2542E32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will log into their StudentAid.gov account using their FSA ID user name and password and hit “Get Started.”</a:t>
            </a:r>
          </a:p>
          <a:p>
            <a:endParaRPr lang="en-US" dirty="0"/>
          </a:p>
        </p:txBody>
      </p:sp>
      <p:sp>
        <p:nvSpPr>
          <p:cNvPr id="4" name="Slide Number Placeholder 3">
            <a:extLst>
              <a:ext uri="{FF2B5EF4-FFF2-40B4-BE49-F238E27FC236}">
                <a16:creationId xmlns:a16="http://schemas.microsoft.com/office/drawing/2014/main" id="{F889F2BE-05E9-09BB-E4D1-F9FE2FEF46A5}"/>
              </a:ext>
            </a:extLst>
          </p:cNvPr>
          <p:cNvSpPr>
            <a:spLocks noGrp="1"/>
          </p:cNvSpPr>
          <p:nvPr>
            <p:ph type="sldNum" sz="quarter" idx="5"/>
          </p:nvPr>
        </p:nvSpPr>
        <p:spPr/>
        <p:txBody>
          <a:bodyPr/>
          <a:lstStyle/>
          <a:p>
            <a:fld id="{0A3C37BE-C303-496D-B5CD-85F2937540FC}" type="slidenum">
              <a:rPr lang="en-US" smtClean="0"/>
              <a:t>39</a:t>
            </a:fld>
            <a:endParaRPr lang="en-US" dirty="0"/>
          </a:p>
        </p:txBody>
      </p:sp>
    </p:spTree>
    <p:extLst>
      <p:ext uri="{BB962C8B-B14F-4D97-AF65-F5344CB8AC3E}">
        <p14:creationId xmlns:p14="http://schemas.microsoft.com/office/powerpoint/2010/main" val="3385613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9FFB7569-4A06-4F41-B98F-85264B16C547}" type="slidenum">
              <a:rPr lang="en-US" smtClean="0"/>
              <a:pPr>
                <a:defRPr/>
              </a:pPr>
              <a:t>4</a:t>
            </a:fld>
            <a:endParaRPr lang="en-US" dirty="0"/>
          </a:p>
        </p:txBody>
      </p:sp>
    </p:spTree>
    <p:extLst>
      <p:ext uri="{BB962C8B-B14F-4D97-AF65-F5344CB8AC3E}">
        <p14:creationId xmlns:p14="http://schemas.microsoft.com/office/powerpoint/2010/main" val="1909375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40</a:t>
            </a:fld>
            <a:endParaRPr lang="en-US" dirty="0"/>
          </a:p>
        </p:txBody>
      </p:sp>
    </p:spTree>
    <p:extLst>
      <p:ext uri="{BB962C8B-B14F-4D97-AF65-F5344CB8AC3E}">
        <p14:creationId xmlns:p14="http://schemas.microsoft.com/office/powerpoint/2010/main" val="2611676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41</a:t>
            </a:fld>
            <a:endParaRPr lang="en-US" dirty="0"/>
          </a:p>
        </p:txBody>
      </p:sp>
    </p:spTree>
    <p:extLst>
      <p:ext uri="{BB962C8B-B14F-4D97-AF65-F5344CB8AC3E}">
        <p14:creationId xmlns:p14="http://schemas.microsoft.com/office/powerpoint/2010/main" val="908504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42</a:t>
            </a:fld>
            <a:endParaRPr lang="en-US" dirty="0"/>
          </a:p>
        </p:txBody>
      </p:sp>
    </p:spTree>
    <p:extLst>
      <p:ext uri="{BB962C8B-B14F-4D97-AF65-F5344CB8AC3E}">
        <p14:creationId xmlns:p14="http://schemas.microsoft.com/office/powerpoint/2010/main" val="2290120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Collect marital status, state of legal residence, and number of college students in household. While the number in college is no longer a factor in determining need for federal financial aid, the information is used by some states and scholarship programs.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43</a:t>
            </a:fld>
            <a:endParaRPr lang="en-US" dirty="0"/>
          </a:p>
        </p:txBody>
      </p:sp>
    </p:spTree>
    <p:extLst>
      <p:ext uri="{BB962C8B-B14F-4D97-AF65-F5344CB8AC3E}">
        <p14:creationId xmlns:p14="http://schemas.microsoft.com/office/powerpoint/2010/main" val="221569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questions.</a:t>
            </a:r>
          </a:p>
          <a:p>
            <a:r>
              <a:rPr lang="en-US" dirty="0"/>
              <a:t>If anyone in the family was eligible to receive the federal benefits listed, they will not be asked to provide assets.</a:t>
            </a:r>
          </a:p>
        </p:txBody>
      </p:sp>
      <p:sp>
        <p:nvSpPr>
          <p:cNvPr id="4" name="Slide Number Placeholder 3"/>
          <p:cNvSpPr>
            <a:spLocks noGrp="1"/>
          </p:cNvSpPr>
          <p:nvPr>
            <p:ph type="sldNum" sz="quarter" idx="10"/>
          </p:nvPr>
        </p:nvSpPr>
        <p:spPr/>
        <p:txBody>
          <a:bodyPr/>
          <a:lstStyle/>
          <a:p>
            <a:fld id="{59E24414-7107-4A40-B568-CF534397E516}" type="slidenum">
              <a:rPr lang="en-US" smtClean="0"/>
              <a:t>44</a:t>
            </a:fld>
            <a:endParaRPr lang="en-US" dirty="0"/>
          </a:p>
        </p:txBody>
      </p:sp>
    </p:spTree>
    <p:extLst>
      <p:ext uri="{BB962C8B-B14F-4D97-AF65-F5344CB8AC3E}">
        <p14:creationId xmlns:p14="http://schemas.microsoft.com/office/powerpoint/2010/main" val="2209688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45</a:t>
            </a:fld>
            <a:endParaRPr lang="en-US" dirty="0"/>
          </a:p>
        </p:txBody>
      </p:sp>
    </p:spTree>
    <p:extLst>
      <p:ext uri="{BB962C8B-B14F-4D97-AF65-F5344CB8AC3E}">
        <p14:creationId xmlns:p14="http://schemas.microsoft.com/office/powerpoint/2010/main" val="714654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46</a:t>
            </a:fld>
            <a:endParaRPr lang="en-US" dirty="0"/>
          </a:p>
        </p:txBody>
      </p:sp>
    </p:spTree>
    <p:extLst>
      <p:ext uri="{BB962C8B-B14F-4D97-AF65-F5344CB8AC3E}">
        <p14:creationId xmlns:p14="http://schemas.microsoft.com/office/powerpoint/2010/main" val="325148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2476500" y="528638"/>
            <a:ext cx="4691063" cy="2638425"/>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marL="0" marR="0">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73406" indent="-297463">
              <a:defRPr>
                <a:solidFill>
                  <a:schemeClr val="tx1"/>
                </a:solidFill>
                <a:latin typeface="Tahoma" pitchFamily="34" charset="0"/>
              </a:defRPr>
            </a:lvl2pPr>
            <a:lvl3pPr marL="1189855" indent="-237970">
              <a:defRPr>
                <a:solidFill>
                  <a:schemeClr val="tx1"/>
                </a:solidFill>
                <a:latin typeface="Tahoma" pitchFamily="34" charset="0"/>
              </a:defRPr>
            </a:lvl3pPr>
            <a:lvl4pPr marL="1665798" indent="-237970">
              <a:defRPr>
                <a:solidFill>
                  <a:schemeClr val="tx1"/>
                </a:solidFill>
                <a:latin typeface="Tahoma" pitchFamily="34" charset="0"/>
              </a:defRPr>
            </a:lvl4pPr>
            <a:lvl5pPr marL="2141740" indent="-237970">
              <a:defRPr>
                <a:solidFill>
                  <a:schemeClr val="tx1"/>
                </a:solidFill>
                <a:latin typeface="Tahoma" pitchFamily="34" charset="0"/>
              </a:defRPr>
            </a:lvl5pPr>
            <a:lvl6pPr marL="2617681" indent="-237970" eaLnBrk="0" fontAlgn="base" hangingPunct="0">
              <a:spcBef>
                <a:spcPct val="0"/>
              </a:spcBef>
              <a:spcAft>
                <a:spcPct val="0"/>
              </a:spcAft>
              <a:defRPr>
                <a:solidFill>
                  <a:schemeClr val="tx1"/>
                </a:solidFill>
                <a:latin typeface="Tahoma" pitchFamily="34" charset="0"/>
              </a:defRPr>
            </a:lvl6pPr>
            <a:lvl7pPr marL="3093622" indent="-237970" eaLnBrk="0" fontAlgn="base" hangingPunct="0">
              <a:spcBef>
                <a:spcPct val="0"/>
              </a:spcBef>
              <a:spcAft>
                <a:spcPct val="0"/>
              </a:spcAft>
              <a:defRPr>
                <a:solidFill>
                  <a:schemeClr val="tx1"/>
                </a:solidFill>
                <a:latin typeface="Tahoma" pitchFamily="34" charset="0"/>
              </a:defRPr>
            </a:lvl7pPr>
            <a:lvl8pPr marL="3569564" indent="-237970" eaLnBrk="0" fontAlgn="base" hangingPunct="0">
              <a:spcBef>
                <a:spcPct val="0"/>
              </a:spcBef>
              <a:spcAft>
                <a:spcPct val="0"/>
              </a:spcAft>
              <a:defRPr>
                <a:solidFill>
                  <a:schemeClr val="tx1"/>
                </a:solidFill>
                <a:latin typeface="Tahoma" pitchFamily="34" charset="0"/>
              </a:defRPr>
            </a:lvl8pPr>
            <a:lvl9pPr marL="4045506" indent="-237970" eaLnBrk="0" fontAlgn="base" hangingPunct="0">
              <a:spcBef>
                <a:spcPct val="0"/>
              </a:spcBef>
              <a:spcAft>
                <a:spcPct val="0"/>
              </a:spcAft>
              <a:defRPr>
                <a:solidFill>
                  <a:schemeClr val="tx1"/>
                </a:solidFill>
                <a:latin typeface="Tahoma" pitchFamily="34" charset="0"/>
              </a:defRPr>
            </a:lvl9pPr>
          </a:lstStyle>
          <a:p>
            <a:fld id="{1B8CF5D6-4A5C-4C93-B93E-ADC0A94DB8D8}" type="slidenum">
              <a:rPr lang="en-US" smtClean="0">
                <a:latin typeface="Arial" charset="0"/>
              </a:rPr>
              <a:pPr/>
              <a:t>47</a:t>
            </a:fld>
            <a:endParaRPr lang="en-US" dirty="0">
              <a:latin typeface="Arial" charset="0"/>
            </a:endParaRPr>
          </a:p>
        </p:txBody>
      </p:sp>
    </p:spTree>
    <p:extLst>
      <p:ext uri="{BB962C8B-B14F-4D97-AF65-F5344CB8AC3E}">
        <p14:creationId xmlns:p14="http://schemas.microsoft.com/office/powerpoint/2010/main" val="293448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may be asked to provide financial information from tax return.</a:t>
            </a:r>
          </a:p>
        </p:txBody>
      </p:sp>
      <p:sp>
        <p:nvSpPr>
          <p:cNvPr id="4" name="Slide Number Placeholder 3"/>
          <p:cNvSpPr>
            <a:spLocks noGrp="1"/>
          </p:cNvSpPr>
          <p:nvPr>
            <p:ph type="sldNum" sz="quarter" idx="5"/>
          </p:nvPr>
        </p:nvSpPr>
        <p:spPr/>
        <p:txBody>
          <a:bodyPr/>
          <a:lstStyle/>
          <a:p>
            <a:fld id="{0A3C37BE-C303-496D-B5CD-85F2937540FC}" type="slidenum">
              <a:rPr lang="en-US" smtClean="0"/>
              <a:t>48</a:t>
            </a:fld>
            <a:endParaRPr lang="en-US" dirty="0"/>
          </a:p>
        </p:txBody>
      </p:sp>
    </p:spTree>
    <p:extLst>
      <p:ext uri="{BB962C8B-B14F-4D97-AF65-F5344CB8AC3E}">
        <p14:creationId xmlns:p14="http://schemas.microsoft.com/office/powerpoint/2010/main" val="218112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49</a:t>
            </a:fld>
            <a:endParaRPr lang="en-US" dirty="0"/>
          </a:p>
        </p:txBody>
      </p:sp>
    </p:spTree>
    <p:extLst>
      <p:ext uri="{BB962C8B-B14F-4D97-AF65-F5344CB8AC3E}">
        <p14:creationId xmlns:p14="http://schemas.microsoft.com/office/powerpoint/2010/main" val="155450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nSpc>
                <a:spcPct val="107000"/>
              </a:lnSpc>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579" indent="-288684">
              <a:spcBef>
                <a:spcPct val="30000"/>
              </a:spcBef>
              <a:defRPr sz="1200">
                <a:solidFill>
                  <a:schemeClr val="tx1"/>
                </a:solidFill>
                <a:latin typeface="Calibri" panose="020F0502020204030204" pitchFamily="34" charset="0"/>
              </a:defRPr>
            </a:lvl2pPr>
            <a:lvl3pPr marL="1154737" indent="-230947">
              <a:spcBef>
                <a:spcPct val="30000"/>
              </a:spcBef>
              <a:defRPr sz="1200">
                <a:solidFill>
                  <a:schemeClr val="tx1"/>
                </a:solidFill>
                <a:latin typeface="Calibri" panose="020F0502020204030204" pitchFamily="34" charset="0"/>
              </a:defRPr>
            </a:lvl3pPr>
            <a:lvl4pPr marL="1616631" indent="-230947">
              <a:spcBef>
                <a:spcPct val="30000"/>
              </a:spcBef>
              <a:defRPr sz="1200">
                <a:solidFill>
                  <a:schemeClr val="tx1"/>
                </a:solidFill>
                <a:latin typeface="Calibri" panose="020F0502020204030204" pitchFamily="34" charset="0"/>
              </a:defRPr>
            </a:lvl4pPr>
            <a:lvl5pPr marL="2078525" indent="-230947">
              <a:spcBef>
                <a:spcPct val="30000"/>
              </a:spcBef>
              <a:defRPr sz="1200">
                <a:solidFill>
                  <a:schemeClr val="tx1"/>
                </a:solidFill>
                <a:latin typeface="Calibri" panose="020F0502020204030204" pitchFamily="34" charset="0"/>
              </a:defRPr>
            </a:lvl5pPr>
            <a:lvl6pPr marL="2540419" indent="-230947" defTabSz="461895" eaLnBrk="0" fontAlgn="base" hangingPunct="0">
              <a:spcBef>
                <a:spcPct val="30000"/>
              </a:spcBef>
              <a:spcAft>
                <a:spcPct val="0"/>
              </a:spcAft>
              <a:defRPr sz="1200">
                <a:solidFill>
                  <a:schemeClr val="tx1"/>
                </a:solidFill>
                <a:latin typeface="Calibri" panose="020F0502020204030204" pitchFamily="34" charset="0"/>
              </a:defRPr>
            </a:lvl6pPr>
            <a:lvl7pPr marL="3002314" indent="-230947" defTabSz="461895" eaLnBrk="0" fontAlgn="base" hangingPunct="0">
              <a:spcBef>
                <a:spcPct val="30000"/>
              </a:spcBef>
              <a:spcAft>
                <a:spcPct val="0"/>
              </a:spcAft>
              <a:defRPr sz="1200">
                <a:solidFill>
                  <a:schemeClr val="tx1"/>
                </a:solidFill>
                <a:latin typeface="Calibri" panose="020F0502020204030204" pitchFamily="34" charset="0"/>
              </a:defRPr>
            </a:lvl7pPr>
            <a:lvl8pPr marL="3464208" indent="-230947" defTabSz="461895" eaLnBrk="0" fontAlgn="base" hangingPunct="0">
              <a:spcBef>
                <a:spcPct val="30000"/>
              </a:spcBef>
              <a:spcAft>
                <a:spcPct val="0"/>
              </a:spcAft>
              <a:defRPr sz="1200">
                <a:solidFill>
                  <a:schemeClr val="tx1"/>
                </a:solidFill>
                <a:latin typeface="Calibri" panose="020F0502020204030204" pitchFamily="34" charset="0"/>
              </a:defRPr>
            </a:lvl8pPr>
            <a:lvl9pPr marL="3926103" indent="-230947" defTabSz="461895"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A8CB6FA-0B6D-4D92-8D45-47B481A26308}" type="slidenum">
              <a:rPr lang="en-US" altLang="en-US" smtClean="0">
                <a:cs typeface="Arial" panose="020B0604020202020204" pitchFamily="34" charset="0"/>
              </a:rPr>
              <a:pPr fontAlgn="base">
                <a:spcBef>
                  <a:spcPct val="0"/>
                </a:spcBef>
                <a:spcAft>
                  <a:spcPct val="0"/>
                </a:spcAft>
              </a:pPr>
              <a:t>5</a:t>
            </a:fld>
            <a:endParaRPr lang="en-US" altLang="en-US" dirty="0">
              <a:cs typeface="Arial" panose="020B0604020202020204" pitchFamily="34" charset="0"/>
            </a:endParaRPr>
          </a:p>
        </p:txBody>
      </p:sp>
    </p:spTree>
    <p:extLst>
      <p:ext uri="{BB962C8B-B14F-4D97-AF65-F5344CB8AC3E}">
        <p14:creationId xmlns:p14="http://schemas.microsoft.com/office/powerpoint/2010/main" val="1469759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50</a:t>
            </a:fld>
            <a:endParaRPr lang="en-US" dirty="0"/>
          </a:p>
        </p:txBody>
      </p:sp>
    </p:spTree>
    <p:extLst>
      <p:ext uri="{BB962C8B-B14F-4D97-AF65-F5344CB8AC3E}">
        <p14:creationId xmlns:p14="http://schemas.microsoft.com/office/powerpoint/2010/main" val="1969408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51</a:t>
            </a:fld>
            <a:endParaRPr lang="en-US" dirty="0"/>
          </a:p>
        </p:txBody>
      </p:sp>
    </p:spTree>
    <p:extLst>
      <p:ext uri="{BB962C8B-B14F-4D97-AF65-F5344CB8AC3E}">
        <p14:creationId xmlns:p14="http://schemas.microsoft.com/office/powerpoint/2010/main" val="955240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52</a:t>
            </a:fld>
            <a:endParaRPr lang="en-US" dirty="0"/>
          </a:p>
        </p:txBody>
      </p:sp>
    </p:spTree>
    <p:extLst>
      <p:ext uri="{BB962C8B-B14F-4D97-AF65-F5344CB8AC3E}">
        <p14:creationId xmlns:p14="http://schemas.microsoft.com/office/powerpoint/2010/main" val="438671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53</a:t>
            </a:fld>
            <a:endParaRPr lang="en-US" dirty="0"/>
          </a:p>
        </p:txBody>
      </p:sp>
    </p:spTree>
    <p:extLst>
      <p:ext uri="{BB962C8B-B14F-4D97-AF65-F5344CB8AC3E}">
        <p14:creationId xmlns:p14="http://schemas.microsoft.com/office/powerpoint/2010/main" val="4284877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54</a:t>
            </a:fld>
            <a:endParaRPr lang="en-US" dirty="0"/>
          </a:p>
        </p:txBody>
      </p:sp>
    </p:spTree>
    <p:extLst>
      <p:ext uri="{BB962C8B-B14F-4D97-AF65-F5344CB8AC3E}">
        <p14:creationId xmlns:p14="http://schemas.microsoft.com/office/powerpoint/2010/main" val="255178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56</a:t>
            </a:fld>
            <a:endParaRPr lang="en-US" dirty="0"/>
          </a:p>
        </p:txBody>
      </p:sp>
    </p:spTree>
    <p:extLst>
      <p:ext uri="{BB962C8B-B14F-4D97-AF65-F5344CB8AC3E}">
        <p14:creationId xmlns:p14="http://schemas.microsoft.com/office/powerpoint/2010/main" val="441750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57</a:t>
            </a:fld>
            <a:endParaRPr lang="en-US" dirty="0"/>
          </a:p>
        </p:txBody>
      </p:sp>
    </p:spTree>
    <p:extLst>
      <p:ext uri="{BB962C8B-B14F-4D97-AF65-F5344CB8AC3E}">
        <p14:creationId xmlns:p14="http://schemas.microsoft.com/office/powerpoint/2010/main" val="2356912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A2D3E05C-EAF7-4C36-B3AF-5087C79461D3}" type="slidenum">
              <a:rPr lang="en-US" smtClean="0"/>
              <a:pPr>
                <a:defRPr/>
              </a:pPr>
              <a:t>58</a:t>
            </a:fld>
            <a:endParaRPr lang="en-US" dirty="0"/>
          </a:p>
        </p:txBody>
      </p:sp>
    </p:spTree>
    <p:extLst>
      <p:ext uri="{BB962C8B-B14F-4D97-AF65-F5344CB8AC3E}">
        <p14:creationId xmlns:p14="http://schemas.microsoft.com/office/powerpoint/2010/main" val="2801559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0D7C9-3858-FE4C-4213-CA5BBD9C2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EB068-64DA-66F0-BEEA-5CFA90406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7033E-6CFB-3E44-72CE-42D6A13810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AADD17-67D4-384F-AFCC-3AD7ABB0D498}"/>
              </a:ext>
            </a:extLst>
          </p:cNvPr>
          <p:cNvSpPr>
            <a:spLocks noGrp="1"/>
          </p:cNvSpPr>
          <p:nvPr>
            <p:ph type="sldNum" sz="quarter" idx="10"/>
          </p:nvPr>
        </p:nvSpPr>
        <p:spPr/>
        <p:txBody>
          <a:bodyPr/>
          <a:lstStyle/>
          <a:p>
            <a:fld id="{59E24414-7107-4A40-B568-CF534397E516}" type="slidenum">
              <a:rPr lang="en-US" smtClean="0"/>
              <a:t>59</a:t>
            </a:fld>
            <a:endParaRPr lang="en-US" dirty="0"/>
          </a:p>
        </p:txBody>
      </p:sp>
    </p:spTree>
    <p:extLst>
      <p:ext uri="{BB962C8B-B14F-4D97-AF65-F5344CB8AC3E}">
        <p14:creationId xmlns:p14="http://schemas.microsoft.com/office/powerpoint/2010/main" val="813737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60</a:t>
            </a:fld>
            <a:endParaRPr lang="en-US" dirty="0"/>
          </a:p>
        </p:txBody>
      </p:sp>
    </p:spTree>
    <p:extLst>
      <p:ext uri="{BB962C8B-B14F-4D97-AF65-F5344CB8AC3E}">
        <p14:creationId xmlns:p14="http://schemas.microsoft.com/office/powerpoint/2010/main" val="360577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Complete the FAFSA*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slide shows the process for completing the FAFSA.**</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 student starts the FAFSA (preferred way).</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student Invites the parent to do their part of the FAFSA.</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student completes their part of the FAFSA.</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Parent accepts invite and completes their part of the FAFSA.</a:t>
            </a:r>
          </a:p>
          <a:p>
            <a:pPr marL="742950" marR="0" lvl="1" indent="-285750">
              <a:lnSpc>
                <a:spcPct val="107000"/>
              </a:lnSpc>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FAFSA is submitted when complete.</a:t>
            </a:r>
          </a:p>
          <a:p>
            <a:pPr marL="228600" marR="0">
              <a:lnSpc>
                <a:spcPct val="107000"/>
              </a:lnSpc>
              <a:spcAft>
                <a:spcPts val="800"/>
              </a:spcAft>
            </a:pP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Parent can start a FAFSA and invite a student to complete their part.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a:t>
            </a:fld>
            <a:endParaRPr lang="en-US" dirty="0"/>
          </a:p>
        </p:txBody>
      </p:sp>
    </p:spTree>
    <p:extLst>
      <p:ext uri="{BB962C8B-B14F-4D97-AF65-F5344CB8AC3E}">
        <p14:creationId xmlns:p14="http://schemas.microsoft.com/office/powerpoint/2010/main" val="31023966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61</a:t>
            </a:fld>
            <a:endParaRPr lang="en-US" dirty="0"/>
          </a:p>
        </p:txBody>
      </p:sp>
    </p:spTree>
    <p:extLst>
      <p:ext uri="{BB962C8B-B14F-4D97-AF65-F5344CB8AC3E}">
        <p14:creationId xmlns:p14="http://schemas.microsoft.com/office/powerpoint/2010/main" val="1376993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62</a:t>
            </a:fld>
            <a:endParaRPr lang="en-US" dirty="0"/>
          </a:p>
        </p:txBody>
      </p:sp>
    </p:spTree>
    <p:extLst>
      <p:ext uri="{BB962C8B-B14F-4D97-AF65-F5344CB8AC3E}">
        <p14:creationId xmlns:p14="http://schemas.microsoft.com/office/powerpoint/2010/main" val="3235959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Tuition is based on public</a:t>
            </a:r>
            <a:r>
              <a:rPr lang="en-US" baseline="0" dirty="0"/>
              <a:t> university tuition rates</a:t>
            </a:r>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63</a:t>
            </a:fld>
            <a:endParaRPr lang="en-US" dirty="0"/>
          </a:p>
        </p:txBody>
      </p:sp>
    </p:spTree>
    <p:extLst>
      <p:ext uri="{BB962C8B-B14F-4D97-AF65-F5344CB8AC3E}">
        <p14:creationId xmlns:p14="http://schemas.microsoft.com/office/powerpoint/2010/main" val="3594906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64</a:t>
            </a:fld>
            <a:endParaRPr lang="en-US" dirty="0"/>
          </a:p>
        </p:txBody>
      </p:sp>
    </p:spTree>
    <p:extLst>
      <p:ext uri="{BB962C8B-B14F-4D97-AF65-F5344CB8AC3E}">
        <p14:creationId xmlns:p14="http://schemas.microsoft.com/office/powerpoint/2010/main" val="3905702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65</a:t>
            </a:fld>
            <a:endParaRPr lang="en-US" dirty="0"/>
          </a:p>
        </p:txBody>
      </p:sp>
    </p:spTree>
    <p:extLst>
      <p:ext uri="{BB962C8B-B14F-4D97-AF65-F5344CB8AC3E}">
        <p14:creationId xmlns:p14="http://schemas.microsoft.com/office/powerpoint/2010/main" val="41030038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66</a:t>
            </a:fld>
            <a:endParaRPr lang="en-US" dirty="0"/>
          </a:p>
        </p:txBody>
      </p:sp>
    </p:spTree>
    <p:extLst>
      <p:ext uri="{BB962C8B-B14F-4D97-AF65-F5344CB8AC3E}">
        <p14:creationId xmlns:p14="http://schemas.microsoft.com/office/powerpoint/2010/main" val="1016183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2470150" y="563563"/>
            <a:ext cx="5002213" cy="2814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9CA2B511-6082-40F4-B701-83B082E63FB8}" type="slidenum">
              <a:rPr lang="en-US" smtClean="0"/>
              <a:pPr>
                <a:defRPr/>
              </a:pPr>
              <a:t>69</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2470150" y="563563"/>
            <a:ext cx="5002213" cy="2814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C558CF06-4CCC-4880-B3E5-92604EEFE05B}" type="slidenum">
              <a:rPr lang="en-US" smtClean="0"/>
              <a:pPr>
                <a:defRPr/>
              </a:pPr>
              <a:t>71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nSpc>
                <a:spcPct val="107000"/>
              </a:lnSpc>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7585944-DD2E-42FF-BA2E-D90B3AE6E6C5}"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nSpc>
                <a:spcPct val="107000"/>
              </a:lnSpc>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DB4CE55-B21B-47D5-9827-4134E05F6AED}"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452E5B75-CD6C-42F6-9BD4-371A2D79E308}"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65389095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1" name="Picture 10"/>
          <p:cNvPicPr>
            <a:picLocks noChangeAspect="1"/>
          </p:cNvPicPr>
          <p:nvPr/>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67D7868C-3A95-4C60-BCB1-2EBF8C25AD78}" type="datetime1">
              <a:rPr lang="en-US" smtClean="0"/>
              <a:t>9/2/2025</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r>
              <a:rPr lang="en-US" dirty="0"/>
              <a:t>© Mapping Your Future 2025</a:t>
            </a:r>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dirty="0"/>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fld id="{19EC050D-F146-41E7-81F5-9A75411766DB}" type="datetime1">
              <a:rPr lang="en-US" smtClean="0"/>
              <a:t>9/2/2025</a:t>
            </a:fld>
            <a:endParaRPr dirty="0"/>
          </a:p>
        </p:txBody>
      </p:sp>
      <p:sp>
        <p:nvSpPr>
          <p:cNvPr id="6" name="Footer Placeholder 5"/>
          <p:cNvSpPr>
            <a:spLocks noGrp="1"/>
          </p:cNvSpPr>
          <p:nvPr>
            <p:ph type="ftr" sz="quarter" idx="11"/>
          </p:nvPr>
        </p:nvSpPr>
        <p:spPr/>
        <p:txBody>
          <a:bodyPr/>
          <a:lstStyle/>
          <a:p>
            <a:r>
              <a:rPr lang="en-US" dirty="0"/>
              <a:t>© Mapping Your Future 2025</a:t>
            </a:r>
            <a:endParaRPr dirty="0"/>
          </a:p>
        </p:txBody>
      </p:sp>
      <p:sp>
        <p:nvSpPr>
          <p:cNvPr id="7" name="Slide Number Placeholder 6"/>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A0E83DF-606F-477C-9B0B-6AE3C79AD147}" type="datetime1">
              <a:rPr lang="en-US" smtClean="0"/>
              <a:t>9/2/2025</a:t>
            </a:fld>
            <a:endParaRPr dirty="0"/>
          </a:p>
        </p:txBody>
      </p:sp>
      <p:sp>
        <p:nvSpPr>
          <p:cNvPr id="5" name="Footer Placeholder 4"/>
          <p:cNvSpPr>
            <a:spLocks noGrp="1"/>
          </p:cNvSpPr>
          <p:nvPr>
            <p:ph type="ftr" sz="quarter" idx="11"/>
          </p:nvPr>
        </p:nvSpPr>
        <p:spPr/>
        <p:txBody>
          <a:bodyPr/>
          <a:lstStyle/>
          <a:p>
            <a:r>
              <a:rPr lang="en-US" dirty="0"/>
              <a:t>© Mapping Your Future 2025</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FD88372-1E47-4482-AAE5-9ECF2A85B97B}" type="datetime1">
              <a:rPr lang="en-US" smtClean="0"/>
              <a:t>9/2/2025</a:t>
            </a:fld>
            <a:endParaRPr dirty="0"/>
          </a:p>
        </p:txBody>
      </p:sp>
      <p:sp>
        <p:nvSpPr>
          <p:cNvPr id="5" name="Footer Placeholder 4"/>
          <p:cNvSpPr>
            <a:spLocks noGrp="1"/>
          </p:cNvSpPr>
          <p:nvPr>
            <p:ph type="ftr" sz="quarter" idx="11"/>
          </p:nvPr>
        </p:nvSpPr>
        <p:spPr/>
        <p:txBody>
          <a:bodyPr/>
          <a:lstStyle/>
          <a:p>
            <a:r>
              <a:rPr lang="en-US" dirty="0"/>
              <a:t>© Mapping Your Future 2025</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C7F08DF-D8C2-4F5D-BF5D-29F55E824069}" type="datetime1">
              <a:rPr lang="en-US" smtClean="0"/>
              <a:t>9/2/2025</a:t>
            </a:fld>
            <a:endParaRPr dirty="0"/>
          </a:p>
        </p:txBody>
      </p:sp>
      <p:sp>
        <p:nvSpPr>
          <p:cNvPr id="5" name="Footer Placeholder 4"/>
          <p:cNvSpPr>
            <a:spLocks noGrp="1"/>
          </p:cNvSpPr>
          <p:nvPr>
            <p:ph type="ftr" sz="quarter" idx="11"/>
          </p:nvPr>
        </p:nvSpPr>
        <p:spPr/>
        <p:txBody>
          <a:bodyPr/>
          <a:lstStyle/>
          <a:p>
            <a:r>
              <a:rPr lang="en-US" dirty="0"/>
              <a:t>© Mapping Your Future 2025</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dirty="0"/>
              <a:t>Click icon to add picture</a:t>
            </a:r>
            <a:endParaRP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08D1C-A360-4773-9F32-142D10C4292D}" type="datetime1">
              <a:rPr lang="en-US" smtClean="0"/>
              <a:t>9/2/2025</a:t>
            </a:fld>
            <a:endParaRPr dirty="0"/>
          </a:p>
        </p:txBody>
      </p:sp>
      <p:sp>
        <p:nvSpPr>
          <p:cNvPr id="5" name="Footer Placeholder 4"/>
          <p:cNvSpPr>
            <a:spLocks noGrp="1"/>
          </p:cNvSpPr>
          <p:nvPr>
            <p:ph type="ftr" sz="quarter" idx="11"/>
          </p:nvPr>
        </p:nvSpPr>
        <p:spPr/>
        <p:txBody>
          <a:bodyPr/>
          <a:lstStyle/>
          <a:p>
            <a:r>
              <a:rPr lang="en-US" dirty="0"/>
              <a:t>© Mapping Your Future 2025</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C5AFD99-3D9A-49E3-910D-C1F8F839122E}" type="datetime1">
              <a:rPr lang="en-US" smtClean="0"/>
              <a:t>9/2/2025</a:t>
            </a:fld>
            <a:endParaRPr dirty="0"/>
          </a:p>
        </p:txBody>
      </p:sp>
      <p:sp>
        <p:nvSpPr>
          <p:cNvPr id="6" name="Footer Placeholder 5"/>
          <p:cNvSpPr>
            <a:spLocks noGrp="1"/>
          </p:cNvSpPr>
          <p:nvPr>
            <p:ph type="ftr" sz="quarter" idx="11"/>
          </p:nvPr>
        </p:nvSpPr>
        <p:spPr/>
        <p:txBody>
          <a:bodyPr/>
          <a:lstStyle/>
          <a:p>
            <a:r>
              <a:rPr lang="en-US" dirty="0"/>
              <a:t>© Mapping Your Future 2025</a:t>
            </a:r>
            <a:endParaRPr dirty="0"/>
          </a:p>
        </p:txBody>
      </p:sp>
      <p:sp>
        <p:nvSpPr>
          <p:cNvPr id="7" name="Slide Number Placeholder 6"/>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F988AE7-E0A3-4921-90D9-6D589A47E46D}" type="datetime1">
              <a:rPr lang="en-US" smtClean="0"/>
              <a:t>9/2/2025</a:t>
            </a:fld>
            <a:endParaRPr dirty="0"/>
          </a:p>
        </p:txBody>
      </p:sp>
      <p:sp>
        <p:nvSpPr>
          <p:cNvPr id="8" name="Footer Placeholder 7"/>
          <p:cNvSpPr>
            <a:spLocks noGrp="1"/>
          </p:cNvSpPr>
          <p:nvPr>
            <p:ph type="ftr" sz="quarter" idx="11"/>
          </p:nvPr>
        </p:nvSpPr>
        <p:spPr/>
        <p:txBody>
          <a:bodyPr/>
          <a:lstStyle/>
          <a:p>
            <a:r>
              <a:rPr lang="en-US" dirty="0"/>
              <a:t>© Mapping Your Future 2025</a:t>
            </a:r>
            <a:endParaRPr dirty="0"/>
          </a:p>
        </p:txBody>
      </p:sp>
      <p:sp>
        <p:nvSpPr>
          <p:cNvPr id="9" name="Slide Number Placeholder 8"/>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2BB4225-2C6E-464A-887B-5D0B4F9D8F40}" type="datetime1">
              <a:rPr lang="en-US" smtClean="0"/>
              <a:t>9/2/2025</a:t>
            </a:fld>
            <a:endParaRPr dirty="0"/>
          </a:p>
        </p:txBody>
      </p:sp>
      <p:sp>
        <p:nvSpPr>
          <p:cNvPr id="4" name="Footer Placeholder 3"/>
          <p:cNvSpPr>
            <a:spLocks noGrp="1"/>
          </p:cNvSpPr>
          <p:nvPr>
            <p:ph type="ftr" sz="quarter" idx="11"/>
          </p:nvPr>
        </p:nvSpPr>
        <p:spPr/>
        <p:txBody>
          <a:bodyPr/>
          <a:lstStyle/>
          <a:p>
            <a:r>
              <a:rPr lang="en-US" dirty="0"/>
              <a:t>© Mapping Your Future 2025</a:t>
            </a:r>
            <a:endParaRPr dirty="0"/>
          </a:p>
        </p:txBody>
      </p:sp>
      <p:sp>
        <p:nvSpPr>
          <p:cNvPr id="5" name="Slide Number Placeholder 4"/>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E22BB-E1E2-46DC-9DD2-CF51C555B6D5}" type="datetime1">
              <a:rPr lang="en-US" smtClean="0"/>
              <a:t>9/2/2025</a:t>
            </a:fld>
            <a:endParaRPr dirty="0"/>
          </a:p>
        </p:txBody>
      </p:sp>
      <p:sp>
        <p:nvSpPr>
          <p:cNvPr id="3" name="Footer Placeholder 2"/>
          <p:cNvSpPr>
            <a:spLocks noGrp="1"/>
          </p:cNvSpPr>
          <p:nvPr>
            <p:ph type="ftr" sz="quarter" idx="11"/>
          </p:nvPr>
        </p:nvSpPr>
        <p:spPr/>
        <p:txBody>
          <a:bodyPr/>
          <a:lstStyle/>
          <a:p>
            <a:r>
              <a:rPr lang="en-US" dirty="0"/>
              <a:t>© Mapping Your Future 2025</a:t>
            </a:r>
            <a:endParaRPr dirty="0"/>
          </a:p>
        </p:txBody>
      </p:sp>
      <p:sp>
        <p:nvSpPr>
          <p:cNvPr id="4" name="Slide Number Placeholder 3"/>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D7D3352-9C10-4F0D-9F98-C7238DB28BBC}" type="datetime1">
              <a:rPr lang="en-US" smtClean="0"/>
              <a:t>9/2/2025</a:t>
            </a:fld>
            <a:endParaRPr dirty="0"/>
          </a:p>
        </p:txBody>
      </p:sp>
      <p:sp>
        <p:nvSpPr>
          <p:cNvPr id="6" name="Footer Placeholder 5"/>
          <p:cNvSpPr>
            <a:spLocks noGrp="1"/>
          </p:cNvSpPr>
          <p:nvPr>
            <p:ph type="ftr" sz="quarter" idx="11"/>
          </p:nvPr>
        </p:nvSpPr>
        <p:spPr/>
        <p:txBody>
          <a:bodyPr/>
          <a:lstStyle/>
          <a:p>
            <a:r>
              <a:rPr lang="en-US" dirty="0"/>
              <a:t>© Mapping Your Future 2025</a:t>
            </a:r>
            <a:endParaRPr dirty="0"/>
          </a:p>
        </p:txBody>
      </p:sp>
      <p:sp>
        <p:nvSpPr>
          <p:cNvPr id="7" name="Slide Number Placeholder 6"/>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0AC6E1FD-0E8A-4DE2-A96C-9E30E5A31B6B}" type="datetime1">
              <a:rPr lang="en-US" smtClean="0"/>
              <a:t>9/2/2025</a:t>
            </a:fld>
            <a:endParaRPr lang="en-US" dirty="0"/>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r>
              <a:rPr lang="en-US" dirty="0"/>
              <a:t>© Mapping Your Future 2025</a:t>
            </a: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dirty="0"/>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tudentaid.gov/fafsa-apply/parent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southdakota.mappingyourfutur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sdos.sdbor.edu/"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tdx.sdbor.edu/TDClient/33/Portal/KB/ArticleDet?ID=278"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tdx.sdbor.edu/TDClient/33/Portal/KB/ArticleDet?ID=311"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builddakotascholarships.com/"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freedomscholarshipsd.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tdx.sdbor.edu/TDClient/33/Portal/KB/ArticleDet?ID=252"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tdx.sdbor.edu/TDClient/33/Portal/KB/?CategoryID=38"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hyperlink" Target="https://studentaid.gov/aid-estimator/" TargetMode="External"/><Relationship Id="rId13" Type="http://schemas.openxmlformats.org/officeDocument/2006/relationships/image" Target="../media/image127.png"/><Relationship Id="rId3" Type="http://schemas.openxmlformats.org/officeDocument/2006/relationships/hyperlink" Target="https://southdakota.mappingyourfuture.org/" TargetMode="External"/><Relationship Id="rId7" Type="http://schemas.openxmlformats.org/officeDocument/2006/relationships/hyperlink" Target="https://studentaid.gov/" TargetMode="External"/><Relationship Id="rId12" Type="http://schemas.openxmlformats.org/officeDocument/2006/relationships/hyperlink" Target="https://mappingyourfuture.org/wp-content/uploads/2024/08/MappingYourFutureScholarshipTips.pdf"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hyperlink" Target="https://mappingyourfuture.org/" TargetMode="External"/><Relationship Id="rId11" Type="http://schemas.openxmlformats.org/officeDocument/2006/relationships/hyperlink" Target="https://bigfuture.collegeboard.org/" TargetMode="External"/><Relationship Id="rId5" Type="http://schemas.openxmlformats.org/officeDocument/2006/relationships/hyperlink" Target="https://southdakota.mappingyourfuture.org/career-sort.cfm" TargetMode="External"/><Relationship Id="rId10" Type="http://schemas.openxmlformats.org/officeDocument/2006/relationships/hyperlink" Target="http://www.fastweb.com/" TargetMode="External"/><Relationship Id="rId4" Type="http://schemas.openxmlformats.org/officeDocument/2006/relationships/hyperlink" Target="https://southdakota.mappingyourfuture.org/college.cfm" TargetMode="External"/><Relationship Id="rId9" Type="http://schemas.openxmlformats.org/officeDocument/2006/relationships/hyperlink" Target="https://mappingyourfuture.org/wp-content/uploads/2024/08/MappingYourFuture_Scholarship_Tracking2024.xlsx" TargetMode="External"/><Relationship Id="rId14" Type="http://schemas.openxmlformats.org/officeDocument/2006/relationships/image" Target="../media/image128.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mailto:feedback@mappingyourfuture.org"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30.jpg"/><Relationship Id="rId4" Type="http://schemas.openxmlformats.org/officeDocument/2006/relationships/hyperlink" Target="http://southdakota.mappingyourfuture.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319154"/>
            <a:ext cx="5734050" cy="2219691"/>
          </a:xfrm>
        </p:spPr>
        <p:txBody>
          <a:bodyPr anchor="ctr"/>
          <a:lstStyle/>
          <a:p>
            <a:r>
              <a:rPr lang="en-US" dirty="0"/>
              <a:t>2026-27 </a:t>
            </a:r>
            <a:br>
              <a:rPr lang="en-US" dirty="0"/>
            </a:br>
            <a:r>
              <a:rPr lang="en-US" cap="none" dirty="0"/>
              <a:t>Financial Aid Event</a:t>
            </a:r>
            <a:endParaRPr lang="en-US" dirty="0"/>
          </a:p>
        </p:txBody>
      </p:sp>
      <p:sp>
        <p:nvSpPr>
          <p:cNvPr id="7" name="Subtitle 6"/>
          <p:cNvSpPr>
            <a:spLocks noGrp="1"/>
          </p:cNvSpPr>
          <p:nvPr>
            <p:ph type="subTitle" idx="1"/>
          </p:nvPr>
        </p:nvSpPr>
        <p:spPr>
          <a:xfrm>
            <a:off x="1104900" y="4155440"/>
            <a:ext cx="5734050" cy="1311909"/>
          </a:xfrm>
        </p:spPr>
        <p:txBody>
          <a:bodyPr>
            <a:normAutofit/>
          </a:bodyPr>
          <a:lstStyle/>
          <a:p>
            <a:endParaRPr lang="en-US" b="1" dirty="0"/>
          </a:p>
          <a:p>
            <a:r>
              <a:rPr lang="en-US" b="1" dirty="0"/>
              <a:t>High School</a:t>
            </a:r>
          </a:p>
          <a:p>
            <a:r>
              <a:rPr lang="en-US" b="1" dirty="0"/>
              <a:t>September 2025</a:t>
            </a:r>
          </a:p>
        </p:txBody>
      </p:sp>
      <p:pic>
        <p:nvPicPr>
          <p:cNvPr id="9" name="Picture Placeholder 8" descr="A stack of books with a piggy bank on top&#10;&#10;Description automatically generated">
            <a:extLst>
              <a:ext uri="{FF2B5EF4-FFF2-40B4-BE49-F238E27FC236}">
                <a16:creationId xmlns:a16="http://schemas.microsoft.com/office/drawing/2014/main" id="{9171D0D8-37DD-540F-1E3D-18BF9B2BBCC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bg1"/>
                </a:solidFill>
              </a:rPr>
              <a:t>Dependent Student </a:t>
            </a:r>
            <a:br>
              <a:rPr lang="en-US" dirty="0">
                <a:solidFill>
                  <a:schemeClr val="bg1"/>
                </a:solidFill>
              </a:rPr>
            </a:br>
            <a:r>
              <a:rPr lang="en-US" dirty="0">
                <a:solidFill>
                  <a:schemeClr val="bg1"/>
                </a:solidFill>
              </a:rPr>
              <a:t>Identity Information</a:t>
            </a:r>
          </a:p>
        </p:txBody>
      </p:sp>
      <p:sp>
        <p:nvSpPr>
          <p:cNvPr id="4" name="Content Placeholder 3"/>
          <p:cNvSpPr>
            <a:spLocks noGrp="1"/>
          </p:cNvSpPr>
          <p:nvPr>
            <p:ph idx="1"/>
          </p:nvPr>
        </p:nvSpPr>
        <p:spPr/>
        <p:txBody>
          <a:bodyPr>
            <a:normAutofit/>
          </a:bodyPr>
          <a:lstStyle/>
          <a:p>
            <a:r>
              <a:rPr lang="en-US" dirty="0"/>
              <a:t>Contributor</a:t>
            </a:r>
          </a:p>
          <a:p>
            <a:r>
              <a:rPr lang="en-US" dirty="0"/>
              <a:t>Approval/Consent</a:t>
            </a:r>
          </a:p>
          <a:p>
            <a:r>
              <a:rPr lang="en-US" dirty="0"/>
              <a:t>Personal circumstances </a:t>
            </a:r>
          </a:p>
          <a:p>
            <a:r>
              <a:rPr lang="en-US" dirty="0"/>
              <a:t>Parent</a:t>
            </a:r>
          </a:p>
          <a:p>
            <a:r>
              <a:rPr lang="en-US" dirty="0"/>
              <a:t>Unusual circumstances</a:t>
            </a:r>
          </a:p>
          <a:p>
            <a:r>
              <a:rPr lang="en-US" dirty="0"/>
              <a:t>Special circumstances</a:t>
            </a:r>
          </a:p>
          <a:p>
            <a:r>
              <a:rPr lang="en-US" dirty="0"/>
              <a:t>FAFSA Submission Summary</a:t>
            </a:r>
          </a:p>
          <a:p>
            <a:r>
              <a:rPr lang="en-US" dirty="0"/>
              <a:t>Student Aid Index (SAI)</a:t>
            </a:r>
          </a:p>
          <a:p>
            <a:endParaRPr lang="en-US" dirty="0"/>
          </a:p>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39368084-F627-F1DF-8A0B-F05F00CD0334}"/>
              </a:ext>
            </a:extLst>
          </p:cNvPr>
          <p:cNvSpPr txBox="1"/>
          <p:nvPr/>
        </p:nvSpPr>
        <p:spPr>
          <a:xfrm>
            <a:off x="1099226" y="505838"/>
            <a:ext cx="8618706" cy="490134"/>
          </a:xfrm>
          <a:prstGeom prst="rect">
            <a:avLst/>
          </a:prstGeom>
          <a:noFill/>
        </p:spPr>
        <p:txBody>
          <a:bodyPr wrap="square" rtlCol="0">
            <a:spAutoFit/>
          </a:bodyPr>
          <a:lstStyle/>
          <a:p>
            <a:pPr>
              <a:lnSpc>
                <a:spcPct val="90000"/>
              </a:lnSpc>
              <a:spcBef>
                <a:spcPct val="0"/>
              </a:spcBef>
            </a:pPr>
            <a:r>
              <a:rPr lang="en-US" sz="2800" dirty="0">
                <a:solidFill>
                  <a:schemeClr val="tx2"/>
                </a:solidFill>
                <a:latin typeface="+mj-lt"/>
                <a:ea typeface="+mj-ea"/>
                <a:cs typeface="+mj-cs"/>
              </a:rPr>
              <a:t>FAFSA terminology</a:t>
            </a:r>
          </a:p>
        </p:txBody>
      </p:sp>
      <p:sp>
        <p:nvSpPr>
          <p:cNvPr id="2" name="Slide Number Placeholder 3">
            <a:extLst>
              <a:ext uri="{FF2B5EF4-FFF2-40B4-BE49-F238E27FC236}">
                <a16:creationId xmlns:a16="http://schemas.microsoft.com/office/drawing/2014/main" id="{75F65025-BC9C-4E28-4398-DF429D12ABC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pic>
        <p:nvPicPr>
          <p:cNvPr id="12" name="Picture 11" descr="A magnifying glass on a newspaper&#10;&#10;Description automatically generated">
            <a:extLst>
              <a:ext uri="{FF2B5EF4-FFF2-40B4-BE49-F238E27FC236}">
                <a16:creationId xmlns:a16="http://schemas.microsoft.com/office/drawing/2014/main" id="{3107B176-AF15-210A-07B0-4428F713C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640" y="1795597"/>
            <a:ext cx="4612640" cy="3076631"/>
          </a:xfrm>
          <a:prstGeom prst="rect">
            <a:avLst/>
          </a:prstGeom>
          <a:ln>
            <a:noFill/>
          </a:ln>
          <a:effectLst>
            <a:outerShdw blurRad="292100" dist="139700" dir="2700000" algn="tl" rotWithShape="0">
              <a:srgbClr val="333333">
                <a:alpha val="65000"/>
              </a:srgbClr>
            </a:outerShdw>
          </a:effectLst>
        </p:spPr>
      </p:pic>
      <p:sp>
        <p:nvSpPr>
          <p:cNvPr id="13" name="Footer Placeholder 4">
            <a:extLst>
              <a:ext uri="{FF2B5EF4-FFF2-40B4-BE49-F238E27FC236}">
                <a16:creationId xmlns:a16="http://schemas.microsoft.com/office/drawing/2014/main" id="{4CBA7645-21E4-A2EB-96C8-4D931D4E6541}"/>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5" name="Slide Number Placeholder 4">
            <a:extLst>
              <a:ext uri="{FF2B5EF4-FFF2-40B4-BE49-F238E27FC236}">
                <a16:creationId xmlns:a16="http://schemas.microsoft.com/office/drawing/2014/main" id="{522EC8AE-A741-8CEE-7696-E3EBC68CA9D9}"/>
              </a:ext>
            </a:extLst>
          </p:cNvPr>
          <p:cNvSpPr>
            <a:spLocks noGrp="1"/>
          </p:cNvSpPr>
          <p:nvPr>
            <p:ph type="sldNum" sz="quarter" idx="12"/>
          </p:nvPr>
        </p:nvSpPr>
        <p:spPr/>
        <p:txBody>
          <a:bodyPr/>
          <a:lstStyle/>
          <a:p>
            <a:fld id="{0FF54DE5-C571-48E8-A5BC-B369434E2F44}" type="slidenum">
              <a:rPr lang="en-US" smtClean="0"/>
              <a:t>10</a:t>
            </a:fld>
            <a:endParaRPr lang="en-US" dirty="0"/>
          </a:p>
        </p:txBody>
      </p:sp>
    </p:spTree>
    <p:extLst>
      <p:ext uri="{BB962C8B-B14F-4D97-AF65-F5344CB8AC3E}">
        <p14:creationId xmlns:p14="http://schemas.microsoft.com/office/powerpoint/2010/main" val="3825035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758" y="36039"/>
            <a:ext cx="10183066" cy="1126840"/>
          </a:xfrm>
        </p:spPr>
        <p:txBody>
          <a:bodyPr vert="horz" lIns="91440" tIns="45720" rIns="91440" bIns="45720" rtlCol="0" anchor="b">
            <a:normAutofit/>
          </a:bodyPr>
          <a:lstStyle/>
          <a:p>
            <a:r>
              <a:rPr lang="en-US" sz="3600" kern="1200" dirty="0">
                <a:solidFill>
                  <a:schemeClr val="accent1">
                    <a:lumMod val="50000"/>
                  </a:schemeClr>
                </a:solidFill>
              </a:rPr>
              <a:t>Who is the parent for FAFSA purposes?</a:t>
            </a:r>
          </a:p>
        </p:txBody>
      </p:sp>
      <p:sp>
        <p:nvSpPr>
          <p:cNvPr id="3" name="Content Placeholder 2"/>
          <p:cNvSpPr>
            <a:spLocks noGrp="1"/>
          </p:cNvSpPr>
          <p:nvPr>
            <p:ph sz="half" idx="1"/>
          </p:nvPr>
        </p:nvSpPr>
        <p:spPr>
          <a:xfrm>
            <a:off x="1182757" y="1868185"/>
            <a:ext cx="9371753" cy="4017820"/>
          </a:xfrm>
          <a:prstGeom prst="rect">
            <a:avLst/>
          </a:prstGeom>
        </p:spPr>
        <p:txBody>
          <a:bodyPr vert="horz" lIns="91440" tIns="45720" rIns="91440" bIns="45720" rtlCol="0" anchor="t">
            <a:normAutofit/>
          </a:bodyPr>
          <a:lstStyle/>
          <a:p>
            <a:pPr>
              <a:buClr>
                <a:schemeClr val="accent1">
                  <a:lumMod val="75000"/>
                </a:schemeClr>
              </a:buClr>
            </a:pPr>
            <a:r>
              <a:rPr lang="en-US" sz="1900" dirty="0"/>
              <a:t>Your </a:t>
            </a:r>
            <a:r>
              <a:rPr lang="en-US" sz="1900" b="1" dirty="0"/>
              <a:t>biological </a:t>
            </a:r>
            <a:r>
              <a:rPr lang="en-US" sz="1900" dirty="0"/>
              <a:t>and/or</a:t>
            </a:r>
            <a:r>
              <a:rPr lang="en-US" sz="1900" b="1" dirty="0"/>
              <a:t> adoptive </a:t>
            </a:r>
            <a:r>
              <a:rPr lang="en-US" sz="1900" dirty="0"/>
              <a:t>parents are considered your legal parents. </a:t>
            </a:r>
          </a:p>
          <a:p>
            <a:pPr lvl="1">
              <a:buClr>
                <a:schemeClr val="accent1">
                  <a:lumMod val="75000"/>
                </a:schemeClr>
              </a:buClr>
            </a:pPr>
            <a:r>
              <a:rPr lang="en-US" sz="1900" dirty="0"/>
              <a:t>Must report information for </a:t>
            </a:r>
            <a:r>
              <a:rPr lang="en-US" sz="1900" b="1" dirty="0"/>
              <a:t>both</a:t>
            </a:r>
            <a:r>
              <a:rPr lang="en-US" sz="1900" dirty="0"/>
              <a:t> biological or adoptive parents if they are married or unmarried and living together</a:t>
            </a:r>
          </a:p>
          <a:p>
            <a:pPr>
              <a:buClr>
                <a:schemeClr val="accent1">
                  <a:lumMod val="75000"/>
                </a:schemeClr>
              </a:buClr>
            </a:pPr>
            <a:r>
              <a:rPr lang="en-US" sz="1900" dirty="0"/>
              <a:t>Grandparents, foster parents, legal guardians, older brothers or sisters, and aunts and uncles are </a:t>
            </a:r>
            <a:r>
              <a:rPr lang="en-US" sz="1900" b="1" dirty="0"/>
              <a:t>not </a:t>
            </a:r>
            <a:r>
              <a:rPr lang="en-US" sz="1900" dirty="0"/>
              <a:t>considered parents unless they have </a:t>
            </a:r>
            <a:r>
              <a:rPr lang="en-US" sz="1900" b="1" dirty="0"/>
              <a:t>legally adopted </a:t>
            </a:r>
            <a:r>
              <a:rPr lang="en-US" sz="1900" dirty="0"/>
              <a:t>you.</a:t>
            </a:r>
          </a:p>
          <a:p>
            <a:pPr>
              <a:buClr>
                <a:schemeClr val="accent1">
                  <a:lumMod val="75000"/>
                </a:schemeClr>
              </a:buClr>
            </a:pPr>
            <a:r>
              <a:rPr lang="en-US" sz="1900" dirty="0"/>
              <a:t>Parent wizard tool in the FAFSA helps determine which parent’s or parents’ information to include.</a:t>
            </a:r>
          </a:p>
          <a:p>
            <a:pPr>
              <a:buClr>
                <a:schemeClr val="accent1">
                  <a:lumMod val="75000"/>
                </a:schemeClr>
              </a:buClr>
            </a:pPr>
            <a:r>
              <a:rPr lang="en-US" sz="1900" dirty="0"/>
              <a:t>Department of Education has made the parent wizard tool available outside of the FAFSA to help students and parents prepare to complete the form. </a:t>
            </a:r>
            <a:r>
              <a:rPr lang="en-US" sz="1900" dirty="0">
                <a:hlinkClick r:id="rId3"/>
              </a:rPr>
              <a:t>https://studentaid.gov/fafsa-apply/parents</a:t>
            </a:r>
            <a:r>
              <a:rPr lang="en-US" sz="1900" dirty="0"/>
              <a:t> </a:t>
            </a:r>
          </a:p>
          <a:p>
            <a:pPr marL="0" indent="0">
              <a:buClr>
                <a:schemeClr val="accent1">
                  <a:lumMod val="75000"/>
                </a:schemeClr>
              </a:buClr>
              <a:buNone/>
            </a:pPr>
            <a:endParaRPr lang="en-US" sz="1900" dirty="0"/>
          </a:p>
        </p:txBody>
      </p:sp>
      <p:sp>
        <p:nvSpPr>
          <p:cNvPr id="4" name="Footer Placeholder 4">
            <a:extLst>
              <a:ext uri="{FF2B5EF4-FFF2-40B4-BE49-F238E27FC236}">
                <a16:creationId xmlns:a16="http://schemas.microsoft.com/office/drawing/2014/main" id="{5BAB144A-14B2-CC8C-5004-39EA5B446A8E}"/>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5" name="Slide Number Placeholder 3">
            <a:extLst>
              <a:ext uri="{FF2B5EF4-FFF2-40B4-BE49-F238E27FC236}">
                <a16:creationId xmlns:a16="http://schemas.microsoft.com/office/drawing/2014/main" id="{EEB6676D-F962-E8BB-0199-E40FA5EEA16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5B48F603-5250-A116-9F78-5CF34CEE957F}"/>
              </a:ext>
            </a:extLst>
          </p:cNvPr>
          <p:cNvSpPr>
            <a:spLocks noGrp="1"/>
          </p:cNvSpPr>
          <p:nvPr>
            <p:ph type="sldNum" sz="quarter" idx="12"/>
          </p:nvPr>
        </p:nvSpPr>
        <p:spPr/>
        <p:txBody>
          <a:bodyPr/>
          <a:lstStyle/>
          <a:p>
            <a:fld id="{0FF54DE5-C571-48E8-A5BC-B369434E2F44}" type="slidenum">
              <a:rPr lang="en-US" smtClean="0"/>
              <a:t>11</a:t>
            </a:fld>
            <a:endParaRPr lang="en-US" dirty="0"/>
          </a:p>
        </p:txBody>
      </p:sp>
    </p:spTree>
    <p:extLst>
      <p:ext uri="{BB962C8B-B14F-4D97-AF65-F5344CB8AC3E}">
        <p14:creationId xmlns:p14="http://schemas.microsoft.com/office/powerpoint/2010/main" val="1535718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C9AB785-45DE-B19F-4331-364266A01C36}"/>
              </a:ext>
            </a:extLst>
          </p:cNvPr>
          <p:cNvSpPr>
            <a:spLocks noGrp="1"/>
          </p:cNvSpPr>
          <p:nvPr>
            <p:ph type="ftr" sz="quarter" idx="11"/>
          </p:nvPr>
        </p:nvSpPr>
        <p:spPr/>
        <p:txBody>
          <a:bodyPr/>
          <a:lstStyle/>
          <a:p>
            <a:r>
              <a:rPr lang="en-US" dirty="0"/>
              <a:t>© Mapping Your Future 2025</a:t>
            </a:r>
          </a:p>
        </p:txBody>
      </p:sp>
      <p:sp>
        <p:nvSpPr>
          <p:cNvPr id="7" name="Title 1"/>
          <p:cNvSpPr>
            <a:spLocks noGrp="1"/>
          </p:cNvSpPr>
          <p:nvPr>
            <p:ph type="title" idx="4294967295"/>
          </p:nvPr>
        </p:nvSpPr>
        <p:spPr>
          <a:xfrm>
            <a:off x="678662" y="84106"/>
            <a:ext cx="10571396" cy="807720"/>
          </a:xfrm>
          <a:prstGeom prst="rect">
            <a:avLst/>
          </a:prstGeom>
          <a:ln>
            <a:noFill/>
          </a:ln>
        </p:spPr>
        <p:txBody>
          <a:bodyPr rtlCol="0">
            <a:normAutofit/>
          </a:bodyPr>
          <a:lstStyle/>
          <a:p>
            <a:pPr fontAlgn="auto">
              <a:spcAft>
                <a:spcPts val="0"/>
              </a:spcAft>
              <a:defRPr/>
            </a:pPr>
            <a:r>
              <a:rPr lang="en-US" sz="2400" dirty="0">
                <a:solidFill>
                  <a:schemeClr val="accent1">
                    <a:lumMod val="50000"/>
                  </a:schemeClr>
                </a:solidFill>
              </a:rPr>
              <a:t>Which parent provides information/needs a StudentAid.gov account (FSA ID)</a:t>
            </a:r>
            <a:endParaRPr lang="en-US" sz="2400" b="0" dirty="0">
              <a:solidFill>
                <a:schemeClr val="accent1">
                  <a:lumMod val="50000"/>
                </a:schemeClr>
              </a:solidFill>
            </a:endParaRPr>
          </a:p>
        </p:txBody>
      </p:sp>
      <p:sp>
        <p:nvSpPr>
          <p:cNvPr id="8" name="Content Placeholder 7">
            <a:extLst>
              <a:ext uri="{FF2B5EF4-FFF2-40B4-BE49-F238E27FC236}">
                <a16:creationId xmlns:a16="http://schemas.microsoft.com/office/drawing/2014/main" id="{48223FE0-86C1-A3D3-FC45-8ADAA523D814}"/>
              </a:ext>
            </a:extLst>
          </p:cNvPr>
          <p:cNvSpPr>
            <a:spLocks noGrp="1"/>
          </p:cNvSpPr>
          <p:nvPr>
            <p:ph sz="half" idx="4294967295"/>
          </p:nvPr>
        </p:nvSpPr>
        <p:spPr>
          <a:xfrm>
            <a:off x="678662" y="1238696"/>
            <a:ext cx="4914900" cy="5198618"/>
          </a:xfrm>
        </p:spPr>
        <p:txBody>
          <a:bodyPr>
            <a:normAutofit fontScale="92500" lnSpcReduction="20000"/>
          </a:bodyPr>
          <a:lstStyle/>
          <a:p>
            <a:pPr marL="0" lvl="0" indent="0">
              <a:lnSpc>
                <a:spcPct val="120000"/>
              </a:lnSpc>
              <a:buNone/>
            </a:pPr>
            <a:r>
              <a:rPr lang="en-US" sz="2200" b="1" dirty="0">
                <a:solidFill>
                  <a:schemeClr val="accent6">
                    <a:lumMod val="75000"/>
                  </a:schemeClr>
                </a:solidFill>
              </a:rPr>
              <a:t>Married</a:t>
            </a:r>
            <a:br>
              <a:rPr lang="en-US" sz="2200" dirty="0"/>
            </a:br>
            <a:r>
              <a:rPr lang="en-US" sz="2200" dirty="0"/>
              <a:t>Report information on both parents:</a:t>
            </a:r>
          </a:p>
          <a:p>
            <a:pPr marL="742950" lvl="1" indent="-285750">
              <a:lnSpc>
                <a:spcPct val="120000"/>
              </a:lnSpc>
              <a:buFont typeface="Arial" panose="020B0604020202020204" pitchFamily="34" charset="0"/>
              <a:buChar char="•"/>
            </a:pPr>
            <a:r>
              <a:rPr lang="en-US" sz="1900" dirty="0"/>
              <a:t>Only one parent needs an FSA ID if filed joint taxes.</a:t>
            </a:r>
          </a:p>
          <a:p>
            <a:pPr marL="742950" lvl="1" indent="-285750">
              <a:lnSpc>
                <a:spcPct val="120000"/>
              </a:lnSpc>
              <a:buFont typeface="Arial" panose="020B0604020202020204" pitchFamily="34" charset="0"/>
              <a:buChar char="•"/>
            </a:pPr>
            <a:r>
              <a:rPr lang="en-US" sz="1900" dirty="0"/>
              <a:t>If filed separately, both parents need an FSA ID.</a:t>
            </a:r>
            <a:br>
              <a:rPr lang="en-US" sz="1900" dirty="0"/>
            </a:br>
            <a:endParaRPr lang="en-US" sz="1900" dirty="0">
              <a:solidFill>
                <a:schemeClr val="tx2"/>
              </a:solidFill>
            </a:endParaRPr>
          </a:p>
          <a:p>
            <a:pPr marL="0" lvl="0" indent="0">
              <a:lnSpc>
                <a:spcPct val="120000"/>
              </a:lnSpc>
              <a:spcBef>
                <a:spcPts val="0"/>
              </a:spcBef>
              <a:buNone/>
            </a:pPr>
            <a:r>
              <a:rPr lang="en-US" sz="2200" b="1" dirty="0">
                <a:solidFill>
                  <a:schemeClr val="accent6">
                    <a:lumMod val="75000"/>
                  </a:schemeClr>
                </a:solidFill>
              </a:rPr>
              <a:t>Unmarried but living together</a:t>
            </a:r>
            <a:br>
              <a:rPr lang="en-US" sz="2200" b="1" dirty="0"/>
            </a:br>
            <a:r>
              <a:rPr lang="en-US" sz="2200" dirty="0"/>
              <a:t>Report information on both parents and both parents need an FSA ID. </a:t>
            </a:r>
            <a:br>
              <a:rPr lang="en-US" sz="2200" dirty="0"/>
            </a:br>
            <a:endParaRPr lang="en-US" sz="2200" dirty="0"/>
          </a:p>
          <a:p>
            <a:pPr marL="0" lvl="0" indent="0">
              <a:lnSpc>
                <a:spcPct val="120000"/>
              </a:lnSpc>
              <a:spcBef>
                <a:spcPts val="0"/>
              </a:spcBef>
              <a:buNone/>
            </a:pPr>
            <a:r>
              <a:rPr lang="en-US" sz="2200" b="1" dirty="0">
                <a:solidFill>
                  <a:schemeClr val="accent6">
                    <a:lumMod val="75000"/>
                  </a:schemeClr>
                </a:solidFill>
              </a:rPr>
              <a:t>Never married and not living together</a:t>
            </a:r>
            <a:br>
              <a:rPr lang="en-US" sz="2200" b="1" dirty="0"/>
            </a:br>
            <a:r>
              <a:rPr lang="en-US" sz="2200" dirty="0"/>
              <a:t>Parent who provided the most financial support reports information and needs an FSA ID.</a:t>
            </a:r>
            <a:br>
              <a:rPr lang="en-US" sz="2200" dirty="0"/>
            </a:br>
            <a:endParaRPr lang="en-US" sz="2200" b="1" dirty="0">
              <a:solidFill>
                <a:schemeClr val="accent4"/>
              </a:solidFill>
            </a:endParaRPr>
          </a:p>
          <a:p>
            <a:endParaRPr lang="en-US" dirty="0"/>
          </a:p>
        </p:txBody>
      </p:sp>
      <p:sp>
        <p:nvSpPr>
          <p:cNvPr id="9" name="Content Placeholder 8">
            <a:extLst>
              <a:ext uri="{FF2B5EF4-FFF2-40B4-BE49-F238E27FC236}">
                <a16:creationId xmlns:a16="http://schemas.microsoft.com/office/drawing/2014/main" id="{C393AAB5-45AE-50AF-37E0-AA579920A25B}"/>
              </a:ext>
            </a:extLst>
          </p:cNvPr>
          <p:cNvSpPr>
            <a:spLocks noGrp="1"/>
          </p:cNvSpPr>
          <p:nvPr>
            <p:ph sz="half" idx="4294967295"/>
          </p:nvPr>
        </p:nvSpPr>
        <p:spPr>
          <a:xfrm>
            <a:off x="5898363" y="1027655"/>
            <a:ext cx="5896339" cy="5276085"/>
          </a:xfrm>
        </p:spPr>
        <p:txBody>
          <a:bodyPr>
            <a:normAutofit/>
          </a:bodyPr>
          <a:lstStyle/>
          <a:p>
            <a:pPr marL="0" lvl="0" indent="0">
              <a:lnSpc>
                <a:spcPct val="120000"/>
              </a:lnSpc>
              <a:buNone/>
            </a:pPr>
            <a:r>
              <a:rPr lang="en-US" b="1" kern="1200" dirty="0">
                <a:solidFill>
                  <a:schemeClr val="accent6">
                    <a:lumMod val="75000"/>
                  </a:schemeClr>
                </a:solidFill>
              </a:rPr>
              <a:t>Divorced or Separated</a:t>
            </a:r>
            <a:br>
              <a:rPr lang="en-US" b="1" kern="1200" dirty="0"/>
            </a:br>
            <a:r>
              <a:rPr lang="en-US" dirty="0"/>
              <a:t>Parent who provided the most financial support reports information and needs an FSA ID.</a:t>
            </a:r>
            <a:br>
              <a:rPr lang="en-US" dirty="0"/>
            </a:br>
            <a:endParaRPr lang="en-US" b="1" dirty="0">
              <a:solidFill>
                <a:schemeClr val="accent4"/>
              </a:solidFill>
            </a:endParaRPr>
          </a:p>
          <a:p>
            <a:pPr marL="0" indent="0">
              <a:lnSpc>
                <a:spcPct val="100000"/>
              </a:lnSpc>
              <a:spcBef>
                <a:spcPts val="0"/>
              </a:spcBef>
              <a:buNone/>
            </a:pPr>
            <a:r>
              <a:rPr lang="en-US" b="1" kern="1200" dirty="0">
                <a:solidFill>
                  <a:schemeClr val="accent6">
                    <a:lumMod val="75000"/>
                  </a:schemeClr>
                </a:solidFill>
              </a:rPr>
              <a:t>Remarried </a:t>
            </a:r>
            <a:br>
              <a:rPr lang="en-US" b="1" kern="1200" dirty="0"/>
            </a:br>
            <a:r>
              <a:rPr lang="en-US" dirty="0"/>
              <a:t>Parent who provided the most financial support reports information for parent and step-parent</a:t>
            </a:r>
            <a:endParaRPr lang="en-US" b="1" dirty="0">
              <a:solidFill>
                <a:schemeClr val="accent4"/>
              </a:solidFill>
            </a:endParaRPr>
          </a:p>
          <a:p>
            <a:pPr marL="742950" lvl="1" indent="-285750">
              <a:lnSpc>
                <a:spcPct val="120000"/>
              </a:lnSpc>
              <a:buFont typeface="Arial" panose="020B0604020202020204" pitchFamily="34" charset="0"/>
              <a:buChar char="•"/>
            </a:pPr>
            <a:r>
              <a:rPr lang="en-US" sz="1800" dirty="0"/>
              <a:t>Only the biological parent needs an FSA ID if filed joint taxes.</a:t>
            </a:r>
          </a:p>
          <a:p>
            <a:pPr marL="742950" lvl="1" indent="-285750">
              <a:lnSpc>
                <a:spcPct val="120000"/>
              </a:lnSpc>
              <a:buFont typeface="Arial" panose="020B0604020202020204" pitchFamily="34" charset="0"/>
              <a:buChar char="•"/>
            </a:pPr>
            <a:r>
              <a:rPr lang="en-US" sz="1800" dirty="0"/>
              <a:t>If filed separately, parent and step-parent needs an FSA ID.</a:t>
            </a:r>
            <a:br>
              <a:rPr lang="en-US" sz="1700" dirty="0"/>
            </a:br>
            <a:endParaRPr lang="en-US" sz="1700" dirty="0"/>
          </a:p>
          <a:p>
            <a:pPr marL="0" indent="0">
              <a:lnSpc>
                <a:spcPct val="110000"/>
              </a:lnSpc>
              <a:spcBef>
                <a:spcPts val="0"/>
              </a:spcBef>
              <a:buNone/>
            </a:pPr>
            <a:r>
              <a:rPr lang="en-US" b="1" dirty="0">
                <a:solidFill>
                  <a:schemeClr val="accent6">
                    <a:lumMod val="75000"/>
                  </a:schemeClr>
                </a:solidFill>
              </a:rPr>
              <a:t>Widowed</a:t>
            </a:r>
            <a:br>
              <a:rPr lang="en-US" b="1" dirty="0"/>
            </a:br>
            <a:r>
              <a:rPr lang="en-US" dirty="0"/>
              <a:t>Surviving parent provides information and needs an FSA ID.</a:t>
            </a:r>
          </a:p>
          <a:p>
            <a:pPr lvl="0"/>
            <a:endParaRPr lang="en-US" dirty="0"/>
          </a:p>
        </p:txBody>
      </p:sp>
      <p:sp>
        <p:nvSpPr>
          <p:cNvPr id="6" name="Slide Number Placeholder 3"/>
          <p:cNvSpPr txBox="1">
            <a:spLocks/>
          </p:cNvSpPr>
          <p:nvPr/>
        </p:nvSpPr>
        <p:spPr>
          <a:xfrm>
            <a:off x="101600" y="6477001"/>
            <a:ext cx="508000" cy="288925"/>
          </a:xfrm>
          <a:prstGeom prst="rect">
            <a:avLst/>
          </a:prstGeom>
        </p:spPr>
        <p:txBody>
          <a:bodyPr>
            <a:normAutofit/>
          </a:bodyPr>
          <a:lstStyle>
            <a:defPPr>
              <a:defRPr lang="en-US"/>
            </a:defPPr>
            <a:lvl1pPr marL="0" algn="l" defTabSz="914400" rtl="0" eaLnBrk="1" latinLnBrk="0" hangingPunct="1">
              <a:defRPr sz="1200" b="1" kern="1200">
                <a:solidFill>
                  <a:schemeClr val="tx2"/>
                </a:solidFill>
                <a:latin typeface="Segoe UI" pitchFamily="34" charset="0"/>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b="0" dirty="0">
              <a:solidFill>
                <a:schemeClr val="tx1"/>
              </a:solidFill>
              <a:latin typeface="+mj-lt"/>
            </a:endParaRPr>
          </a:p>
        </p:txBody>
      </p:sp>
      <p:sp>
        <p:nvSpPr>
          <p:cNvPr id="5" name="Slide Number Placeholder 5"/>
          <p:cNvSpPr txBox="1">
            <a:spLocks/>
          </p:cNvSpPr>
          <p:nvPr/>
        </p:nvSpPr>
        <p:spPr>
          <a:xfrm>
            <a:off x="0" y="6376988"/>
            <a:ext cx="2844800" cy="365125"/>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endParaRPr lang="en-US" sz="1200" dirty="0"/>
          </a:p>
        </p:txBody>
      </p:sp>
      <p:sp>
        <p:nvSpPr>
          <p:cNvPr id="3" name="Slide Number Placeholder 3">
            <a:extLst>
              <a:ext uri="{FF2B5EF4-FFF2-40B4-BE49-F238E27FC236}">
                <a16:creationId xmlns:a16="http://schemas.microsoft.com/office/drawing/2014/main" id="{7E0942F4-ACDC-B552-8388-7F787DBDB337}"/>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cxnSp>
        <p:nvCxnSpPr>
          <p:cNvPr id="10" name="Straight Connector 9">
            <a:extLst>
              <a:ext uri="{FF2B5EF4-FFF2-40B4-BE49-F238E27FC236}">
                <a16:creationId xmlns:a16="http://schemas.microsoft.com/office/drawing/2014/main" id="{C9580CA4-6E03-DFB1-B962-F50B35079D1E}"/>
              </a:ext>
            </a:extLst>
          </p:cNvPr>
          <p:cNvCxnSpPr>
            <a:cxnSpLocks/>
          </p:cNvCxnSpPr>
          <p:nvPr/>
        </p:nvCxnSpPr>
        <p:spPr>
          <a:xfrm flipH="1">
            <a:off x="1122218" y="3290454"/>
            <a:ext cx="3754582"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3D7811-1CE0-3FAC-F7E8-9D8F900F8301}"/>
              </a:ext>
            </a:extLst>
          </p:cNvPr>
          <p:cNvCxnSpPr>
            <a:cxnSpLocks/>
          </p:cNvCxnSpPr>
          <p:nvPr/>
        </p:nvCxnSpPr>
        <p:spPr>
          <a:xfrm flipH="1">
            <a:off x="1122218" y="4551217"/>
            <a:ext cx="3754582"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B06D00-B501-2552-2AEC-10B9DB009595}"/>
              </a:ext>
            </a:extLst>
          </p:cNvPr>
          <p:cNvCxnSpPr>
            <a:cxnSpLocks/>
          </p:cNvCxnSpPr>
          <p:nvPr/>
        </p:nvCxnSpPr>
        <p:spPr>
          <a:xfrm flipH="1">
            <a:off x="6608618" y="2402840"/>
            <a:ext cx="3505201"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67CD0A-6CB4-F4BF-914D-27E9F9537483}"/>
              </a:ext>
            </a:extLst>
          </p:cNvPr>
          <p:cNvCxnSpPr>
            <a:cxnSpLocks/>
          </p:cNvCxnSpPr>
          <p:nvPr/>
        </p:nvCxnSpPr>
        <p:spPr>
          <a:xfrm flipH="1">
            <a:off x="6608619" y="5115560"/>
            <a:ext cx="35052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E8CBD-0074-8969-843E-04A74056CEAE}"/>
              </a:ext>
            </a:extLst>
          </p:cNvPr>
          <p:cNvCxnSpPr/>
          <p:nvPr/>
        </p:nvCxnSpPr>
        <p:spPr>
          <a:xfrm>
            <a:off x="5745962" y="1579418"/>
            <a:ext cx="0" cy="40316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BDE799C-A017-F3BD-5D5D-C993A1085375}"/>
              </a:ext>
            </a:extLst>
          </p:cNvPr>
          <p:cNvSpPr>
            <a:spLocks noGrp="1"/>
          </p:cNvSpPr>
          <p:nvPr>
            <p:ph type="sldNum" sz="quarter" idx="12"/>
          </p:nvPr>
        </p:nvSpPr>
        <p:spPr/>
        <p:txBody>
          <a:bodyPr/>
          <a:lstStyle/>
          <a:p>
            <a:fld id="{0FF54DE5-C571-48E8-A5BC-B369434E2F44}" type="slidenum">
              <a:rPr lang="en-US" smtClean="0"/>
              <a:t>12</a:t>
            </a:fld>
            <a:endParaRPr lang="en-US" dirty="0"/>
          </a:p>
        </p:txBody>
      </p:sp>
    </p:spTree>
    <p:extLst>
      <p:ext uri="{BB962C8B-B14F-4D97-AF65-F5344CB8AC3E}">
        <p14:creationId xmlns:p14="http://schemas.microsoft.com/office/powerpoint/2010/main" val="2812002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F532-8421-4EEB-926C-1C8DCE2B5A1F}"/>
              </a:ext>
            </a:extLst>
          </p:cNvPr>
          <p:cNvSpPr>
            <a:spLocks noGrp="1"/>
          </p:cNvSpPr>
          <p:nvPr>
            <p:ph type="title"/>
          </p:nvPr>
        </p:nvSpPr>
        <p:spPr>
          <a:xfrm>
            <a:off x="1151848" y="136525"/>
            <a:ext cx="4944152" cy="990812"/>
          </a:xfrm>
        </p:spPr>
        <p:txBody>
          <a:bodyPr>
            <a:normAutofit/>
          </a:bodyPr>
          <a:lstStyle/>
          <a:p>
            <a:r>
              <a:rPr lang="en-US" dirty="0">
                <a:solidFill>
                  <a:schemeClr val="accent1">
                    <a:lumMod val="50000"/>
                  </a:schemeClr>
                </a:solidFill>
              </a:rPr>
              <a:t>Create an StudentAid.gov account (FSA ID)</a:t>
            </a:r>
          </a:p>
        </p:txBody>
      </p:sp>
      <p:sp>
        <p:nvSpPr>
          <p:cNvPr id="3" name="Content Placeholder 2">
            <a:extLst>
              <a:ext uri="{FF2B5EF4-FFF2-40B4-BE49-F238E27FC236}">
                <a16:creationId xmlns:a16="http://schemas.microsoft.com/office/drawing/2014/main" id="{64AD73EE-3193-40C7-AAA1-CA75393C4119}"/>
              </a:ext>
            </a:extLst>
          </p:cNvPr>
          <p:cNvSpPr>
            <a:spLocks noGrp="1"/>
          </p:cNvSpPr>
          <p:nvPr>
            <p:ph idx="1"/>
          </p:nvPr>
        </p:nvSpPr>
        <p:spPr>
          <a:xfrm>
            <a:off x="1151848" y="1332690"/>
            <a:ext cx="4944152" cy="4468974"/>
          </a:xfrm>
        </p:spPr>
        <p:txBody>
          <a:bodyPr>
            <a:normAutofit lnSpcReduction="10000"/>
          </a:bodyPr>
          <a:lstStyle/>
          <a:p>
            <a:pPr marL="0" indent="0">
              <a:buNone/>
            </a:pPr>
            <a:r>
              <a:rPr lang="en-US" sz="1600" dirty="0"/>
              <a:t>Key FSA ID points:</a:t>
            </a:r>
          </a:p>
          <a:p>
            <a:pPr>
              <a:lnSpc>
                <a:spcPct val="120000"/>
              </a:lnSpc>
              <a:spcBef>
                <a:spcPts val="0"/>
              </a:spcBef>
            </a:pPr>
            <a:r>
              <a:rPr lang="en-US" sz="1600" dirty="0"/>
              <a:t>Students and at least one parent for FAFSA purposes need one (see parent wizard information)</a:t>
            </a:r>
          </a:p>
          <a:p>
            <a:pPr>
              <a:lnSpc>
                <a:spcPct val="120000"/>
              </a:lnSpc>
              <a:spcBef>
                <a:spcPts val="0"/>
              </a:spcBef>
            </a:pPr>
            <a:r>
              <a:rPr lang="en-US" sz="1600" dirty="0"/>
              <a:t>Cannot share an e-mail address or phone number for FSA ID</a:t>
            </a:r>
          </a:p>
          <a:p>
            <a:pPr>
              <a:lnSpc>
                <a:spcPct val="120000"/>
              </a:lnSpc>
              <a:spcBef>
                <a:spcPts val="0"/>
              </a:spcBef>
            </a:pPr>
            <a:r>
              <a:rPr lang="en-US" sz="1600" dirty="0"/>
              <a:t>Must be set up before completing the 2026-27 FAFSA</a:t>
            </a:r>
          </a:p>
          <a:p>
            <a:pPr>
              <a:lnSpc>
                <a:spcPct val="120000"/>
              </a:lnSpc>
              <a:spcBef>
                <a:spcPts val="0"/>
              </a:spcBef>
            </a:pPr>
            <a:r>
              <a:rPr lang="en-US" sz="1600" b="1" dirty="0"/>
              <a:t>New!</a:t>
            </a:r>
            <a:r>
              <a:rPr lang="en-US" sz="1600" dirty="0"/>
              <a:t>: Identity verification will be real-time</a:t>
            </a:r>
          </a:p>
          <a:p>
            <a:pPr marL="0" indent="0">
              <a:lnSpc>
                <a:spcPct val="110000"/>
              </a:lnSpc>
              <a:spcBef>
                <a:spcPts val="0"/>
              </a:spcBef>
              <a:buNone/>
            </a:pPr>
            <a:endParaRPr lang="en-US" sz="1400" dirty="0"/>
          </a:p>
          <a:p>
            <a:pPr marL="0" indent="0">
              <a:lnSpc>
                <a:spcPct val="110000"/>
              </a:lnSpc>
              <a:spcBef>
                <a:spcPts val="0"/>
              </a:spcBef>
              <a:buNone/>
            </a:pPr>
            <a:r>
              <a:rPr lang="en-US" sz="1600" dirty="0"/>
              <a:t>Go to </a:t>
            </a:r>
            <a:r>
              <a:rPr lang="en-US" sz="1600" u="sng" dirty="0">
                <a:hlinkClick r:id="rId3"/>
              </a:rPr>
              <a:t>StudentAid.gov</a:t>
            </a:r>
            <a:r>
              <a:rPr lang="en-US" sz="1600" dirty="0"/>
              <a:t>, Create Account</a:t>
            </a:r>
            <a:endParaRPr lang="en-US" sz="1600" u="sng" dirty="0"/>
          </a:p>
          <a:p>
            <a:pPr marL="514350" indent="-514350">
              <a:lnSpc>
                <a:spcPct val="110000"/>
              </a:lnSpc>
              <a:spcBef>
                <a:spcPts val="0"/>
              </a:spcBef>
              <a:buFont typeface="+mj-lt"/>
              <a:buAutoNum type="arabicPeriod"/>
            </a:pPr>
            <a:r>
              <a:rPr lang="en-US" sz="1600" dirty="0"/>
              <a:t>Enter your personal information</a:t>
            </a:r>
          </a:p>
          <a:p>
            <a:pPr marL="514350" indent="-514350">
              <a:lnSpc>
                <a:spcPct val="110000"/>
              </a:lnSpc>
              <a:spcBef>
                <a:spcPts val="0"/>
              </a:spcBef>
              <a:buFont typeface="+mj-lt"/>
              <a:buAutoNum type="arabicPeriod"/>
            </a:pPr>
            <a:r>
              <a:rPr lang="en-US" sz="1600" dirty="0"/>
              <a:t>Create your username and password</a:t>
            </a:r>
          </a:p>
          <a:p>
            <a:pPr marL="514350" indent="-514350">
              <a:lnSpc>
                <a:spcPct val="110000"/>
              </a:lnSpc>
              <a:spcBef>
                <a:spcPts val="0"/>
              </a:spcBef>
              <a:buFont typeface="+mj-lt"/>
              <a:buAutoNum type="arabicPeriod"/>
            </a:pPr>
            <a:r>
              <a:rPr lang="en-US" sz="1600" dirty="0"/>
              <a:t>Enter your e-mail address </a:t>
            </a:r>
          </a:p>
          <a:p>
            <a:pPr marL="514350" indent="-514350">
              <a:lnSpc>
                <a:spcPct val="110000"/>
              </a:lnSpc>
              <a:spcBef>
                <a:spcPts val="0"/>
              </a:spcBef>
              <a:buFont typeface="+mj-lt"/>
              <a:buAutoNum type="arabicPeriod"/>
            </a:pPr>
            <a:r>
              <a:rPr lang="en-US" sz="1600" dirty="0"/>
              <a:t>Create security questions</a:t>
            </a:r>
          </a:p>
          <a:p>
            <a:pPr marL="514350" indent="-514350">
              <a:lnSpc>
                <a:spcPct val="110000"/>
              </a:lnSpc>
              <a:spcBef>
                <a:spcPts val="0"/>
              </a:spcBef>
              <a:buFont typeface="+mj-lt"/>
              <a:buAutoNum type="arabicPeriod"/>
            </a:pPr>
            <a:r>
              <a:rPr lang="en-US" sz="1600" dirty="0"/>
              <a:t>Submit your information</a:t>
            </a:r>
            <a:endParaRPr lang="en-US" sz="1400" dirty="0"/>
          </a:p>
        </p:txBody>
      </p:sp>
      <p:sp>
        <p:nvSpPr>
          <p:cNvPr id="5" name="Footer Placeholder 4">
            <a:extLst>
              <a:ext uri="{FF2B5EF4-FFF2-40B4-BE49-F238E27FC236}">
                <a16:creationId xmlns:a16="http://schemas.microsoft.com/office/drawing/2014/main" id="{1B8B8746-8E40-8517-97BB-083FF4F5F5B8}"/>
              </a:ext>
            </a:extLst>
          </p:cNvPr>
          <p:cNvSpPr>
            <a:spLocks noGrp="1"/>
          </p:cNvSpPr>
          <p:nvPr>
            <p:ph type="ftr" sz="quarter" idx="11"/>
          </p:nvPr>
        </p:nvSpPr>
        <p:spPr>
          <a:xfrm>
            <a:off x="4038600" y="6356350"/>
            <a:ext cx="4114800" cy="365125"/>
          </a:xfrm>
        </p:spPr>
        <p:txBody>
          <a:bodyPr/>
          <a:lstStyle/>
          <a:p>
            <a:r>
              <a:rPr lang="en-US" dirty="0"/>
              <a:t>© Mapping Your Future 2025</a:t>
            </a:r>
          </a:p>
        </p:txBody>
      </p:sp>
      <p:pic>
        <p:nvPicPr>
          <p:cNvPr id="1026" name="Picture 1">
            <a:extLst>
              <a:ext uri="{FF2B5EF4-FFF2-40B4-BE49-F238E27FC236}">
                <a16:creationId xmlns:a16="http://schemas.microsoft.com/office/drawing/2014/main" id="{E4D7B406-71D6-44B5-BC60-B914B84DAB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436089" y="555878"/>
            <a:ext cx="4944152" cy="5245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a:extLst>
              <a:ext uri="{FF2B5EF4-FFF2-40B4-BE49-F238E27FC236}">
                <a16:creationId xmlns:a16="http://schemas.microsoft.com/office/drawing/2014/main" id="{2C6DA533-4E0F-81BD-6F72-1503EC32C34C}"/>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C859FED3-FFE5-377E-606A-3DEE8345085E}"/>
              </a:ext>
            </a:extLst>
          </p:cNvPr>
          <p:cNvSpPr>
            <a:spLocks noGrp="1"/>
          </p:cNvSpPr>
          <p:nvPr>
            <p:ph type="sldNum" sz="quarter" idx="12"/>
          </p:nvPr>
        </p:nvSpPr>
        <p:spPr/>
        <p:txBody>
          <a:bodyPr/>
          <a:lstStyle/>
          <a:p>
            <a:fld id="{0FF54DE5-C571-48E8-A5BC-B369434E2F44}" type="slidenum">
              <a:rPr lang="en-US" smtClean="0"/>
              <a:t>13</a:t>
            </a:fld>
            <a:endParaRPr lang="en-US" dirty="0"/>
          </a:p>
        </p:txBody>
      </p:sp>
    </p:spTree>
    <p:extLst>
      <p:ext uri="{BB962C8B-B14F-4D97-AF65-F5344CB8AC3E}">
        <p14:creationId xmlns:p14="http://schemas.microsoft.com/office/powerpoint/2010/main" val="3567104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p:cNvSpPr>
            <a:spLocks noGrp="1"/>
          </p:cNvSpPr>
          <p:nvPr>
            <p:ph type="title"/>
          </p:nvPr>
        </p:nvSpPr>
        <p:spPr>
          <a:xfrm>
            <a:off x="1126434" y="301797"/>
            <a:ext cx="8246165" cy="951034"/>
          </a:xfrm>
        </p:spPr>
        <p:txBody>
          <a:bodyPr>
            <a:normAutofit/>
          </a:bodyPr>
          <a:lstStyle/>
          <a:p>
            <a:pPr>
              <a:buSzPct val="45000"/>
            </a:pPr>
            <a:r>
              <a:rPr lang="en-US" altLang="en-US" sz="3200" dirty="0">
                <a:solidFill>
                  <a:schemeClr val="accent1">
                    <a:lumMod val="50000"/>
                  </a:schemeClr>
                </a:solidFill>
              </a:rPr>
              <a:t>StudentAid.gov account (FSA ID)</a:t>
            </a:r>
          </a:p>
        </p:txBody>
      </p:sp>
      <p:graphicFrame>
        <p:nvGraphicFramePr>
          <p:cNvPr id="41990" name="Content Placeholder 21">
            <a:extLst>
              <a:ext uri="{FF2B5EF4-FFF2-40B4-BE49-F238E27FC236}">
                <a16:creationId xmlns:a16="http://schemas.microsoft.com/office/drawing/2014/main" id="{641AFF27-CB65-40C5-9DF5-2169B5ECC1AD}"/>
              </a:ext>
            </a:extLst>
          </p:cNvPr>
          <p:cNvGraphicFramePr>
            <a:graphicFrameLocks noGrp="1"/>
          </p:cNvGraphicFramePr>
          <p:nvPr>
            <p:ph idx="1"/>
            <p:extLst>
              <p:ext uri="{D42A27DB-BD31-4B8C-83A1-F6EECF244321}">
                <p14:modId xmlns:p14="http://schemas.microsoft.com/office/powerpoint/2010/main" val="1353654977"/>
              </p:ext>
            </p:extLst>
          </p:nvPr>
        </p:nvGraphicFramePr>
        <p:xfrm>
          <a:off x="2305537" y="1458400"/>
          <a:ext cx="4732176" cy="456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a:extLst>
              <a:ext uri="{FF2B5EF4-FFF2-40B4-BE49-F238E27FC236}">
                <a16:creationId xmlns:a16="http://schemas.microsoft.com/office/drawing/2014/main" id="{4BD14CF7-CBBC-A3F6-0ECA-4D30C441E0C3}"/>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D57F1E4F-1CFF-5643-939E-217C01CDF565}" type="slidenum">
              <a:rPr lang="en-US" b="0">
                <a:solidFill>
                  <a:srgbClr val="FFFFFF"/>
                </a:solidFill>
              </a:rPr>
              <a:pPr>
                <a:spcAft>
                  <a:spcPts val="600"/>
                </a:spcAft>
              </a:pPr>
              <a:t>14</a:t>
            </a:fld>
            <a:endParaRPr lang="en-US" b="0" dirty="0">
              <a:solidFill>
                <a:srgbClr val="FFFFFF"/>
              </a:solidFill>
            </a:endParaRPr>
          </a:p>
        </p:txBody>
      </p:sp>
      <p:sp>
        <p:nvSpPr>
          <p:cNvPr id="10" name="Rectangle 9">
            <a:extLst>
              <a:ext uri="{FF2B5EF4-FFF2-40B4-BE49-F238E27FC236}">
                <a16:creationId xmlns:a16="http://schemas.microsoft.com/office/drawing/2014/main" id="{48A30AE5-FC1D-42A3-8BF9-8A476BC276DE}"/>
              </a:ext>
            </a:extLst>
          </p:cNvPr>
          <p:cNvSpPr/>
          <p:nvPr/>
        </p:nvSpPr>
        <p:spPr>
          <a:xfrm>
            <a:off x="1385394" y="2759761"/>
            <a:ext cx="4645025" cy="27820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6" name="Rectangle 15">
            <a:extLst>
              <a:ext uri="{FF2B5EF4-FFF2-40B4-BE49-F238E27FC236}">
                <a16:creationId xmlns:a16="http://schemas.microsoft.com/office/drawing/2014/main" id="{0847F19D-634D-40D9-BAFC-7596719566C8}"/>
              </a:ext>
            </a:extLst>
          </p:cNvPr>
          <p:cNvSpPr/>
          <p:nvPr/>
        </p:nvSpPr>
        <p:spPr>
          <a:xfrm>
            <a:off x="6297946" y="2742568"/>
            <a:ext cx="4645025" cy="27651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pic>
        <p:nvPicPr>
          <p:cNvPr id="7" name="Graphic 6" descr="Lock outline">
            <a:extLst>
              <a:ext uri="{FF2B5EF4-FFF2-40B4-BE49-F238E27FC236}">
                <a16:creationId xmlns:a16="http://schemas.microsoft.com/office/drawing/2014/main" id="{B05B9C43-99F1-CC44-DEA0-13360AFECA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7480" y="1893892"/>
            <a:ext cx="3433018" cy="3433018"/>
          </a:xfrm>
          <a:prstGeom prst="rect">
            <a:avLst/>
          </a:prstGeom>
        </p:spPr>
      </p:pic>
      <p:sp>
        <p:nvSpPr>
          <p:cNvPr id="8" name="Slide Number Placeholder 3">
            <a:extLst>
              <a:ext uri="{FF2B5EF4-FFF2-40B4-BE49-F238E27FC236}">
                <a16:creationId xmlns:a16="http://schemas.microsoft.com/office/drawing/2014/main" id="{AAF8940B-9664-04A9-A5E6-CD6B622B6EF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14</a:t>
            </a:fld>
            <a:endParaRPr lang="en-US" dirty="0">
              <a:solidFill>
                <a:schemeClr val="tx1">
                  <a:lumMod val="50000"/>
                  <a:lumOff val="50000"/>
                </a:schemeClr>
              </a:solidFill>
            </a:endParaRPr>
          </a:p>
        </p:txBody>
      </p:sp>
    </p:spTree>
    <p:extLst>
      <p:ext uri="{BB962C8B-B14F-4D97-AF65-F5344CB8AC3E}">
        <p14:creationId xmlns:p14="http://schemas.microsoft.com/office/powerpoint/2010/main" val="23297459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F532-8421-4EEB-926C-1C8DCE2B5A1F}"/>
              </a:ext>
            </a:extLst>
          </p:cNvPr>
          <p:cNvSpPr>
            <a:spLocks noGrp="1"/>
          </p:cNvSpPr>
          <p:nvPr>
            <p:ph type="title"/>
          </p:nvPr>
        </p:nvSpPr>
        <p:spPr>
          <a:xfrm>
            <a:off x="1203282" y="329184"/>
            <a:ext cx="6251110" cy="813816"/>
          </a:xfrm>
        </p:spPr>
        <p:txBody>
          <a:bodyPr anchor="b">
            <a:normAutofit/>
          </a:bodyPr>
          <a:lstStyle/>
          <a:p>
            <a:r>
              <a:rPr lang="en-US" dirty="0">
                <a:solidFill>
                  <a:schemeClr val="accent1">
                    <a:lumMod val="50000"/>
                  </a:schemeClr>
                </a:solidFill>
              </a:rPr>
              <a:t>Gathering documents needed</a:t>
            </a:r>
          </a:p>
        </p:txBody>
      </p:sp>
      <p:sp>
        <p:nvSpPr>
          <p:cNvPr id="3" name="Content Placeholder 2">
            <a:extLst>
              <a:ext uri="{FF2B5EF4-FFF2-40B4-BE49-F238E27FC236}">
                <a16:creationId xmlns:a16="http://schemas.microsoft.com/office/drawing/2014/main" id="{64AD73EE-3193-40C7-AAA1-CA75393C4119}"/>
              </a:ext>
            </a:extLst>
          </p:cNvPr>
          <p:cNvSpPr>
            <a:spLocks noGrp="1"/>
          </p:cNvSpPr>
          <p:nvPr>
            <p:ph idx="1"/>
          </p:nvPr>
        </p:nvSpPr>
        <p:spPr>
          <a:xfrm>
            <a:off x="1203282" y="1611188"/>
            <a:ext cx="9779678" cy="4033134"/>
          </a:xfrm>
        </p:spPr>
        <p:txBody>
          <a:bodyPr>
            <a:normAutofit/>
          </a:bodyPr>
          <a:lstStyle/>
          <a:p>
            <a:pPr lvl="0" fontAlgn="base">
              <a:buFont typeface="Wingdings" panose="05000000000000000000" pitchFamily="2" charset="2"/>
              <a:buChar char="§"/>
            </a:pPr>
            <a:r>
              <a:rPr lang="en-US" sz="2000" dirty="0"/>
              <a:t>Your Social Security number </a:t>
            </a:r>
          </a:p>
          <a:p>
            <a:pPr lvl="0" fontAlgn="base">
              <a:buFont typeface="Wingdings" panose="05000000000000000000" pitchFamily="2" charset="2"/>
              <a:buChar char="§"/>
            </a:pPr>
            <a:r>
              <a:rPr lang="en-US" sz="2000" dirty="0"/>
              <a:t>Your parents’ Social Security numbers </a:t>
            </a:r>
          </a:p>
          <a:p>
            <a:pPr fontAlgn="base">
              <a:lnSpc>
                <a:spcPct val="120000"/>
              </a:lnSpc>
              <a:buFont typeface="Wingdings" panose="05000000000000000000" pitchFamily="2" charset="2"/>
              <a:buChar char="§"/>
            </a:pPr>
            <a:r>
              <a:rPr lang="en-US" sz="2000" dirty="0"/>
              <a:t>2024 federal tax information, tax returns, W-2’s for you and for your parents</a:t>
            </a:r>
          </a:p>
          <a:p>
            <a:pPr fontAlgn="base">
              <a:buFont typeface="Wingdings" panose="05000000000000000000" pitchFamily="2" charset="2"/>
              <a:buChar char="§"/>
            </a:pPr>
            <a:r>
              <a:rPr lang="en-US" sz="2000" dirty="0"/>
              <a:t>Records of your 2024 untaxed income</a:t>
            </a:r>
          </a:p>
          <a:p>
            <a:pPr fontAlgn="base">
              <a:lnSpc>
                <a:spcPct val="120000"/>
              </a:lnSpc>
              <a:buFont typeface="Wingdings" panose="05000000000000000000" pitchFamily="2" charset="2"/>
              <a:buChar char="§"/>
            </a:pPr>
            <a:r>
              <a:rPr lang="en-US" sz="2000" dirty="0"/>
              <a:t>Information on cash, savings and checking account balances, investments, businesses</a:t>
            </a:r>
            <a:r>
              <a:rPr lang="en-US" dirty="0"/>
              <a:t> and </a:t>
            </a:r>
            <a:r>
              <a:rPr lang="en-US" sz="2000" dirty="0"/>
              <a:t>farms</a:t>
            </a:r>
          </a:p>
          <a:p>
            <a:pPr lvl="0" fontAlgn="base">
              <a:buFont typeface="Wingdings" panose="05000000000000000000" pitchFamily="2" charset="2"/>
              <a:buChar char="§"/>
            </a:pPr>
            <a:endParaRPr lang="en-US" sz="2000" dirty="0"/>
          </a:p>
        </p:txBody>
      </p:sp>
      <p:sp>
        <p:nvSpPr>
          <p:cNvPr id="5" name="Footer Placeholder 4">
            <a:extLst>
              <a:ext uri="{FF2B5EF4-FFF2-40B4-BE49-F238E27FC236}">
                <a16:creationId xmlns:a16="http://schemas.microsoft.com/office/drawing/2014/main" id="{64CBD5E8-142C-D5D0-A86A-010F3C64E7C3}"/>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3">
            <a:extLst>
              <a:ext uri="{FF2B5EF4-FFF2-40B4-BE49-F238E27FC236}">
                <a16:creationId xmlns:a16="http://schemas.microsoft.com/office/drawing/2014/main" id="{9AF9BA95-776A-4996-9380-8FAA594F184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5A832BC4-C948-A775-3E59-1DACFC0A8B9A}"/>
              </a:ext>
            </a:extLst>
          </p:cNvPr>
          <p:cNvSpPr>
            <a:spLocks noGrp="1"/>
          </p:cNvSpPr>
          <p:nvPr>
            <p:ph type="sldNum" sz="quarter" idx="12"/>
          </p:nvPr>
        </p:nvSpPr>
        <p:spPr/>
        <p:txBody>
          <a:bodyPr/>
          <a:lstStyle/>
          <a:p>
            <a:fld id="{0FF54DE5-C571-48E8-A5BC-B369434E2F44}" type="slidenum">
              <a:rPr lang="en-US" smtClean="0"/>
              <a:t>15</a:t>
            </a:fld>
            <a:endParaRPr lang="en-US" dirty="0"/>
          </a:p>
        </p:txBody>
      </p:sp>
    </p:spTree>
    <p:extLst>
      <p:ext uri="{BB962C8B-B14F-4D97-AF65-F5344CB8AC3E}">
        <p14:creationId xmlns:p14="http://schemas.microsoft.com/office/powerpoint/2010/main" val="147369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299BBB2-B635-5ECB-FF34-C22DC67ECDB3}"/>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2" name="Slide Number Placeholder 1"/>
          <p:cNvSpPr>
            <a:spLocks noGrp="1"/>
          </p:cNvSpPr>
          <p:nvPr>
            <p:ph type="sldNum" sz="quarter" idx="12"/>
          </p:nvPr>
        </p:nvSpPr>
        <p:spPr>
          <a:xfrm>
            <a:off x="8884920" y="5997575"/>
            <a:ext cx="2743200" cy="365125"/>
          </a:xfrm>
        </p:spPr>
        <p:txBody>
          <a:bodyPr vert="horz" lIns="91440" tIns="45720" rIns="91440" bIns="45720" rtlCol="0" anchor="ctr">
            <a:normAutofit/>
          </a:bodyPr>
          <a:lstStyle/>
          <a:p>
            <a:pPr>
              <a:spcAft>
                <a:spcPts val="600"/>
              </a:spcAft>
              <a:defRPr/>
            </a:pPr>
            <a:fld id="{52E449C5-48C9-4898-AFD7-A1C1496DB239}" type="slidenum">
              <a:rPr lang="en-US" b="0" smtClean="0">
                <a:solidFill>
                  <a:schemeClr val="tx1">
                    <a:lumMod val="50000"/>
                    <a:lumOff val="50000"/>
                    <a:alpha val="80000"/>
                  </a:schemeClr>
                </a:solidFill>
              </a:rPr>
              <a:pPr>
                <a:spcAft>
                  <a:spcPts val="600"/>
                </a:spcAft>
                <a:defRPr/>
              </a:pPr>
              <a:t>16</a:t>
            </a:fld>
            <a:endParaRPr lang="en-US" b="0" dirty="0">
              <a:solidFill>
                <a:schemeClr val="tx1">
                  <a:lumMod val="50000"/>
                  <a:lumOff val="50000"/>
                  <a:alpha val="80000"/>
                </a:schemeClr>
              </a:solidFill>
            </a:endParaRPr>
          </a:p>
        </p:txBody>
      </p:sp>
      <p:pic>
        <p:nvPicPr>
          <p:cNvPr id="5" name="Picture 4"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CD590625-5740-E709-799B-DFF6276414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4382" y="501649"/>
            <a:ext cx="2624847" cy="2743201"/>
          </a:xfrm>
          <a:prstGeom prst="rect">
            <a:avLst/>
          </a:prstGeom>
          <a:ln w="12700">
            <a:solidFill>
              <a:schemeClr val="tx1"/>
            </a:solidFill>
          </a:ln>
        </p:spPr>
      </p:pic>
      <p:sp>
        <p:nvSpPr>
          <p:cNvPr id="6" name="Title 5"/>
          <p:cNvSpPr>
            <a:spLocks noGrp="1"/>
          </p:cNvSpPr>
          <p:nvPr>
            <p:ph type="title"/>
          </p:nvPr>
        </p:nvSpPr>
        <p:spPr>
          <a:xfrm>
            <a:off x="1172725" y="2821994"/>
            <a:ext cx="3107337" cy="2743200"/>
          </a:xfrm>
          <a:prstGeom prst="ellipse">
            <a:avLst/>
          </a:prstGeom>
          <a:solidFill>
            <a:schemeClr val="accent1"/>
          </a:solidFill>
          <a:ln w="174625" cmpd="thinThick">
            <a:solidFill>
              <a:schemeClr val="accent1"/>
            </a:solidFill>
          </a:ln>
        </p:spPr>
        <p:txBody>
          <a:bodyPr vert="horz" lIns="91440" tIns="45720" rIns="91440" bIns="45720" rtlCol="0" anchor="ctr">
            <a:normAutofit/>
          </a:bodyPr>
          <a:lstStyle/>
          <a:p>
            <a:pPr algn="ctr"/>
            <a:r>
              <a:rPr lang="en-US" sz="2600" kern="1200" dirty="0">
                <a:solidFill>
                  <a:schemeClr val="bg1"/>
                </a:solidFill>
                <a:latin typeface="Palatino Linotype" panose="02040502050505030304" pitchFamily="18" charset="0"/>
              </a:rPr>
              <a:t>FAFSA log in</a:t>
            </a:r>
          </a:p>
        </p:txBody>
      </p:sp>
      <p:pic>
        <p:nvPicPr>
          <p:cNvPr id="7" name="Picture 6"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767C211A-1FCC-F65C-3DD7-F9A29B6752FE}"/>
              </a:ext>
            </a:extLst>
          </p:cNvPr>
          <p:cNvPicPr>
            <a:picLocks noChangeAspect="1"/>
          </p:cNvPicPr>
          <p:nvPr/>
        </p:nvPicPr>
        <p:blipFill>
          <a:blip r:embed="rId4"/>
          <a:srcRect t="737"/>
          <a:stretch>
            <a:fillRect/>
          </a:stretch>
        </p:blipFill>
        <p:spPr>
          <a:xfrm>
            <a:off x="5543550" y="1873249"/>
            <a:ext cx="5997420" cy="3930576"/>
          </a:xfrm>
          <a:prstGeom prst="rect">
            <a:avLst/>
          </a:prstGeom>
          <a:ln>
            <a:solidFill>
              <a:schemeClr val="accent1"/>
            </a:solidFill>
          </a:ln>
        </p:spPr>
      </p:pic>
    </p:spTree>
    <p:extLst>
      <p:ext uri="{BB962C8B-B14F-4D97-AF65-F5344CB8AC3E}">
        <p14:creationId xmlns:p14="http://schemas.microsoft.com/office/powerpoint/2010/main" val="102177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12A7-0E1D-48C5-B8B2-566D11CBEEAC}"/>
              </a:ext>
            </a:extLst>
          </p:cNvPr>
          <p:cNvSpPr>
            <a:spLocks noGrp="1"/>
          </p:cNvSpPr>
          <p:nvPr>
            <p:ph type="title"/>
          </p:nvPr>
        </p:nvSpPr>
        <p:spPr/>
        <p:txBody>
          <a:bodyPr/>
          <a:lstStyle/>
          <a:p>
            <a:r>
              <a:rPr lang="en-US" dirty="0">
                <a:solidFill>
                  <a:schemeClr val="tx2"/>
                </a:solidFill>
              </a:rPr>
              <a:t>Student Onboarding</a:t>
            </a:r>
          </a:p>
        </p:txBody>
      </p:sp>
      <p:sp>
        <p:nvSpPr>
          <p:cNvPr id="6" name="Slide Number Placeholder 3">
            <a:extLst>
              <a:ext uri="{FF2B5EF4-FFF2-40B4-BE49-F238E27FC236}">
                <a16:creationId xmlns:a16="http://schemas.microsoft.com/office/drawing/2014/main" id="{3D7E79BC-BD80-F383-C683-AC1C21E9753B}"/>
              </a:ext>
            </a:extLst>
          </p:cNvPr>
          <p:cNvSpPr txBox="1">
            <a:spLocks/>
          </p:cNvSpPr>
          <p:nvPr/>
        </p:nvSpPr>
        <p:spPr>
          <a:xfrm>
            <a:off x="9558528" y="599122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Footer Placeholder 4">
            <a:extLst>
              <a:ext uri="{FF2B5EF4-FFF2-40B4-BE49-F238E27FC236}">
                <a16:creationId xmlns:a16="http://schemas.microsoft.com/office/drawing/2014/main" id="{059965DA-8194-A672-A61C-1FCF92D7A030}"/>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9" name="Slide Number Placeholder 8">
            <a:extLst>
              <a:ext uri="{FF2B5EF4-FFF2-40B4-BE49-F238E27FC236}">
                <a16:creationId xmlns:a16="http://schemas.microsoft.com/office/drawing/2014/main" id="{FACEF355-D607-025D-DE97-EE3AF43D6B04}"/>
              </a:ext>
            </a:extLst>
          </p:cNvPr>
          <p:cNvSpPr>
            <a:spLocks noGrp="1"/>
          </p:cNvSpPr>
          <p:nvPr>
            <p:ph type="sldNum" sz="quarter" idx="12"/>
          </p:nvPr>
        </p:nvSpPr>
        <p:spPr/>
        <p:txBody>
          <a:bodyPr/>
          <a:lstStyle/>
          <a:p>
            <a:fld id="{0FF54DE5-C571-48E8-A5BC-B369434E2F44}" type="slidenum">
              <a:rPr lang="en-US" smtClean="0"/>
              <a:t>17</a:t>
            </a:fld>
            <a:endParaRPr lang="en-US" dirty="0"/>
          </a:p>
        </p:txBody>
      </p:sp>
      <p:pic>
        <p:nvPicPr>
          <p:cNvPr id="7" name="Picture 6" descr="Screenshot of the first page of the “Understanding the FAFSA Form” section. A video provides the student with an overview of the form and why it’s important. There is also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99702355-BE20-5591-2E96-6F5ABEBA9265}"/>
              </a:ext>
            </a:extLst>
          </p:cNvPr>
          <p:cNvPicPr>
            <a:picLocks noChangeAspect="1"/>
          </p:cNvPicPr>
          <p:nvPr/>
        </p:nvPicPr>
        <p:blipFill>
          <a:blip r:embed="rId3"/>
          <a:stretch>
            <a:fillRect/>
          </a:stretch>
        </p:blipFill>
        <p:spPr>
          <a:xfrm>
            <a:off x="4477226" y="927744"/>
            <a:ext cx="3395090" cy="3287178"/>
          </a:xfrm>
          <a:prstGeom prst="rect">
            <a:avLst/>
          </a:prstGeom>
          <a:ln>
            <a:solidFill>
              <a:schemeClr val="accent1"/>
            </a:solidFill>
          </a:ln>
        </p:spPr>
      </p:pic>
      <p:pic>
        <p:nvPicPr>
          <p:cNvPr id="15" name="Picture 14" descr="Screenshot of the second page of the “Understanding the FAFSA Form” section, which explains expectations for contributors and includes a video that the student can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including that contributors will need their own StudentAid.gov account and that the student will need to provide the contributor’s email address.">
            <a:extLst>
              <a:ext uri="{FF2B5EF4-FFF2-40B4-BE49-F238E27FC236}">
                <a16:creationId xmlns:a16="http://schemas.microsoft.com/office/drawing/2014/main" id="{A2908D57-A678-9ABB-045D-19D68D4A43E7}"/>
              </a:ext>
            </a:extLst>
          </p:cNvPr>
          <p:cNvPicPr>
            <a:picLocks noChangeAspect="1"/>
          </p:cNvPicPr>
          <p:nvPr/>
        </p:nvPicPr>
        <p:blipFill>
          <a:blip r:embed="rId4"/>
          <a:stretch>
            <a:fillRect/>
          </a:stretch>
        </p:blipFill>
        <p:spPr>
          <a:xfrm>
            <a:off x="881718" y="1355725"/>
            <a:ext cx="3703213" cy="3344691"/>
          </a:xfrm>
          <a:prstGeom prst="rect">
            <a:avLst/>
          </a:prstGeom>
          <a:ln>
            <a:solidFill>
              <a:schemeClr val="accent1"/>
            </a:solidFill>
          </a:ln>
        </p:spPr>
      </p:pic>
      <p:pic>
        <p:nvPicPr>
          <p:cNvPr id="16" name="Picture 15" descr="Screenshot of the third page of the “Understanding the FAFSA Form” section, which reminds the student of what to expect when completing the form. This includes the estimated time of 30 minutes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hat’s titled “What does it mean to provide consent and approval on the FAFSA form?” Below that, the student can select a hyperlink to learn about how information collected on the FAFSA form is used. ">
            <a:extLst>
              <a:ext uri="{FF2B5EF4-FFF2-40B4-BE49-F238E27FC236}">
                <a16:creationId xmlns:a16="http://schemas.microsoft.com/office/drawing/2014/main" id="{BBDD86C3-EE1B-04C7-4348-324CA05451F7}"/>
              </a:ext>
            </a:extLst>
          </p:cNvPr>
          <p:cNvPicPr>
            <a:picLocks noChangeAspect="1"/>
          </p:cNvPicPr>
          <p:nvPr/>
        </p:nvPicPr>
        <p:blipFill>
          <a:blip r:embed="rId5"/>
          <a:stretch>
            <a:fillRect/>
          </a:stretch>
        </p:blipFill>
        <p:spPr>
          <a:xfrm>
            <a:off x="4424164" y="3486172"/>
            <a:ext cx="3131789" cy="2793614"/>
          </a:xfrm>
          <a:prstGeom prst="rect">
            <a:avLst/>
          </a:prstGeom>
          <a:ln>
            <a:solidFill>
              <a:schemeClr val="accent1"/>
            </a:solidFill>
          </a:ln>
        </p:spPr>
      </p:pic>
      <p:pic>
        <p:nvPicPr>
          <p:cNvPr id="17" name="Picture 16" descr="Screenshot of the final page of the “Understanding the FAFSA Form” section, which provides an accompanying video and informs the student about what to expect after their form is submitted. This includes that the student’s FAFSA form will be processed in one to three days and that they’ll be able to view their FAFSA Submission Summary, which will include their Student Aid Index, a number used to determine their aid eligibility. They’re also informed that schools will use their SAI to create their financial aid offers. Below that, there is a button to “Start FAFSA Form.”">
            <a:extLst>
              <a:ext uri="{FF2B5EF4-FFF2-40B4-BE49-F238E27FC236}">
                <a16:creationId xmlns:a16="http://schemas.microsoft.com/office/drawing/2014/main" id="{E5FB0AEC-89D9-F4E8-3AC6-2C628CFCF447}"/>
              </a:ext>
            </a:extLst>
          </p:cNvPr>
          <p:cNvPicPr>
            <a:picLocks noChangeAspect="1"/>
          </p:cNvPicPr>
          <p:nvPr/>
        </p:nvPicPr>
        <p:blipFill>
          <a:blip r:embed="rId6"/>
          <a:stretch>
            <a:fillRect/>
          </a:stretch>
        </p:blipFill>
        <p:spPr>
          <a:xfrm>
            <a:off x="7514798" y="1634638"/>
            <a:ext cx="4087460" cy="3895110"/>
          </a:xfrm>
          <a:prstGeom prst="rect">
            <a:avLst/>
          </a:prstGeom>
          <a:ln>
            <a:solidFill>
              <a:schemeClr val="accent1"/>
            </a:solidFill>
          </a:ln>
        </p:spPr>
      </p:pic>
    </p:spTree>
    <p:extLst>
      <p:ext uri="{BB962C8B-B14F-4D97-AF65-F5344CB8AC3E}">
        <p14:creationId xmlns:p14="http://schemas.microsoft.com/office/powerpoint/2010/main" val="266533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1132" y="329184"/>
            <a:ext cx="6503524" cy="935412"/>
          </a:xfrm>
        </p:spPr>
        <p:txBody>
          <a:bodyPr vert="horz" lIns="91440" tIns="45720" rIns="91440" bIns="45720" rtlCol="0" anchor="b">
            <a:normAutofit/>
          </a:bodyPr>
          <a:lstStyle/>
          <a:p>
            <a:r>
              <a:rPr lang="en-US" dirty="0">
                <a:solidFill>
                  <a:schemeClr val="accent1">
                    <a:lumMod val="50000"/>
                  </a:schemeClr>
                </a:solidFill>
              </a:rPr>
              <a:t>Student identifiers</a:t>
            </a:r>
          </a:p>
        </p:txBody>
      </p:sp>
      <p:sp>
        <p:nvSpPr>
          <p:cNvPr id="4" name="Content Placeholder 3"/>
          <p:cNvSpPr>
            <a:spLocks noGrp="1"/>
          </p:cNvSpPr>
          <p:nvPr>
            <p:ph sz="half" idx="1"/>
          </p:nvPr>
        </p:nvSpPr>
        <p:spPr>
          <a:xfrm>
            <a:off x="1116736" y="1634247"/>
            <a:ext cx="6894576" cy="4174402"/>
          </a:xfrm>
        </p:spPr>
        <p:txBody>
          <a:bodyPr vert="horz" lIns="91440" tIns="45720" rIns="91440" bIns="45720" rtlCol="0">
            <a:normAutofit/>
          </a:bodyPr>
          <a:lstStyle/>
          <a:p>
            <a:r>
              <a:rPr lang="en-US" sz="1900" dirty="0"/>
              <a:t>Prefilled from the FSA ID information:</a:t>
            </a:r>
          </a:p>
          <a:p>
            <a:pPr lvl="1"/>
            <a:r>
              <a:rPr lang="en-US" sz="1500" dirty="0"/>
              <a:t>Name</a:t>
            </a:r>
          </a:p>
          <a:p>
            <a:pPr lvl="1"/>
            <a:r>
              <a:rPr lang="en-US" sz="1500" dirty="0"/>
              <a:t>Social Security Number</a:t>
            </a:r>
          </a:p>
          <a:p>
            <a:pPr lvl="1"/>
            <a:r>
              <a:rPr lang="en-US" sz="1500" dirty="0"/>
              <a:t>Date of birth</a:t>
            </a:r>
          </a:p>
          <a:p>
            <a:pPr lvl="1"/>
            <a:r>
              <a:rPr lang="en-US" sz="1500" dirty="0"/>
              <a:t>Email address</a:t>
            </a:r>
          </a:p>
          <a:p>
            <a:pPr lvl="1"/>
            <a:r>
              <a:rPr lang="en-US" sz="1500" dirty="0"/>
              <a:t>Phone number</a:t>
            </a:r>
          </a:p>
          <a:p>
            <a:r>
              <a:rPr lang="en-US" sz="1900" dirty="0"/>
              <a:t>Mailing address</a:t>
            </a:r>
          </a:p>
          <a:p>
            <a:r>
              <a:rPr lang="en-US" sz="1900" dirty="0"/>
              <a:t>Residency</a:t>
            </a:r>
          </a:p>
          <a:p>
            <a:endParaRPr lang="en-US" sz="1900" dirty="0"/>
          </a:p>
          <a:p>
            <a:endParaRPr lang="en-US" sz="1900" dirty="0"/>
          </a:p>
          <a:p>
            <a:endParaRPr lang="en-US" sz="1900" dirty="0"/>
          </a:p>
          <a:p>
            <a:pPr marL="0"/>
            <a:endParaRPr lang="en-US" sz="1900" dirty="0"/>
          </a:p>
        </p:txBody>
      </p:sp>
      <p:sp>
        <p:nvSpPr>
          <p:cNvPr id="2" name="Footer Placeholder 4">
            <a:extLst>
              <a:ext uri="{FF2B5EF4-FFF2-40B4-BE49-F238E27FC236}">
                <a16:creationId xmlns:a16="http://schemas.microsoft.com/office/drawing/2014/main" id="{A2B441F7-364D-180F-10C7-39F791F3B4E1}"/>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10" name="Slide Number Placeholder 3">
            <a:extLst>
              <a:ext uri="{FF2B5EF4-FFF2-40B4-BE49-F238E27FC236}">
                <a16:creationId xmlns:a16="http://schemas.microsoft.com/office/drawing/2014/main" id="{D227891C-115B-C559-0F40-63CC05B21403}"/>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E39A087F-25D4-8361-F90F-E6660AF9CF67}"/>
              </a:ext>
            </a:extLst>
          </p:cNvPr>
          <p:cNvSpPr>
            <a:spLocks noGrp="1"/>
          </p:cNvSpPr>
          <p:nvPr>
            <p:ph type="sldNum" sz="quarter" idx="12"/>
          </p:nvPr>
        </p:nvSpPr>
        <p:spPr/>
        <p:txBody>
          <a:bodyPr/>
          <a:lstStyle/>
          <a:p>
            <a:fld id="{0FF54DE5-C571-48E8-A5BC-B369434E2F44}" type="slidenum">
              <a:rPr lang="en-US" smtClean="0"/>
              <a:t>18</a:t>
            </a:fld>
            <a:endParaRPr lang="en-US" dirty="0"/>
          </a:p>
        </p:txBody>
      </p:sp>
      <p:pic>
        <p:nvPicPr>
          <p:cNvPr id="11" name="Picture 10" descr="Screenshot of the “Student Identity Information” section of the FAFSA form. Student information, including name, date of birth, Social Security number, email address, and mobile phone number, is displayed for the student to verify.">
            <a:extLst>
              <a:ext uri="{FF2B5EF4-FFF2-40B4-BE49-F238E27FC236}">
                <a16:creationId xmlns:a16="http://schemas.microsoft.com/office/drawing/2014/main" id="{9566D1A2-1626-13DC-B309-E4AFD4F1BD53}"/>
              </a:ext>
            </a:extLst>
          </p:cNvPr>
          <p:cNvPicPr>
            <a:picLocks noChangeAspect="1"/>
          </p:cNvPicPr>
          <p:nvPr/>
        </p:nvPicPr>
        <p:blipFill>
          <a:blip r:embed="rId3"/>
          <a:srcRect r="115" b="37693"/>
          <a:stretch>
            <a:fillRect/>
          </a:stretch>
        </p:blipFill>
        <p:spPr>
          <a:xfrm>
            <a:off x="5682083" y="721506"/>
            <a:ext cx="5662086" cy="2892426"/>
          </a:xfrm>
          <a:prstGeom prst="rect">
            <a:avLst/>
          </a:prstGeom>
          <a:ln>
            <a:solidFill>
              <a:schemeClr val="accent1"/>
            </a:solidFill>
          </a:ln>
        </p:spPr>
      </p:pic>
      <p:pic>
        <p:nvPicPr>
          <p:cNvPr id="6" name="Picture 5" descr="Screenshot continuation of the “Student Identity Information” section, which has a drop-down menu for the student to select their state of residence. There is a text box for the student to enter the month and year they became a resident of that state.">
            <a:extLst>
              <a:ext uri="{FF2B5EF4-FFF2-40B4-BE49-F238E27FC236}">
                <a16:creationId xmlns:a16="http://schemas.microsoft.com/office/drawing/2014/main" id="{7DE01F23-B3FC-CD66-4222-FD284B8A329F}"/>
              </a:ext>
            </a:extLst>
          </p:cNvPr>
          <p:cNvPicPr>
            <a:picLocks noChangeAspect="1"/>
          </p:cNvPicPr>
          <p:nvPr/>
        </p:nvPicPr>
        <p:blipFill>
          <a:blip r:embed="rId4"/>
          <a:stretch>
            <a:fillRect/>
          </a:stretch>
        </p:blipFill>
        <p:spPr>
          <a:xfrm>
            <a:off x="4088131" y="3429000"/>
            <a:ext cx="5168652" cy="2858215"/>
          </a:xfrm>
          <a:prstGeom prst="rect">
            <a:avLst/>
          </a:prstGeom>
          <a:ln>
            <a:solidFill>
              <a:schemeClr val="accent1"/>
            </a:solidFill>
          </a:ln>
        </p:spPr>
      </p:pic>
    </p:spTree>
    <p:extLst>
      <p:ext uri="{BB962C8B-B14F-4D97-AF65-F5344CB8AC3E}">
        <p14:creationId xmlns:p14="http://schemas.microsoft.com/office/powerpoint/2010/main" val="1451931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E416-A0E2-62EC-3720-D621E37E8B39}"/>
              </a:ext>
            </a:extLst>
          </p:cNvPr>
          <p:cNvSpPr>
            <a:spLocks noGrp="1"/>
          </p:cNvSpPr>
          <p:nvPr>
            <p:ph type="title"/>
          </p:nvPr>
        </p:nvSpPr>
        <p:spPr/>
        <p:txBody>
          <a:bodyPr/>
          <a:lstStyle/>
          <a:p>
            <a:r>
              <a:rPr lang="en-US" dirty="0">
                <a:solidFill>
                  <a:schemeClr val="tx2"/>
                </a:solidFill>
              </a:rPr>
              <a:t>Approval</a:t>
            </a:r>
          </a:p>
        </p:txBody>
      </p:sp>
      <p:sp>
        <p:nvSpPr>
          <p:cNvPr id="5" name="Content Placeholder 4">
            <a:extLst>
              <a:ext uri="{FF2B5EF4-FFF2-40B4-BE49-F238E27FC236}">
                <a16:creationId xmlns:a16="http://schemas.microsoft.com/office/drawing/2014/main" id="{9AC7C547-5B1E-E4E1-7218-00A36A6B8D8C}"/>
              </a:ext>
            </a:extLst>
          </p:cNvPr>
          <p:cNvSpPr>
            <a:spLocks noGrp="1"/>
          </p:cNvSpPr>
          <p:nvPr>
            <p:ph idx="1"/>
          </p:nvPr>
        </p:nvSpPr>
        <p:spPr>
          <a:xfrm>
            <a:off x="1104900" y="1600200"/>
            <a:ext cx="3301730" cy="4572000"/>
          </a:xfrm>
        </p:spPr>
        <p:txBody>
          <a:bodyPr/>
          <a:lstStyle/>
          <a:p>
            <a:r>
              <a:rPr lang="en-US" dirty="0"/>
              <a:t>Student acknowledges consent to pull financial information from the IRS through the Direct Data Exchange (DDX)</a:t>
            </a:r>
          </a:p>
        </p:txBody>
      </p:sp>
      <p:sp>
        <p:nvSpPr>
          <p:cNvPr id="6" name="Slide Number Placeholder 3">
            <a:extLst>
              <a:ext uri="{FF2B5EF4-FFF2-40B4-BE49-F238E27FC236}">
                <a16:creationId xmlns:a16="http://schemas.microsoft.com/office/drawing/2014/main" id="{AB963CE3-486A-EC3A-2F44-B5DEFCEA3D1A}"/>
              </a:ext>
            </a:extLst>
          </p:cNvPr>
          <p:cNvSpPr txBox="1">
            <a:spLocks/>
          </p:cNvSpPr>
          <p:nvPr/>
        </p:nvSpPr>
        <p:spPr>
          <a:xfrm>
            <a:off x="5404137" y="5955977"/>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19</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79B6FBAE-D959-1745-C289-389C3EFCF6C9}"/>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9912703E-220E-3D41-0D1E-15D268FD3096}"/>
              </a:ext>
            </a:extLst>
          </p:cNvPr>
          <p:cNvSpPr>
            <a:spLocks noGrp="1"/>
          </p:cNvSpPr>
          <p:nvPr>
            <p:ph type="sldNum" sz="quarter" idx="12"/>
          </p:nvPr>
        </p:nvSpPr>
        <p:spPr/>
        <p:txBody>
          <a:bodyPr/>
          <a:lstStyle/>
          <a:p>
            <a:fld id="{0FF54DE5-C571-48E8-A5BC-B369434E2F44}" type="slidenum">
              <a:rPr lang="en-US" smtClean="0"/>
              <a:t>19</a:t>
            </a:fld>
            <a:endParaRPr lang="en-US" dirty="0"/>
          </a:p>
        </p:txBody>
      </p:sp>
      <p:pic>
        <p:nvPicPr>
          <p:cNvPr id="4" name="Picture 3"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DF89C68B-7BB2-F5D4-6768-F83731378826}"/>
              </a:ext>
            </a:extLst>
          </p:cNvPr>
          <p:cNvPicPr>
            <a:picLocks noChangeAspect="1"/>
          </p:cNvPicPr>
          <p:nvPr/>
        </p:nvPicPr>
        <p:blipFill>
          <a:blip r:embed="rId3"/>
          <a:stretch>
            <a:fillRect/>
          </a:stretch>
        </p:blipFill>
        <p:spPr>
          <a:xfrm>
            <a:off x="4406630" y="1073695"/>
            <a:ext cx="4282984" cy="3859066"/>
          </a:xfrm>
          <a:prstGeom prst="rect">
            <a:avLst/>
          </a:prstGeom>
          <a:ln>
            <a:solidFill>
              <a:schemeClr val="accent1"/>
            </a:solidFill>
          </a:ln>
        </p:spPr>
      </p:pic>
      <p:pic>
        <p:nvPicPr>
          <p:cNvPr id="9" name="Picture 8"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2DC5050B-5E7A-48EE-B3B3-8033F8D30514}"/>
              </a:ext>
            </a:extLst>
          </p:cNvPr>
          <p:cNvPicPr>
            <a:picLocks noChangeAspect="1"/>
          </p:cNvPicPr>
          <p:nvPr/>
        </p:nvPicPr>
        <p:blipFill>
          <a:blip r:embed="rId4"/>
          <a:stretch>
            <a:fillRect/>
          </a:stretch>
        </p:blipFill>
        <p:spPr>
          <a:xfrm>
            <a:off x="8254094" y="326071"/>
            <a:ext cx="3415156" cy="3000539"/>
          </a:xfrm>
          <a:prstGeom prst="rect">
            <a:avLst/>
          </a:prstGeom>
          <a:ln>
            <a:solidFill>
              <a:srgbClr val="0070C0"/>
            </a:solidFill>
          </a:ln>
        </p:spPr>
      </p:pic>
      <p:pic>
        <p:nvPicPr>
          <p:cNvPr id="12" name="Picture 11"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Approve” or “Decline” their consent and approval.">
            <a:extLst>
              <a:ext uri="{FF2B5EF4-FFF2-40B4-BE49-F238E27FC236}">
                <a16:creationId xmlns:a16="http://schemas.microsoft.com/office/drawing/2014/main" id="{39892CAF-4D6C-8AB9-F990-53CC5B4C8D5F}"/>
              </a:ext>
            </a:extLst>
          </p:cNvPr>
          <p:cNvPicPr>
            <a:picLocks noChangeAspect="1"/>
          </p:cNvPicPr>
          <p:nvPr/>
        </p:nvPicPr>
        <p:blipFill>
          <a:blip r:embed="rId5"/>
          <a:stretch>
            <a:fillRect/>
          </a:stretch>
        </p:blipFill>
        <p:spPr>
          <a:xfrm>
            <a:off x="8254093" y="3326610"/>
            <a:ext cx="3415157" cy="3285879"/>
          </a:xfrm>
          <a:prstGeom prst="rect">
            <a:avLst/>
          </a:prstGeom>
          <a:ln>
            <a:solidFill>
              <a:srgbClr val="0070C0"/>
            </a:solidFill>
          </a:ln>
        </p:spPr>
      </p:pic>
    </p:spTree>
    <p:extLst>
      <p:ext uri="{BB962C8B-B14F-4D97-AF65-F5344CB8AC3E}">
        <p14:creationId xmlns:p14="http://schemas.microsoft.com/office/powerpoint/2010/main" val="235716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99B89C2-65CC-45BF-AB03-9B6A9C506AA2}"/>
              </a:ext>
            </a:extLst>
          </p:cNvPr>
          <p:cNvSpPr>
            <a:spLocks noGrp="1"/>
          </p:cNvSpPr>
          <p:nvPr>
            <p:ph type="title"/>
          </p:nvPr>
        </p:nvSpPr>
        <p:spPr bwMode="auto">
          <a:xfrm>
            <a:off x="1079770" y="154153"/>
            <a:ext cx="10248630" cy="9158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p>
            <a:r>
              <a:rPr lang="en-US" altLang="en-US" sz="3200" dirty="0">
                <a:solidFill>
                  <a:schemeClr val="tx2"/>
                </a:solidFill>
                <a:latin typeface="Plantagenet Cherokee" panose="02020602070100000000" pitchFamily="18" charset="0"/>
                <a:cs typeface="Arial" panose="020B0604020202020204" pitchFamily="34" charset="0"/>
              </a:rPr>
              <a:t>South Dakota Mapping Your Future website</a:t>
            </a:r>
          </a:p>
        </p:txBody>
      </p:sp>
      <p:sp>
        <p:nvSpPr>
          <p:cNvPr id="3" name="Content Placeholder 2">
            <a:extLst>
              <a:ext uri="{FF2B5EF4-FFF2-40B4-BE49-F238E27FC236}">
                <a16:creationId xmlns:a16="http://schemas.microsoft.com/office/drawing/2014/main" id="{88F3F7AB-8449-45CF-8E91-34E69B06C1A3}"/>
              </a:ext>
            </a:extLst>
          </p:cNvPr>
          <p:cNvSpPr>
            <a:spLocks noGrp="1"/>
          </p:cNvSpPr>
          <p:nvPr>
            <p:ph idx="1"/>
          </p:nvPr>
        </p:nvSpPr>
        <p:spPr>
          <a:xfrm>
            <a:off x="6138488" y="1704088"/>
            <a:ext cx="6053512" cy="1455672"/>
          </a:xfrm>
        </p:spPr>
        <p:txBody>
          <a:bodyPr anchor="t">
            <a:normAutofit/>
          </a:bodyPr>
          <a:lstStyle/>
          <a:p>
            <a:pPr marL="0" indent="0" algn="ctr">
              <a:lnSpc>
                <a:spcPct val="100000"/>
              </a:lnSpc>
              <a:buNone/>
              <a:defRPr/>
            </a:pPr>
            <a:r>
              <a:rPr lang="en-US" dirty="0">
                <a:latin typeface="Euphemia" panose="020B0503040102020104" pitchFamily="34" charset="0"/>
              </a:rPr>
              <a:t>Comprehensive website for students, parents, counselors, and other professionals at </a:t>
            </a:r>
            <a:r>
              <a:rPr lang="en-US" dirty="0">
                <a:latin typeface="Euphemia" panose="020B0503040102020104" pitchFamily="34" charset="0"/>
                <a:hlinkClick r:id="rId3">
                  <a:extLst>
                    <a:ext uri="{A12FA001-AC4F-418D-AE19-62706E023703}">
                      <ahyp:hlinkClr xmlns:ahyp="http://schemas.microsoft.com/office/drawing/2018/hyperlinkcolor" val="tx"/>
                    </a:ext>
                  </a:extLst>
                </a:hlinkClick>
              </a:rPr>
              <a:t>https://SouthDakota.MappingYourFuture.org</a:t>
            </a:r>
            <a:endParaRPr lang="en-US" dirty="0">
              <a:latin typeface="Euphemia" panose="020B0503040102020104" pitchFamily="34" charset="0"/>
            </a:endParaRPr>
          </a:p>
          <a:p>
            <a:pPr marL="0" indent="0" algn="ctr">
              <a:lnSpc>
                <a:spcPct val="100000"/>
              </a:lnSpc>
              <a:buNone/>
              <a:defRPr/>
            </a:pPr>
            <a:endParaRPr lang="en-US" sz="2200" dirty="0">
              <a:latin typeface="Euphemia" panose="020B0503040102020104" pitchFamily="34" charset="0"/>
            </a:endParaRPr>
          </a:p>
        </p:txBody>
      </p:sp>
      <p:sp>
        <p:nvSpPr>
          <p:cNvPr id="2" name="Footer Placeholder 4">
            <a:extLst>
              <a:ext uri="{FF2B5EF4-FFF2-40B4-BE49-F238E27FC236}">
                <a16:creationId xmlns:a16="http://schemas.microsoft.com/office/drawing/2014/main" id="{BBFFE241-5600-0AEB-8C31-93BDF8059557}"/>
              </a:ext>
            </a:extLst>
          </p:cNvPr>
          <p:cNvSpPr>
            <a:spLocks noGrp="1"/>
          </p:cNvSpPr>
          <p:nvPr>
            <p:ph type="ftr" sz="quarter" idx="11"/>
          </p:nvPr>
        </p:nvSpPr>
        <p:spPr>
          <a:xfrm>
            <a:off x="5365955" y="6442106"/>
            <a:ext cx="4114800" cy="365125"/>
          </a:xfrm>
        </p:spPr>
        <p:txBody>
          <a:bodyPr/>
          <a:lstStyle/>
          <a:p>
            <a:r>
              <a:rPr lang="en-US" dirty="0"/>
              <a:t>© Mapping Your Future 2025</a:t>
            </a:r>
          </a:p>
        </p:txBody>
      </p:sp>
      <p:sp>
        <p:nvSpPr>
          <p:cNvPr id="4" name="Slide Number Placeholder 3">
            <a:extLst>
              <a:ext uri="{FF2B5EF4-FFF2-40B4-BE49-F238E27FC236}">
                <a16:creationId xmlns:a16="http://schemas.microsoft.com/office/drawing/2014/main" id="{E7D22872-C8EF-7C7B-8226-5B656D8B8F02}"/>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pic>
        <p:nvPicPr>
          <p:cNvPr id="6" name="Picture 5">
            <a:extLst>
              <a:ext uri="{FF2B5EF4-FFF2-40B4-BE49-F238E27FC236}">
                <a16:creationId xmlns:a16="http://schemas.microsoft.com/office/drawing/2014/main" id="{2D506B3C-814E-195B-A074-482DECF312E9}"/>
              </a:ext>
            </a:extLst>
          </p:cNvPr>
          <p:cNvPicPr>
            <a:picLocks noChangeAspect="1"/>
          </p:cNvPicPr>
          <p:nvPr/>
        </p:nvPicPr>
        <p:blipFill rotWithShape="1">
          <a:blip r:embed="rId4"/>
          <a:srcRect r="37972"/>
          <a:stretch/>
        </p:blipFill>
        <p:spPr>
          <a:xfrm>
            <a:off x="7508319" y="3002848"/>
            <a:ext cx="3313849" cy="323131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45B427-9A55-8C0A-3BFB-C2C0A12FD9F3}"/>
              </a:ext>
            </a:extLst>
          </p:cNvPr>
          <p:cNvPicPr>
            <a:picLocks noChangeAspect="1"/>
          </p:cNvPicPr>
          <p:nvPr/>
        </p:nvPicPr>
        <p:blipFill>
          <a:blip r:embed="rId5"/>
          <a:stretch>
            <a:fillRect/>
          </a:stretch>
        </p:blipFill>
        <p:spPr>
          <a:xfrm>
            <a:off x="1079770" y="1704088"/>
            <a:ext cx="5191512" cy="4382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a:extLst>
              <a:ext uri="{FF2B5EF4-FFF2-40B4-BE49-F238E27FC236}">
                <a16:creationId xmlns:a16="http://schemas.microsoft.com/office/drawing/2014/main" id="{8E07D580-7A53-5AE5-FE42-A2B37F05EE38}"/>
              </a:ext>
            </a:extLst>
          </p:cNvPr>
          <p:cNvCxnSpPr>
            <a:cxnSpLocks/>
          </p:cNvCxnSpPr>
          <p:nvPr/>
        </p:nvCxnSpPr>
        <p:spPr>
          <a:xfrm flipV="1">
            <a:off x="5493874" y="4458520"/>
            <a:ext cx="2623966" cy="7958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Slide Number Placeholder 4">
            <a:extLst>
              <a:ext uri="{FF2B5EF4-FFF2-40B4-BE49-F238E27FC236}">
                <a16:creationId xmlns:a16="http://schemas.microsoft.com/office/drawing/2014/main" id="{324267F3-7F56-D486-4C3E-4D5C7911434B}"/>
              </a:ext>
            </a:extLst>
          </p:cNvPr>
          <p:cNvSpPr>
            <a:spLocks noGrp="1"/>
          </p:cNvSpPr>
          <p:nvPr>
            <p:ph type="sldNum" sz="quarter" idx="12"/>
          </p:nvPr>
        </p:nvSpPr>
        <p:spPr/>
        <p:txBody>
          <a:bodyPr/>
          <a:lstStyle/>
          <a:p>
            <a:fld id="{0FF54DE5-C571-48E8-A5BC-B369434E2F44}" type="slidenum">
              <a:rPr lang="en-US" smtClean="0"/>
              <a:t>2</a:t>
            </a:fld>
            <a:endParaRPr lang="en-US" dirty="0"/>
          </a:p>
        </p:txBody>
      </p:sp>
    </p:spTree>
    <p:extLst>
      <p:ext uri="{BB962C8B-B14F-4D97-AF65-F5344CB8AC3E}">
        <p14:creationId xmlns:p14="http://schemas.microsoft.com/office/powerpoint/2010/main" val="1877465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3724-D910-371C-3A31-04C74512478D}"/>
              </a:ext>
            </a:extLst>
          </p:cNvPr>
          <p:cNvSpPr>
            <a:spLocks noGrp="1"/>
          </p:cNvSpPr>
          <p:nvPr>
            <p:ph type="title"/>
          </p:nvPr>
        </p:nvSpPr>
        <p:spPr/>
        <p:txBody>
          <a:bodyPr/>
          <a:lstStyle/>
          <a:p>
            <a:r>
              <a:rPr lang="en-US" dirty="0">
                <a:solidFill>
                  <a:schemeClr val="tx2"/>
                </a:solidFill>
              </a:rPr>
              <a:t>Personal circumstances</a:t>
            </a:r>
          </a:p>
        </p:txBody>
      </p:sp>
      <p:sp>
        <p:nvSpPr>
          <p:cNvPr id="4" name="Content Placeholder 3"/>
          <p:cNvSpPr>
            <a:spLocks noGrp="1"/>
          </p:cNvSpPr>
          <p:nvPr>
            <p:ph idx="1"/>
          </p:nvPr>
        </p:nvSpPr>
        <p:spPr/>
        <p:txBody>
          <a:bodyPr>
            <a:normAutofit/>
          </a:bodyPr>
          <a:lstStyle/>
          <a:p>
            <a:endParaRPr lang="en-US" dirty="0"/>
          </a:p>
          <a:p>
            <a:r>
              <a:rPr lang="en-US" dirty="0"/>
              <a:t>Marital status</a:t>
            </a:r>
          </a:p>
          <a:p>
            <a:r>
              <a:rPr lang="en-US" dirty="0"/>
              <a:t>College or career school plans</a:t>
            </a:r>
          </a:p>
          <a:p>
            <a:r>
              <a:rPr lang="en-US" dirty="0"/>
              <a:t>Student personal circumstances</a:t>
            </a:r>
          </a:p>
          <a:p>
            <a:r>
              <a:rPr lang="en-US" dirty="0"/>
              <a:t>Homeless</a:t>
            </a:r>
          </a:p>
          <a:p>
            <a:r>
              <a:rPr lang="en-US" dirty="0"/>
              <a:t>Unusual circumstances</a:t>
            </a:r>
          </a:p>
          <a:p>
            <a:endParaRPr lang="en-US" dirty="0"/>
          </a:p>
          <a:p>
            <a:endParaRPr lang="en-US" dirty="0"/>
          </a:p>
          <a:p>
            <a:endParaRPr lang="en-US" dirty="0"/>
          </a:p>
          <a:p>
            <a:pPr marL="0" indent="0">
              <a:buNone/>
            </a:pPr>
            <a:endParaRPr lang="en-US" dirty="0"/>
          </a:p>
        </p:txBody>
      </p:sp>
      <p:sp>
        <p:nvSpPr>
          <p:cNvPr id="6" name="Slide Number Placeholder 3">
            <a:extLst>
              <a:ext uri="{FF2B5EF4-FFF2-40B4-BE49-F238E27FC236}">
                <a16:creationId xmlns:a16="http://schemas.microsoft.com/office/drawing/2014/main" id="{DB521A26-3C07-774F-07B7-634A8590ABAB}"/>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6D16F8CE-F41C-3B63-B191-D77F9ED33A64}"/>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ADF0F875-CDBD-0009-17C0-F38C468F21E2}"/>
              </a:ext>
            </a:extLst>
          </p:cNvPr>
          <p:cNvSpPr>
            <a:spLocks noGrp="1"/>
          </p:cNvSpPr>
          <p:nvPr>
            <p:ph type="sldNum" sz="quarter" idx="12"/>
          </p:nvPr>
        </p:nvSpPr>
        <p:spPr/>
        <p:txBody>
          <a:bodyPr/>
          <a:lstStyle/>
          <a:p>
            <a:r>
              <a:rPr lang="en-US" dirty="0"/>
              <a:t>20</a:t>
            </a:r>
          </a:p>
        </p:txBody>
      </p:sp>
      <p:pic>
        <p:nvPicPr>
          <p:cNvPr id="5" name="Picture 4" descr="Screenshot of the introduction page to the “Your Personal Circumstances” section. The student is reminded that the information they provide can affect their eligibility for federal student aid and that additional information from other people may be required based on the answers given.">
            <a:extLst>
              <a:ext uri="{FF2B5EF4-FFF2-40B4-BE49-F238E27FC236}">
                <a16:creationId xmlns:a16="http://schemas.microsoft.com/office/drawing/2014/main" id="{D337043E-5D65-E093-4592-02E9A4AF5C0A}"/>
              </a:ext>
            </a:extLst>
          </p:cNvPr>
          <p:cNvPicPr>
            <a:picLocks noChangeAspect="1"/>
          </p:cNvPicPr>
          <p:nvPr/>
        </p:nvPicPr>
        <p:blipFill>
          <a:blip r:embed="rId3"/>
          <a:stretch>
            <a:fillRect/>
          </a:stretch>
        </p:blipFill>
        <p:spPr>
          <a:xfrm>
            <a:off x="5312819" y="624681"/>
            <a:ext cx="6654392" cy="3178552"/>
          </a:xfrm>
          <a:prstGeom prst="rect">
            <a:avLst/>
          </a:prstGeom>
          <a:ln>
            <a:solidFill>
              <a:schemeClr val="accent1"/>
            </a:solidFill>
          </a:ln>
        </p:spPr>
      </p:pic>
      <p:pic>
        <p:nvPicPr>
          <p:cNvPr id="10" name="Picture 9" descr="Screenshot of the first page of the “Your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ED72EF95-4FBB-64A1-6BCF-4700EC599C86}"/>
              </a:ext>
            </a:extLst>
          </p:cNvPr>
          <p:cNvPicPr>
            <a:picLocks noChangeAspect="1"/>
          </p:cNvPicPr>
          <p:nvPr/>
        </p:nvPicPr>
        <p:blipFill>
          <a:blip r:embed="rId4"/>
          <a:stretch>
            <a:fillRect/>
          </a:stretch>
        </p:blipFill>
        <p:spPr>
          <a:xfrm>
            <a:off x="5811775" y="3199073"/>
            <a:ext cx="4555235" cy="3201132"/>
          </a:xfrm>
          <a:prstGeom prst="rect">
            <a:avLst/>
          </a:prstGeom>
          <a:ln>
            <a:solidFill>
              <a:schemeClr val="accent1"/>
            </a:solidFill>
          </a:ln>
        </p:spPr>
      </p:pic>
    </p:spTree>
    <p:extLst>
      <p:ext uri="{BB962C8B-B14F-4D97-AF65-F5344CB8AC3E}">
        <p14:creationId xmlns:p14="http://schemas.microsoft.com/office/powerpoint/2010/main" val="3214617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FF42-B797-CA0E-FEF9-22237861D6BA}"/>
              </a:ext>
            </a:extLst>
          </p:cNvPr>
          <p:cNvSpPr>
            <a:spLocks noGrp="1"/>
          </p:cNvSpPr>
          <p:nvPr>
            <p:ph type="title"/>
          </p:nvPr>
        </p:nvSpPr>
        <p:spPr/>
        <p:txBody>
          <a:bodyPr/>
          <a:lstStyle/>
          <a:p>
            <a:r>
              <a:rPr lang="en-US" dirty="0">
                <a:solidFill>
                  <a:schemeClr val="tx2"/>
                </a:solidFill>
              </a:rPr>
              <a:t>Student’s college or career plans</a:t>
            </a:r>
          </a:p>
        </p:txBody>
      </p:sp>
      <p:sp>
        <p:nvSpPr>
          <p:cNvPr id="3" name="Slide Number Placeholder 3">
            <a:extLst>
              <a:ext uri="{FF2B5EF4-FFF2-40B4-BE49-F238E27FC236}">
                <a16:creationId xmlns:a16="http://schemas.microsoft.com/office/drawing/2014/main" id="{7F231EEA-05C0-3A38-06A6-2FB91BEA00B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4CD9120F-405C-CACB-5FE3-E51A478C74DB}"/>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5">
            <a:extLst>
              <a:ext uri="{FF2B5EF4-FFF2-40B4-BE49-F238E27FC236}">
                <a16:creationId xmlns:a16="http://schemas.microsoft.com/office/drawing/2014/main" id="{2C7A7206-1F04-6E95-AC95-BA8EE84DE2D9}"/>
              </a:ext>
            </a:extLst>
          </p:cNvPr>
          <p:cNvSpPr>
            <a:spLocks noGrp="1"/>
          </p:cNvSpPr>
          <p:nvPr>
            <p:ph type="sldNum" sz="quarter" idx="12"/>
          </p:nvPr>
        </p:nvSpPr>
        <p:spPr/>
        <p:txBody>
          <a:bodyPr/>
          <a:lstStyle/>
          <a:p>
            <a:fld id="{0FF54DE5-C571-48E8-A5BC-B369434E2F44}" type="slidenum">
              <a:rPr lang="en-US" smtClean="0"/>
              <a:t>21</a:t>
            </a:fld>
            <a:endParaRPr lang="en-US" dirty="0"/>
          </a:p>
        </p:txBody>
      </p:sp>
      <p:pic>
        <p:nvPicPr>
          <p:cNvPr id="11" name="Content Placeholder 10" descr="Screenshot continuation of the “Your Personal Circumstances” section, which asks the student what college grade level they will be beginning in the 2026–27 school year. Below that, the student is asked if they will have their first bachelor’s degree when the school year begins. ">
            <a:extLst>
              <a:ext uri="{FF2B5EF4-FFF2-40B4-BE49-F238E27FC236}">
                <a16:creationId xmlns:a16="http://schemas.microsoft.com/office/drawing/2014/main" id="{7E6E65DC-AC38-8105-273B-3A78B92B9137}"/>
              </a:ext>
            </a:extLst>
          </p:cNvPr>
          <p:cNvPicPr>
            <a:picLocks noGrp="1" noChangeAspect="1"/>
          </p:cNvPicPr>
          <p:nvPr>
            <p:ph idx="1"/>
          </p:nvPr>
        </p:nvPicPr>
        <p:blipFill>
          <a:blip r:embed="rId3"/>
          <a:stretch>
            <a:fillRect/>
          </a:stretch>
        </p:blipFill>
        <p:spPr>
          <a:xfrm>
            <a:off x="3226717" y="1600200"/>
            <a:ext cx="5738566" cy="4572000"/>
          </a:xfrm>
          <a:prstGeom prst="rect">
            <a:avLst/>
          </a:prstGeom>
          <a:ln>
            <a:solidFill>
              <a:schemeClr val="accent1"/>
            </a:solidFill>
          </a:ln>
        </p:spPr>
      </p:pic>
    </p:spTree>
    <p:extLst>
      <p:ext uri="{BB962C8B-B14F-4D97-AF65-F5344CB8AC3E}">
        <p14:creationId xmlns:p14="http://schemas.microsoft.com/office/powerpoint/2010/main" val="300901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BB30-765B-DEE1-375A-DA1A7CA92F7D}"/>
              </a:ext>
            </a:extLst>
          </p:cNvPr>
          <p:cNvSpPr>
            <a:spLocks noGrp="1"/>
          </p:cNvSpPr>
          <p:nvPr>
            <p:ph type="title"/>
          </p:nvPr>
        </p:nvSpPr>
        <p:spPr/>
        <p:txBody>
          <a:bodyPr/>
          <a:lstStyle/>
          <a:p>
            <a:r>
              <a:rPr lang="en-US" dirty="0">
                <a:solidFill>
                  <a:schemeClr val="tx2"/>
                </a:solidFill>
              </a:rPr>
              <a:t>Student’s personal circumstances</a:t>
            </a:r>
          </a:p>
        </p:txBody>
      </p:sp>
      <p:sp>
        <p:nvSpPr>
          <p:cNvPr id="3" name="Content Placeholder 2">
            <a:extLst>
              <a:ext uri="{FF2B5EF4-FFF2-40B4-BE49-F238E27FC236}">
                <a16:creationId xmlns:a16="http://schemas.microsoft.com/office/drawing/2014/main" id="{1BBE0865-233F-A6AD-DBA6-D66015A34188}"/>
              </a:ext>
            </a:extLst>
          </p:cNvPr>
          <p:cNvSpPr>
            <a:spLocks noGrp="1"/>
          </p:cNvSpPr>
          <p:nvPr>
            <p:ph idx="1"/>
          </p:nvPr>
        </p:nvSpPr>
        <p:spPr>
          <a:xfrm>
            <a:off x="1104899" y="1600200"/>
            <a:ext cx="5578813" cy="4572000"/>
          </a:xfrm>
        </p:spPr>
        <p:txBody>
          <a:bodyPr>
            <a:normAutofit/>
          </a:bodyPr>
          <a:lstStyle/>
          <a:p>
            <a:pPr marL="228600" indent="-182880" defTabSz="914400">
              <a:lnSpc>
                <a:spcPct val="120000"/>
              </a:lnSpc>
              <a:spcBef>
                <a:spcPts val="0"/>
              </a:spcBef>
              <a:buClr>
                <a:schemeClr val="accent2"/>
              </a:buClr>
              <a:buSzPct val="85000"/>
              <a:buFont typeface="Wingdings" pitchFamily="2" charset="2"/>
              <a:buChar char="§"/>
            </a:pPr>
            <a:r>
              <a:rPr lang="en-US" sz="2000" dirty="0"/>
              <a:t>24 years of age</a:t>
            </a:r>
          </a:p>
          <a:p>
            <a:pPr marL="228600" indent="-182880" defTabSz="914400">
              <a:lnSpc>
                <a:spcPct val="120000"/>
              </a:lnSpc>
              <a:spcBef>
                <a:spcPts val="0"/>
              </a:spcBef>
              <a:buClr>
                <a:schemeClr val="accent2"/>
              </a:buClr>
              <a:buSzPct val="85000"/>
              <a:buFont typeface="Wingdings" pitchFamily="2" charset="2"/>
              <a:buChar char="§"/>
            </a:pPr>
            <a:r>
              <a:rPr lang="en-US" sz="2000" dirty="0"/>
              <a:t>Married</a:t>
            </a:r>
          </a:p>
          <a:p>
            <a:pPr indent="-182880">
              <a:lnSpc>
                <a:spcPct val="120000"/>
              </a:lnSpc>
              <a:spcBef>
                <a:spcPts val="0"/>
              </a:spcBef>
              <a:buClr>
                <a:schemeClr val="accent2"/>
              </a:buClr>
              <a:buSzPct val="85000"/>
            </a:pPr>
            <a:r>
              <a:rPr lang="en-US" dirty="0"/>
              <a:t>Master’s or doctorate program</a:t>
            </a:r>
          </a:p>
          <a:p>
            <a:pPr indent="-182880">
              <a:lnSpc>
                <a:spcPct val="120000"/>
              </a:lnSpc>
              <a:spcBef>
                <a:spcPts val="0"/>
              </a:spcBef>
              <a:buClr>
                <a:schemeClr val="accent2"/>
              </a:buClr>
              <a:buSzPct val="85000"/>
            </a:pPr>
            <a:r>
              <a:rPr lang="en-US" dirty="0"/>
              <a:t>Active-duty military</a:t>
            </a:r>
          </a:p>
          <a:p>
            <a:pPr indent="-182880">
              <a:lnSpc>
                <a:spcPct val="120000"/>
              </a:lnSpc>
              <a:spcBef>
                <a:spcPts val="0"/>
              </a:spcBef>
              <a:buClr>
                <a:schemeClr val="accent2"/>
              </a:buClr>
              <a:buSzPct val="85000"/>
            </a:pPr>
            <a:r>
              <a:rPr lang="en-US" dirty="0"/>
              <a:t>Veteran of the U.S. Armed Forces</a:t>
            </a:r>
          </a:p>
          <a:p>
            <a:pPr marL="228600" indent="-182880" defTabSz="914400">
              <a:lnSpc>
                <a:spcPct val="120000"/>
              </a:lnSpc>
              <a:spcBef>
                <a:spcPts val="0"/>
              </a:spcBef>
              <a:buClr>
                <a:schemeClr val="accent2"/>
              </a:buClr>
              <a:buSzPct val="85000"/>
              <a:buFont typeface="Wingdings" pitchFamily="2" charset="2"/>
              <a:buChar char="§"/>
            </a:pPr>
            <a:r>
              <a:rPr lang="en-US" sz="2000" dirty="0"/>
              <a:t>Have children</a:t>
            </a:r>
          </a:p>
          <a:p>
            <a:pPr marL="228600" indent="-182880" defTabSz="914400">
              <a:lnSpc>
                <a:spcPct val="120000"/>
              </a:lnSpc>
              <a:spcBef>
                <a:spcPts val="0"/>
              </a:spcBef>
              <a:buClr>
                <a:schemeClr val="accent2"/>
              </a:buClr>
              <a:buSzPct val="85000"/>
              <a:buFont typeface="Wingdings" pitchFamily="2" charset="2"/>
              <a:buChar char="§"/>
            </a:pPr>
            <a:r>
              <a:rPr lang="en-US" sz="2000" dirty="0"/>
              <a:t>Have dependents</a:t>
            </a:r>
          </a:p>
          <a:p>
            <a:pPr marL="228600" indent="-182880" defTabSz="914400">
              <a:lnSpc>
                <a:spcPct val="120000"/>
              </a:lnSpc>
              <a:spcBef>
                <a:spcPts val="0"/>
              </a:spcBef>
              <a:buClr>
                <a:schemeClr val="accent2"/>
              </a:buClr>
              <a:buSzPct val="85000"/>
              <a:buFont typeface="Wingdings" pitchFamily="2" charset="2"/>
              <a:buChar char="§"/>
            </a:pPr>
            <a:r>
              <a:rPr lang="en-US" sz="2000" dirty="0"/>
              <a:t>Orphan, foster care or ward of the court</a:t>
            </a:r>
          </a:p>
          <a:p>
            <a:pPr marL="228600" indent="-182880" defTabSz="914400">
              <a:lnSpc>
                <a:spcPct val="120000"/>
              </a:lnSpc>
              <a:spcBef>
                <a:spcPts val="0"/>
              </a:spcBef>
              <a:buClr>
                <a:schemeClr val="accent2"/>
              </a:buClr>
              <a:buSzPct val="85000"/>
              <a:buFont typeface="Wingdings" pitchFamily="2" charset="2"/>
              <a:buChar char="§"/>
            </a:pPr>
            <a:r>
              <a:rPr lang="en-US" sz="2000" dirty="0"/>
              <a:t>Emancipated minor</a:t>
            </a:r>
          </a:p>
          <a:p>
            <a:pPr marL="228600" indent="-182880" defTabSz="914400">
              <a:lnSpc>
                <a:spcPct val="120000"/>
              </a:lnSpc>
              <a:spcBef>
                <a:spcPts val="0"/>
              </a:spcBef>
              <a:buClr>
                <a:schemeClr val="accent2"/>
              </a:buClr>
              <a:buSzPct val="85000"/>
              <a:buFont typeface="Wingdings" pitchFamily="2" charset="2"/>
              <a:buChar char="§"/>
            </a:pPr>
            <a:r>
              <a:rPr lang="en-US" sz="2000" dirty="0"/>
              <a:t>Legal guardianship</a:t>
            </a:r>
          </a:p>
          <a:p>
            <a:pPr marL="228600" indent="-182880" defTabSz="914400">
              <a:lnSpc>
                <a:spcPct val="120000"/>
              </a:lnSpc>
              <a:spcBef>
                <a:spcPts val="0"/>
              </a:spcBef>
              <a:buClr>
                <a:schemeClr val="accent2"/>
              </a:buClr>
              <a:buSzPct val="85000"/>
              <a:buFont typeface="Wingdings" pitchFamily="2" charset="2"/>
              <a:buChar char="§"/>
            </a:pPr>
            <a:r>
              <a:rPr lang="en-US" sz="2000" dirty="0"/>
              <a:t>Homeless or self-supporting and at risk of being homeless</a:t>
            </a:r>
          </a:p>
          <a:p>
            <a:endParaRPr lang="en-US" dirty="0"/>
          </a:p>
        </p:txBody>
      </p:sp>
      <p:sp>
        <p:nvSpPr>
          <p:cNvPr id="5" name="Slide Number Placeholder 3">
            <a:extLst>
              <a:ext uri="{FF2B5EF4-FFF2-40B4-BE49-F238E27FC236}">
                <a16:creationId xmlns:a16="http://schemas.microsoft.com/office/drawing/2014/main" id="{5A1BDC0C-9C83-EF13-BD4C-2398A1D0ABBE}"/>
              </a:ext>
            </a:extLst>
          </p:cNvPr>
          <p:cNvSpPr txBox="1">
            <a:spLocks/>
          </p:cNvSpPr>
          <p:nvPr/>
        </p:nvSpPr>
        <p:spPr>
          <a:xfrm>
            <a:off x="9009727" y="6101568"/>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22</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8F45E196-67F8-378C-78A8-CCA95874D08B}"/>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6">
            <a:extLst>
              <a:ext uri="{FF2B5EF4-FFF2-40B4-BE49-F238E27FC236}">
                <a16:creationId xmlns:a16="http://schemas.microsoft.com/office/drawing/2014/main" id="{2703A910-6C1B-811F-7DDF-909048F667EB}"/>
              </a:ext>
            </a:extLst>
          </p:cNvPr>
          <p:cNvSpPr>
            <a:spLocks noGrp="1"/>
          </p:cNvSpPr>
          <p:nvPr>
            <p:ph type="sldNum" sz="quarter" idx="12"/>
          </p:nvPr>
        </p:nvSpPr>
        <p:spPr/>
        <p:txBody>
          <a:bodyPr/>
          <a:lstStyle/>
          <a:p>
            <a:fld id="{0FF54DE5-C571-48E8-A5BC-B369434E2F44}" type="slidenum">
              <a:rPr lang="en-US" smtClean="0"/>
              <a:t>22</a:t>
            </a:fld>
            <a:endParaRPr lang="en-US" dirty="0"/>
          </a:p>
        </p:txBody>
      </p:sp>
      <p:pic>
        <p:nvPicPr>
          <p:cNvPr id="4" name="Picture 3" descr="Screenshot continuation of the “Your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AB053648-2A6A-6223-99C9-FF764347AC9B}"/>
              </a:ext>
            </a:extLst>
          </p:cNvPr>
          <p:cNvPicPr>
            <a:picLocks noChangeAspect="1"/>
          </p:cNvPicPr>
          <p:nvPr/>
        </p:nvPicPr>
        <p:blipFill>
          <a:blip r:embed="rId3"/>
          <a:stretch>
            <a:fillRect/>
          </a:stretch>
        </p:blipFill>
        <p:spPr>
          <a:xfrm>
            <a:off x="6674173" y="1438022"/>
            <a:ext cx="5165218" cy="4903258"/>
          </a:xfrm>
          <a:prstGeom prst="rect">
            <a:avLst/>
          </a:prstGeom>
          <a:ln>
            <a:solidFill>
              <a:schemeClr val="accent1"/>
            </a:solidFill>
          </a:ln>
        </p:spPr>
      </p:pic>
    </p:spTree>
    <p:extLst>
      <p:ext uri="{BB962C8B-B14F-4D97-AF65-F5344CB8AC3E}">
        <p14:creationId xmlns:p14="http://schemas.microsoft.com/office/powerpoint/2010/main" val="1343218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2999" y="375968"/>
            <a:ext cx="9919901" cy="859841"/>
          </a:xfrm>
        </p:spPr>
        <p:txBody>
          <a:bodyPr>
            <a:normAutofit/>
          </a:bodyPr>
          <a:lstStyle/>
          <a:p>
            <a:r>
              <a:rPr lang="en-US" dirty="0">
                <a:solidFill>
                  <a:schemeClr val="accent1">
                    <a:lumMod val="50000"/>
                  </a:schemeClr>
                </a:solidFill>
              </a:rPr>
              <a:t>Other circumstances</a:t>
            </a:r>
          </a:p>
        </p:txBody>
      </p:sp>
      <p:sp>
        <p:nvSpPr>
          <p:cNvPr id="7" name="Content Placeholder 6"/>
          <p:cNvSpPr>
            <a:spLocks noGrp="1"/>
          </p:cNvSpPr>
          <p:nvPr>
            <p:ph idx="1"/>
          </p:nvPr>
        </p:nvSpPr>
        <p:spPr>
          <a:xfrm>
            <a:off x="1215071" y="1764330"/>
            <a:ext cx="3339149" cy="4063499"/>
          </a:xfrm>
        </p:spPr>
        <p:txBody>
          <a:bodyPr>
            <a:normAutofit/>
          </a:bodyPr>
          <a:lstStyle/>
          <a:p>
            <a:pPr lvl="0"/>
            <a:r>
              <a:rPr lang="en-US" dirty="0"/>
              <a:t>Unaccompanied</a:t>
            </a:r>
          </a:p>
          <a:p>
            <a:pPr lvl="1"/>
            <a:r>
              <a:rPr lang="en-US" sz="1800" dirty="0"/>
              <a:t>Not in the physical custody of a parent</a:t>
            </a:r>
          </a:p>
          <a:p>
            <a:pPr lvl="0"/>
            <a:r>
              <a:rPr lang="en-US" dirty="0"/>
              <a:t>Homeless</a:t>
            </a:r>
          </a:p>
          <a:p>
            <a:pPr lvl="1"/>
            <a:r>
              <a:rPr lang="en-US" sz="1800" dirty="0"/>
              <a:t>Lacking fixed, regular, and adequate housing</a:t>
            </a:r>
          </a:p>
          <a:p>
            <a:pPr lvl="0"/>
            <a:r>
              <a:rPr lang="en-US" dirty="0"/>
              <a:t>Youth</a:t>
            </a:r>
          </a:p>
          <a:p>
            <a:pPr lvl="1"/>
            <a:r>
              <a:rPr lang="en-US" sz="1800" dirty="0"/>
              <a:t>23 years of age or younger</a:t>
            </a:r>
          </a:p>
          <a:p>
            <a:endParaRPr lang="en-US" dirty="0"/>
          </a:p>
        </p:txBody>
      </p:sp>
      <p:sp>
        <p:nvSpPr>
          <p:cNvPr id="2" name="Footer Placeholder 4">
            <a:extLst>
              <a:ext uri="{FF2B5EF4-FFF2-40B4-BE49-F238E27FC236}">
                <a16:creationId xmlns:a16="http://schemas.microsoft.com/office/drawing/2014/main" id="{E61288E9-13FF-F710-5CE3-E90290754C94}"/>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5" name="Slide Number Placeholder 3">
            <a:extLst>
              <a:ext uri="{FF2B5EF4-FFF2-40B4-BE49-F238E27FC236}">
                <a16:creationId xmlns:a16="http://schemas.microsoft.com/office/drawing/2014/main" id="{8C6F2680-4108-115E-9423-ECDC0C50FBD5}"/>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C231945D-9E16-568A-5C99-57734C78FFAE}"/>
              </a:ext>
            </a:extLst>
          </p:cNvPr>
          <p:cNvSpPr>
            <a:spLocks noGrp="1"/>
          </p:cNvSpPr>
          <p:nvPr>
            <p:ph type="sldNum" sz="quarter" idx="12"/>
          </p:nvPr>
        </p:nvSpPr>
        <p:spPr/>
        <p:txBody>
          <a:bodyPr/>
          <a:lstStyle/>
          <a:p>
            <a:fld id="{0FF54DE5-C571-48E8-A5BC-B369434E2F44}" type="slidenum">
              <a:rPr lang="en-US" smtClean="0"/>
              <a:t>23</a:t>
            </a:fld>
            <a:endParaRPr lang="en-US" dirty="0"/>
          </a:p>
        </p:txBody>
      </p:sp>
      <p:pic>
        <p:nvPicPr>
          <p:cNvPr id="6" name="Picture 5" descr="Screenshot continuation of the “Your Personal Circumstances” section, which asks the student if they were unaccompanied and either homeless or self-supporting and at risk for homelessness on or after July 1, 2025.">
            <a:extLst>
              <a:ext uri="{FF2B5EF4-FFF2-40B4-BE49-F238E27FC236}">
                <a16:creationId xmlns:a16="http://schemas.microsoft.com/office/drawing/2014/main" id="{E37ADFFD-88FB-193C-37D3-C99F25C6236B}"/>
              </a:ext>
            </a:extLst>
          </p:cNvPr>
          <p:cNvPicPr>
            <a:picLocks noChangeAspect="1"/>
          </p:cNvPicPr>
          <p:nvPr/>
        </p:nvPicPr>
        <p:blipFill>
          <a:blip r:embed="rId3"/>
          <a:stretch>
            <a:fillRect/>
          </a:stretch>
        </p:blipFill>
        <p:spPr>
          <a:xfrm>
            <a:off x="4768214" y="1964705"/>
            <a:ext cx="6854503" cy="2755885"/>
          </a:xfrm>
          <a:prstGeom prst="rect">
            <a:avLst/>
          </a:prstGeom>
          <a:ln>
            <a:solidFill>
              <a:schemeClr val="accent1"/>
            </a:solidFill>
          </a:ln>
        </p:spPr>
      </p:pic>
    </p:spTree>
    <p:extLst>
      <p:ext uri="{BB962C8B-B14F-4D97-AF65-F5344CB8AC3E}">
        <p14:creationId xmlns:p14="http://schemas.microsoft.com/office/powerpoint/2010/main" val="4205081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409" y="421120"/>
            <a:ext cx="10571974" cy="871324"/>
          </a:xfrm>
          <a:ln>
            <a:noFill/>
          </a:ln>
        </p:spPr>
        <p:txBody>
          <a:bodyPr vert="horz" lIns="91440" tIns="45720" rIns="91440" bIns="45720" rtlCol="0" anchor="ctr">
            <a:normAutofit fontScale="90000"/>
          </a:bodyPr>
          <a:lstStyle/>
          <a:p>
            <a:r>
              <a:rPr lang="en-US" sz="4000" dirty="0">
                <a:solidFill>
                  <a:schemeClr val="accent1">
                    <a:lumMod val="50000"/>
                  </a:schemeClr>
                </a:solidFill>
                <a:latin typeface="Palatino Linotype" panose="02040502050505030304" pitchFamily="18" charset="0"/>
              </a:rPr>
              <a:t>Unusual circumstances</a:t>
            </a:r>
            <a:br>
              <a:rPr lang="en-US" dirty="0">
                <a:latin typeface="+mj-lt"/>
              </a:rPr>
            </a:br>
            <a:endParaRPr lang="en-US" dirty="0">
              <a:latin typeface="+mj-lt"/>
            </a:endParaRPr>
          </a:p>
        </p:txBody>
      </p:sp>
      <p:sp>
        <p:nvSpPr>
          <p:cNvPr id="4" name="Footer Placeholder 4">
            <a:extLst>
              <a:ext uri="{FF2B5EF4-FFF2-40B4-BE49-F238E27FC236}">
                <a16:creationId xmlns:a16="http://schemas.microsoft.com/office/drawing/2014/main" id="{910CBDD4-BE84-10A9-B249-04C95365524F}"/>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5" name="Slide Number Placeholder 4"/>
          <p:cNvSpPr>
            <a:spLocks noGrp="1"/>
          </p:cNvSpPr>
          <p:nvPr>
            <p:ph type="sldNum" sz="quarter" idx="12"/>
          </p:nvPr>
        </p:nvSpPr>
        <p:spPr>
          <a:xfrm>
            <a:off x="8648331" y="6003607"/>
            <a:ext cx="3228976" cy="365125"/>
          </a:xfrm>
        </p:spPr>
        <p:txBody>
          <a:bodyPr vert="horz" lIns="91440" tIns="45720" rIns="91440" bIns="45720" rtlCol="0" anchor="ctr">
            <a:normAutofit/>
          </a:bodyPr>
          <a:lstStyle/>
          <a:p>
            <a:pPr>
              <a:spcAft>
                <a:spcPts val="600"/>
              </a:spcAft>
            </a:pPr>
            <a:fld id="{52825DF6-4B4A-40D3-9109-0191E2988FA6}" type="slidenum">
              <a:rPr lang="en-US" b="0" smtClean="0">
                <a:solidFill>
                  <a:schemeClr val="tx1">
                    <a:lumMod val="50000"/>
                    <a:lumOff val="50000"/>
                  </a:schemeClr>
                </a:solidFill>
              </a:rPr>
              <a:pPr>
                <a:spcAft>
                  <a:spcPts val="600"/>
                </a:spcAft>
              </a:pPr>
              <a:t>24</a:t>
            </a:fld>
            <a:endParaRPr lang="en-US" b="0" dirty="0">
              <a:solidFill>
                <a:schemeClr val="tx1">
                  <a:lumMod val="50000"/>
                  <a:lumOff val="50000"/>
                </a:schemeClr>
              </a:solidFill>
            </a:endParaRPr>
          </a:p>
        </p:txBody>
      </p:sp>
      <p:sp>
        <p:nvSpPr>
          <p:cNvPr id="3" name="TextBox 2"/>
          <p:cNvSpPr txBox="1"/>
          <p:nvPr/>
        </p:nvSpPr>
        <p:spPr>
          <a:xfrm>
            <a:off x="1084007" y="1590163"/>
            <a:ext cx="5909185" cy="4766187"/>
          </a:xfrm>
          <a:prstGeom prst="rect">
            <a:avLst/>
          </a:prstGeom>
        </p:spPr>
        <p:txBody>
          <a:bodyPr vert="horz" lIns="91440" tIns="45720" rIns="91440" bIns="45720" rtlCol="0">
            <a:normAutofit/>
          </a:bodyPr>
          <a:lstStyle/>
          <a:p>
            <a:pPr marL="102870" defTabSz="914400">
              <a:lnSpc>
                <a:spcPct val="90000"/>
              </a:lnSpc>
              <a:spcAft>
                <a:spcPts val="600"/>
              </a:spcAft>
              <a:buClr>
                <a:schemeClr val="accent2"/>
              </a:buClr>
              <a:buSzPct val="85000"/>
            </a:pPr>
            <a:r>
              <a:rPr lang="en-US" dirty="0"/>
              <a:t>	</a:t>
            </a:r>
          </a:p>
          <a:p>
            <a:pPr marL="285750" indent="-182880" defTabSz="914400">
              <a:lnSpc>
                <a:spcPct val="90000"/>
              </a:lnSpc>
              <a:spcAft>
                <a:spcPts val="600"/>
              </a:spcAft>
              <a:buClr>
                <a:schemeClr val="accent2"/>
              </a:buClr>
              <a:buSzPct val="85000"/>
              <a:buFont typeface="Wingdings" pitchFamily="2" charset="2"/>
              <a:buChar char="§"/>
            </a:pPr>
            <a:endParaRPr lang="en-US" dirty="0"/>
          </a:p>
          <a:p>
            <a:pPr marL="102870" defTabSz="914400">
              <a:lnSpc>
                <a:spcPct val="90000"/>
              </a:lnSpc>
              <a:spcAft>
                <a:spcPts val="600"/>
              </a:spcAft>
              <a:buClr>
                <a:schemeClr val="accent2"/>
              </a:buClr>
              <a:buSzPct val="85000"/>
            </a:pPr>
            <a:endParaRPr lang="en-US" dirty="0"/>
          </a:p>
        </p:txBody>
      </p:sp>
      <p:sp>
        <p:nvSpPr>
          <p:cNvPr id="7" name="TextBox 6">
            <a:extLst>
              <a:ext uri="{FF2B5EF4-FFF2-40B4-BE49-F238E27FC236}">
                <a16:creationId xmlns:a16="http://schemas.microsoft.com/office/drawing/2014/main" id="{8D84EC7D-59DB-2EB9-66AB-D96C02791749}"/>
              </a:ext>
            </a:extLst>
          </p:cNvPr>
          <p:cNvSpPr txBox="1"/>
          <p:nvPr/>
        </p:nvSpPr>
        <p:spPr>
          <a:xfrm>
            <a:off x="1310640" y="1590163"/>
            <a:ext cx="451104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Left home due to abusive or threatening environment</a:t>
            </a:r>
          </a:p>
          <a:p>
            <a:pPr marL="285750" indent="-285750">
              <a:buFont typeface="Arial" panose="020B0604020202020204" pitchFamily="34" charset="0"/>
              <a:buChar char="•"/>
            </a:pPr>
            <a:r>
              <a:rPr lang="en-US" dirty="0"/>
              <a:t>Been abandoned or estranged from parents, and have not been adopted</a:t>
            </a:r>
          </a:p>
          <a:p>
            <a:pPr marL="285750" indent="-285750">
              <a:buFont typeface="Arial" panose="020B0604020202020204" pitchFamily="34" charset="0"/>
              <a:buChar char="•"/>
            </a:pPr>
            <a:r>
              <a:rPr lang="en-US" dirty="0"/>
              <a:t>Been granted refugee or asylee status and are separated from parents</a:t>
            </a:r>
          </a:p>
          <a:p>
            <a:pPr marL="285750" indent="-285750">
              <a:buFont typeface="Arial" panose="020B0604020202020204" pitchFamily="34" charset="0"/>
              <a:buChar char="•"/>
            </a:pPr>
            <a:r>
              <a:rPr lang="en-US" dirty="0"/>
              <a:t>Been a victim of human trafficking</a:t>
            </a:r>
          </a:p>
          <a:p>
            <a:pPr marL="285750" indent="-285750">
              <a:buFont typeface="Arial" panose="020B0604020202020204" pitchFamily="34" charset="0"/>
              <a:buChar char="•"/>
            </a:pPr>
            <a:r>
              <a:rPr lang="en-US" dirty="0"/>
              <a:t>Been incarcerated, or parents are incarcerated and pose a risk to them</a:t>
            </a:r>
          </a:p>
          <a:p>
            <a:pPr marL="285750" indent="-285750">
              <a:buFont typeface="Arial" panose="020B0604020202020204" pitchFamily="34" charset="0"/>
              <a:buChar char="•"/>
            </a:pPr>
            <a:r>
              <a:rPr lang="en-US" dirty="0"/>
              <a:t>Been otherwise unable to contact or locate their parents, and have not been adopted</a:t>
            </a:r>
          </a:p>
        </p:txBody>
      </p:sp>
      <p:pic>
        <p:nvPicPr>
          <p:cNvPr id="6" name="Picture 5" descr="Screenshot continuation of the “Your Personal Circumstances” section, which asks the student if unusual circumstances prevent them from contacting their parents or if contacting the parents would pose a risk to the student. These circumstances include leaving an abusive or threatening home, being abandoned, refugee or asylee status, human trafficking, incarceration of the student or parents, and otherwise being unable to contact or locate their parent.">
            <a:extLst>
              <a:ext uri="{FF2B5EF4-FFF2-40B4-BE49-F238E27FC236}">
                <a16:creationId xmlns:a16="http://schemas.microsoft.com/office/drawing/2014/main" id="{2D956489-C6D8-04B3-AC7D-594642285B16}"/>
              </a:ext>
            </a:extLst>
          </p:cNvPr>
          <p:cNvPicPr>
            <a:picLocks noChangeAspect="1"/>
          </p:cNvPicPr>
          <p:nvPr/>
        </p:nvPicPr>
        <p:blipFill>
          <a:blip r:embed="rId3"/>
          <a:stretch>
            <a:fillRect/>
          </a:stretch>
        </p:blipFill>
        <p:spPr>
          <a:xfrm>
            <a:off x="5821680" y="928891"/>
            <a:ext cx="6276918" cy="4738863"/>
          </a:xfrm>
          <a:prstGeom prst="rect">
            <a:avLst/>
          </a:prstGeom>
          <a:ln>
            <a:solidFill>
              <a:schemeClr val="accent1"/>
            </a:solidFill>
          </a:ln>
        </p:spPr>
      </p:pic>
    </p:spTree>
    <p:extLst>
      <p:ext uri="{BB962C8B-B14F-4D97-AF65-F5344CB8AC3E}">
        <p14:creationId xmlns:p14="http://schemas.microsoft.com/office/powerpoint/2010/main" val="224997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D2C3-B520-F9C7-C0D9-4BD539699E84}"/>
              </a:ext>
            </a:extLst>
          </p:cNvPr>
          <p:cNvSpPr>
            <a:spLocks noGrp="1"/>
          </p:cNvSpPr>
          <p:nvPr>
            <p:ph type="title"/>
          </p:nvPr>
        </p:nvSpPr>
        <p:spPr/>
        <p:txBody>
          <a:bodyPr/>
          <a:lstStyle/>
          <a:p>
            <a:r>
              <a:rPr lang="en-US" dirty="0">
                <a:solidFill>
                  <a:schemeClr val="tx2"/>
                </a:solidFill>
              </a:rPr>
              <a:t>Determining the parent(s) for FAFSA purposes</a:t>
            </a:r>
          </a:p>
        </p:txBody>
      </p:sp>
      <p:sp>
        <p:nvSpPr>
          <p:cNvPr id="3" name="Content Placeholder 2">
            <a:extLst>
              <a:ext uri="{FF2B5EF4-FFF2-40B4-BE49-F238E27FC236}">
                <a16:creationId xmlns:a16="http://schemas.microsoft.com/office/drawing/2014/main" id="{580E197D-22B2-9669-A68A-7E55C2D5DB0D}"/>
              </a:ext>
            </a:extLst>
          </p:cNvPr>
          <p:cNvSpPr>
            <a:spLocks noGrp="1"/>
          </p:cNvSpPr>
          <p:nvPr>
            <p:ph idx="1"/>
          </p:nvPr>
        </p:nvSpPr>
        <p:spPr>
          <a:xfrm>
            <a:off x="1104900" y="1600200"/>
            <a:ext cx="4442460" cy="4572000"/>
          </a:xfrm>
        </p:spPr>
        <p:txBody>
          <a:bodyPr/>
          <a:lstStyle/>
          <a:p>
            <a:r>
              <a:rPr lang="en-US" dirty="0"/>
              <a:t>Parent wizard to help determine the parent</a:t>
            </a:r>
          </a:p>
          <a:p>
            <a:r>
              <a:rPr lang="en-US" dirty="0"/>
              <a:t>Guidance has changed, now look at who provides more financial support</a:t>
            </a:r>
          </a:p>
          <a:p>
            <a:pPr lvl="1"/>
            <a:r>
              <a:rPr lang="en-US" dirty="0"/>
              <a:t>Look at who has the most income and assets if provided equal support</a:t>
            </a:r>
          </a:p>
          <a:p>
            <a:r>
              <a:rPr lang="en-US" dirty="0"/>
              <a:t>Student invites the parent through the FAFSA by entering parent’s e-mail address</a:t>
            </a:r>
          </a:p>
          <a:p>
            <a:pPr lvl="1"/>
            <a:r>
              <a:rPr lang="en-US" dirty="0"/>
              <a:t>The second parent may be invited to contribute later, especially if the parents did not file joint taxes. </a:t>
            </a:r>
          </a:p>
        </p:txBody>
      </p:sp>
      <p:sp>
        <p:nvSpPr>
          <p:cNvPr id="5" name="Slide Number Placeholder 3">
            <a:extLst>
              <a:ext uri="{FF2B5EF4-FFF2-40B4-BE49-F238E27FC236}">
                <a16:creationId xmlns:a16="http://schemas.microsoft.com/office/drawing/2014/main" id="{84468521-8F03-3234-1F4F-211ED91493BF}"/>
              </a:ext>
            </a:extLst>
          </p:cNvPr>
          <p:cNvSpPr txBox="1">
            <a:spLocks/>
          </p:cNvSpPr>
          <p:nvPr/>
        </p:nvSpPr>
        <p:spPr>
          <a:xfrm>
            <a:off x="9210852" y="6316778"/>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DC2C2B70-D123-AFD7-673C-BC327966299E}"/>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6">
            <a:extLst>
              <a:ext uri="{FF2B5EF4-FFF2-40B4-BE49-F238E27FC236}">
                <a16:creationId xmlns:a16="http://schemas.microsoft.com/office/drawing/2014/main" id="{B6CC3853-8161-2F4C-DACE-766E31FFFF8F}"/>
              </a:ext>
            </a:extLst>
          </p:cNvPr>
          <p:cNvSpPr>
            <a:spLocks noGrp="1"/>
          </p:cNvSpPr>
          <p:nvPr>
            <p:ph type="sldNum" sz="quarter" idx="12"/>
          </p:nvPr>
        </p:nvSpPr>
        <p:spPr/>
        <p:txBody>
          <a:bodyPr/>
          <a:lstStyle/>
          <a:p>
            <a:fld id="{0FF54DE5-C571-48E8-A5BC-B369434E2F44}" type="slidenum">
              <a:rPr lang="en-US" smtClean="0"/>
              <a:t>25</a:t>
            </a:fld>
            <a:endParaRPr lang="en-US" dirty="0"/>
          </a:p>
        </p:txBody>
      </p:sp>
      <p:pic>
        <p:nvPicPr>
          <p:cNvPr id="9" name="Picture 8">
            <a:extLst>
              <a:ext uri="{FF2B5EF4-FFF2-40B4-BE49-F238E27FC236}">
                <a16:creationId xmlns:a16="http://schemas.microsoft.com/office/drawing/2014/main" id="{2685360B-CE38-ACDE-F715-49484B6BFCB2}"/>
              </a:ext>
            </a:extLst>
          </p:cNvPr>
          <p:cNvPicPr>
            <a:picLocks noChangeAspect="1"/>
          </p:cNvPicPr>
          <p:nvPr/>
        </p:nvPicPr>
        <p:blipFill>
          <a:blip r:embed="rId3"/>
          <a:stretch>
            <a:fillRect/>
          </a:stretch>
        </p:blipFill>
        <p:spPr>
          <a:xfrm>
            <a:off x="5866531" y="1600199"/>
            <a:ext cx="5219051" cy="3619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741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5E28-8FF1-D3FD-253F-3981F1211278}"/>
              </a:ext>
            </a:extLst>
          </p:cNvPr>
          <p:cNvSpPr>
            <a:spLocks noGrp="1"/>
          </p:cNvSpPr>
          <p:nvPr>
            <p:ph type="title"/>
          </p:nvPr>
        </p:nvSpPr>
        <p:spPr>
          <a:xfrm>
            <a:off x="1104900" y="76200"/>
            <a:ext cx="9980682" cy="1096962"/>
          </a:xfrm>
        </p:spPr>
        <p:txBody>
          <a:bodyPr anchor="b">
            <a:normAutofit/>
          </a:bodyPr>
          <a:lstStyle/>
          <a:p>
            <a:r>
              <a:rPr lang="en-US"/>
              <a:t>Invite parents to FAFSA form</a:t>
            </a:r>
          </a:p>
        </p:txBody>
      </p:sp>
      <p:sp>
        <p:nvSpPr>
          <p:cNvPr id="3" name="Content Placeholder 2">
            <a:extLst>
              <a:ext uri="{FF2B5EF4-FFF2-40B4-BE49-F238E27FC236}">
                <a16:creationId xmlns:a16="http://schemas.microsoft.com/office/drawing/2014/main" id="{1E21950A-D590-1CC5-76C6-8D81F06D93F4}"/>
              </a:ext>
            </a:extLst>
          </p:cNvPr>
          <p:cNvSpPr>
            <a:spLocks noGrp="1"/>
          </p:cNvSpPr>
          <p:nvPr>
            <p:ph type="body" sz="half" idx="2"/>
          </p:nvPr>
        </p:nvSpPr>
        <p:spPr>
          <a:xfrm>
            <a:off x="1104900" y="1600200"/>
            <a:ext cx="3396996" cy="4572000"/>
          </a:xfrm>
        </p:spPr>
        <p:txBody>
          <a:bodyPr>
            <a:normAutofit/>
          </a:bodyPr>
          <a:lstStyle/>
          <a:p>
            <a:r>
              <a:rPr lang="en-US" dirty="0"/>
              <a:t>Student enters parent email to send them an invite to contribute to the FAFSA</a:t>
            </a:r>
          </a:p>
        </p:txBody>
      </p:sp>
      <p:sp>
        <p:nvSpPr>
          <p:cNvPr id="7" name="Footer Placeholder 4">
            <a:extLst>
              <a:ext uri="{FF2B5EF4-FFF2-40B4-BE49-F238E27FC236}">
                <a16:creationId xmlns:a16="http://schemas.microsoft.com/office/drawing/2014/main" id="{67F63647-4398-BF66-CECF-DB8FE7C375CE}"/>
              </a:ext>
            </a:extLst>
          </p:cNvPr>
          <p:cNvSpPr>
            <a:spLocks noGrp="1"/>
          </p:cNvSpPr>
          <p:nvPr>
            <p:ph type="ftr" sz="quarter" idx="11"/>
          </p:nvPr>
        </p:nvSpPr>
        <p:spPr>
          <a:xfrm>
            <a:off x="2934459" y="6356350"/>
            <a:ext cx="6323082" cy="365126"/>
          </a:xfrm>
        </p:spPr>
        <p:txBody>
          <a:bodyPr anchor="ctr">
            <a:normAutofit/>
          </a:bodyPr>
          <a:lstStyle/>
          <a:p>
            <a:pPr>
              <a:spcAft>
                <a:spcPts val="600"/>
              </a:spcAft>
            </a:pPr>
            <a:r>
              <a:rPr lang="en-US" dirty="0"/>
              <a:t>© Mapping Your Future 2025</a:t>
            </a:r>
            <a:endParaRPr lang="en-US"/>
          </a:p>
        </p:txBody>
      </p:sp>
      <p:sp>
        <p:nvSpPr>
          <p:cNvPr id="4" name="Slide Number Placeholder 3">
            <a:extLst>
              <a:ext uri="{FF2B5EF4-FFF2-40B4-BE49-F238E27FC236}">
                <a16:creationId xmlns:a16="http://schemas.microsoft.com/office/drawing/2014/main" id="{4FB8E43D-59A5-0793-E15E-875BF20CEDF9}"/>
              </a:ext>
            </a:extLst>
          </p:cNvPr>
          <p:cNvSpPr>
            <a:spLocks noGrp="1"/>
          </p:cNvSpPr>
          <p:nvPr>
            <p:ph type="sldNum" sz="quarter" idx="12"/>
          </p:nvPr>
        </p:nvSpPr>
        <p:spPr>
          <a:xfrm>
            <a:off x="9256782" y="6356351"/>
            <a:ext cx="1828800" cy="365125"/>
          </a:xfrm>
        </p:spPr>
        <p:txBody>
          <a:bodyPr anchor="ctr">
            <a:normAutofit/>
          </a:bodyPr>
          <a:lstStyle/>
          <a:p>
            <a:pPr>
              <a:spcAft>
                <a:spcPts val="600"/>
              </a:spcAft>
            </a:pPr>
            <a:fld id="{0FF54DE5-C571-48E8-A5BC-B369434E2F44}" type="slidenum">
              <a:rPr lang="en-US" smtClean="0"/>
              <a:pPr>
                <a:spcAft>
                  <a:spcPts val="600"/>
                </a:spcAft>
              </a:pPr>
              <a:t>26</a:t>
            </a:fld>
            <a:endParaRPr lang="en-US"/>
          </a:p>
        </p:txBody>
      </p:sp>
      <p:sp>
        <p:nvSpPr>
          <p:cNvPr id="6" name="Slide Number Placeholder 3">
            <a:extLst>
              <a:ext uri="{FF2B5EF4-FFF2-40B4-BE49-F238E27FC236}">
                <a16:creationId xmlns:a16="http://schemas.microsoft.com/office/drawing/2014/main" id="{EBE2AA5E-6A69-9783-7B26-167653769077}"/>
              </a:ext>
            </a:extLst>
          </p:cNvPr>
          <p:cNvSpPr txBox="1">
            <a:spLocks/>
          </p:cNvSpPr>
          <p:nvPr/>
        </p:nvSpPr>
        <p:spPr>
          <a:xfrm>
            <a:off x="9256782" y="58185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pic>
        <p:nvPicPr>
          <p:cNvPr id="10" name="Picture 9">
            <a:extLst>
              <a:ext uri="{FF2B5EF4-FFF2-40B4-BE49-F238E27FC236}">
                <a16:creationId xmlns:a16="http://schemas.microsoft.com/office/drawing/2014/main" id="{17E0AFBF-C2A1-4886-180E-A7681E2DC61C}"/>
              </a:ext>
            </a:extLst>
          </p:cNvPr>
          <p:cNvPicPr>
            <a:picLocks noChangeAspect="1"/>
          </p:cNvPicPr>
          <p:nvPr/>
        </p:nvPicPr>
        <p:blipFill>
          <a:blip r:embed="rId3"/>
          <a:stretch>
            <a:fillRect/>
          </a:stretch>
        </p:blipFill>
        <p:spPr>
          <a:xfrm>
            <a:off x="7383415" y="2980832"/>
            <a:ext cx="4033699" cy="3191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DC736BE2-352E-F85F-6267-0BA46F451070}"/>
              </a:ext>
            </a:extLst>
          </p:cNvPr>
          <p:cNvPicPr>
            <a:picLocks noChangeAspect="1"/>
          </p:cNvPicPr>
          <p:nvPr/>
        </p:nvPicPr>
        <p:blipFill>
          <a:blip r:embed="rId4"/>
          <a:stretch>
            <a:fillRect/>
          </a:stretch>
        </p:blipFill>
        <p:spPr>
          <a:xfrm>
            <a:off x="4747373" y="1531687"/>
            <a:ext cx="4325803" cy="2898287"/>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092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1CD6-E21A-D6B4-1B07-DB23EA533946}"/>
              </a:ext>
            </a:extLst>
          </p:cNvPr>
          <p:cNvSpPr>
            <a:spLocks noGrp="1"/>
          </p:cNvSpPr>
          <p:nvPr>
            <p:ph type="title"/>
          </p:nvPr>
        </p:nvSpPr>
        <p:spPr/>
        <p:txBody>
          <a:bodyPr/>
          <a:lstStyle/>
          <a:p>
            <a:r>
              <a:rPr lang="en-US" dirty="0">
                <a:solidFill>
                  <a:schemeClr val="tx2"/>
                </a:solidFill>
              </a:rPr>
              <a:t>Student demographics</a:t>
            </a:r>
          </a:p>
        </p:txBody>
      </p:sp>
      <p:sp>
        <p:nvSpPr>
          <p:cNvPr id="10" name="Slide Number Placeholder 3">
            <a:extLst>
              <a:ext uri="{FF2B5EF4-FFF2-40B4-BE49-F238E27FC236}">
                <a16:creationId xmlns:a16="http://schemas.microsoft.com/office/drawing/2014/main" id="{6DD57FCB-BC0C-88E5-191A-453A79C6BE4E}"/>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C8EDBDEE-B1D3-4960-002E-EFADCDD0BDD8}"/>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5">
            <a:extLst>
              <a:ext uri="{FF2B5EF4-FFF2-40B4-BE49-F238E27FC236}">
                <a16:creationId xmlns:a16="http://schemas.microsoft.com/office/drawing/2014/main" id="{8544A7AF-73DD-FD1A-5280-AC278E70073B}"/>
              </a:ext>
            </a:extLst>
          </p:cNvPr>
          <p:cNvSpPr>
            <a:spLocks noGrp="1"/>
          </p:cNvSpPr>
          <p:nvPr>
            <p:ph type="sldNum" sz="quarter" idx="12"/>
          </p:nvPr>
        </p:nvSpPr>
        <p:spPr/>
        <p:txBody>
          <a:bodyPr/>
          <a:lstStyle/>
          <a:p>
            <a:fld id="{0FF54DE5-C571-48E8-A5BC-B369434E2F44}" type="slidenum">
              <a:rPr lang="en-US" smtClean="0"/>
              <a:t>27</a:t>
            </a:fld>
            <a:endParaRPr lang="en-US" dirty="0"/>
          </a:p>
        </p:txBody>
      </p:sp>
      <p:pic>
        <p:nvPicPr>
          <p:cNvPr id="12" name="Picture 11" descr="Screenshot of the introduction to the “Student Demographics” section, which informs the student that the next series of pages will ask about their background and family. ">
            <a:extLst>
              <a:ext uri="{FF2B5EF4-FFF2-40B4-BE49-F238E27FC236}">
                <a16:creationId xmlns:a16="http://schemas.microsoft.com/office/drawing/2014/main" id="{9D076CBB-D68C-1780-DF93-92DBA201595C}"/>
              </a:ext>
            </a:extLst>
          </p:cNvPr>
          <p:cNvPicPr>
            <a:picLocks noChangeAspect="1"/>
          </p:cNvPicPr>
          <p:nvPr/>
        </p:nvPicPr>
        <p:blipFill>
          <a:blip r:embed="rId3"/>
          <a:stretch>
            <a:fillRect/>
          </a:stretch>
        </p:blipFill>
        <p:spPr>
          <a:xfrm>
            <a:off x="4764081" y="514089"/>
            <a:ext cx="5407101" cy="2245524"/>
          </a:xfrm>
          <a:prstGeom prst="rect">
            <a:avLst/>
          </a:prstGeom>
          <a:ln>
            <a:solidFill>
              <a:schemeClr val="accent1"/>
            </a:solidFill>
          </a:ln>
        </p:spPr>
      </p:pic>
      <p:pic>
        <p:nvPicPr>
          <p:cNvPr id="14" name="Picture 13" descr="Screenshot of the first page of the “Student Demographics” section. The student is informed the questions are for research purposes only and will not affect federal student aid eligibility. Below that, the student is asked to select their sex.">
            <a:extLst>
              <a:ext uri="{FF2B5EF4-FFF2-40B4-BE49-F238E27FC236}">
                <a16:creationId xmlns:a16="http://schemas.microsoft.com/office/drawing/2014/main" id="{769F6CC1-2523-4D5A-1422-D4314E834BE4}"/>
              </a:ext>
            </a:extLst>
          </p:cNvPr>
          <p:cNvPicPr>
            <a:picLocks noChangeAspect="1"/>
          </p:cNvPicPr>
          <p:nvPr/>
        </p:nvPicPr>
        <p:blipFill>
          <a:blip r:embed="rId4"/>
          <a:stretch>
            <a:fillRect/>
          </a:stretch>
        </p:blipFill>
        <p:spPr>
          <a:xfrm>
            <a:off x="541241" y="1550511"/>
            <a:ext cx="4779947" cy="3148734"/>
          </a:xfrm>
          <a:prstGeom prst="rect">
            <a:avLst/>
          </a:prstGeom>
          <a:ln>
            <a:solidFill>
              <a:srgbClr val="0070C0"/>
            </a:solidFill>
          </a:ln>
        </p:spPr>
      </p:pic>
      <p:pic>
        <p:nvPicPr>
          <p:cNvPr id="15" name="Picture 14" descr="Screenshot continuation of the “Student Demographics” section. The student is informed the questions are for research purposes only and will not affect federal student aid eligibility. Below that, the student is asked to select their race: “American Indian or Alaska Native,” “Asian,” “Black or African American,” “Hispanic or Latino,” “Middle Eastern or North African,” “Native Hawaiian or Pacific Islander,” “White,” or “prefer not to answer.” A secondary drop-down of options is displayed after the student selects their response.">
            <a:extLst>
              <a:ext uri="{FF2B5EF4-FFF2-40B4-BE49-F238E27FC236}">
                <a16:creationId xmlns:a16="http://schemas.microsoft.com/office/drawing/2014/main" id="{DA660FBD-C055-76F6-F805-E584BE3CF9C6}"/>
              </a:ext>
            </a:extLst>
          </p:cNvPr>
          <p:cNvPicPr>
            <a:picLocks noChangeAspect="1"/>
          </p:cNvPicPr>
          <p:nvPr/>
        </p:nvPicPr>
        <p:blipFill>
          <a:blip r:embed="rId5"/>
          <a:stretch>
            <a:fillRect/>
          </a:stretch>
        </p:blipFill>
        <p:spPr>
          <a:xfrm>
            <a:off x="4463269" y="2319179"/>
            <a:ext cx="3690131" cy="4007260"/>
          </a:xfrm>
          <a:prstGeom prst="rect">
            <a:avLst/>
          </a:prstGeom>
          <a:ln>
            <a:solidFill>
              <a:schemeClr val="accent1"/>
            </a:solidFill>
          </a:ln>
        </p:spPr>
      </p:pic>
      <p:pic>
        <p:nvPicPr>
          <p:cNvPr id="16" name="Picture 15"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9BB0E129-0154-5F41-B48B-611BD4CB75F6}"/>
              </a:ext>
            </a:extLst>
          </p:cNvPr>
          <p:cNvPicPr>
            <a:picLocks noChangeAspect="1"/>
          </p:cNvPicPr>
          <p:nvPr/>
        </p:nvPicPr>
        <p:blipFill>
          <a:blip r:embed="rId6"/>
          <a:stretch>
            <a:fillRect/>
          </a:stretch>
        </p:blipFill>
        <p:spPr>
          <a:xfrm>
            <a:off x="7871503" y="3370424"/>
            <a:ext cx="3592788" cy="1788248"/>
          </a:xfrm>
          <a:prstGeom prst="rect">
            <a:avLst/>
          </a:prstGeom>
          <a:ln>
            <a:solidFill>
              <a:schemeClr val="accent1"/>
            </a:solidFill>
          </a:ln>
        </p:spPr>
      </p:pic>
    </p:spTree>
    <p:extLst>
      <p:ext uri="{BB962C8B-B14F-4D97-AF65-F5344CB8AC3E}">
        <p14:creationId xmlns:p14="http://schemas.microsoft.com/office/powerpoint/2010/main" val="1616964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A69D-FF58-C175-30ED-F0C0F7F762BF}"/>
              </a:ext>
            </a:extLst>
          </p:cNvPr>
          <p:cNvSpPr>
            <a:spLocks noGrp="1"/>
          </p:cNvSpPr>
          <p:nvPr>
            <p:ph type="title"/>
          </p:nvPr>
        </p:nvSpPr>
        <p:spPr/>
        <p:txBody>
          <a:bodyPr/>
          <a:lstStyle/>
          <a:p>
            <a:r>
              <a:rPr lang="en-US" dirty="0">
                <a:solidFill>
                  <a:schemeClr val="tx2"/>
                </a:solidFill>
              </a:rPr>
              <a:t>Parent’s education status</a:t>
            </a:r>
          </a:p>
        </p:txBody>
      </p:sp>
      <p:sp>
        <p:nvSpPr>
          <p:cNvPr id="3" name="Content Placeholder 2">
            <a:extLst>
              <a:ext uri="{FF2B5EF4-FFF2-40B4-BE49-F238E27FC236}">
                <a16:creationId xmlns:a16="http://schemas.microsoft.com/office/drawing/2014/main" id="{18DAE689-BEBF-EDCF-A30B-2F023D3108BE}"/>
              </a:ext>
            </a:extLst>
          </p:cNvPr>
          <p:cNvSpPr>
            <a:spLocks noGrp="1"/>
          </p:cNvSpPr>
          <p:nvPr>
            <p:ph idx="1"/>
          </p:nvPr>
        </p:nvSpPr>
        <p:spPr>
          <a:xfrm>
            <a:off x="1104900" y="1600200"/>
            <a:ext cx="3498273" cy="4572000"/>
          </a:xfrm>
        </p:spPr>
        <p:txBody>
          <a:bodyPr/>
          <a:lstStyle/>
          <a:p>
            <a:r>
              <a:rPr lang="en-US" dirty="0"/>
              <a:t>To identify possible first-generation college students</a:t>
            </a:r>
          </a:p>
        </p:txBody>
      </p:sp>
      <p:sp>
        <p:nvSpPr>
          <p:cNvPr id="5" name="Slide Number Placeholder 3">
            <a:extLst>
              <a:ext uri="{FF2B5EF4-FFF2-40B4-BE49-F238E27FC236}">
                <a16:creationId xmlns:a16="http://schemas.microsoft.com/office/drawing/2014/main" id="{BBF98B7B-846F-4922-CD14-895727B155D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B0894A59-FFFE-CD56-C7D4-BB8340898BB2}"/>
              </a:ext>
            </a:extLst>
          </p:cNvPr>
          <p:cNvSpPr>
            <a:spLocks noGrp="1"/>
          </p:cNvSpPr>
          <p:nvPr>
            <p:ph type="ftr" sz="quarter" idx="11"/>
          </p:nvPr>
        </p:nvSpPr>
        <p:spPr>
          <a:xfrm>
            <a:off x="4037841" y="6309232"/>
            <a:ext cx="4114800" cy="365125"/>
          </a:xfrm>
        </p:spPr>
        <p:txBody>
          <a:bodyPr/>
          <a:lstStyle/>
          <a:p>
            <a:r>
              <a:rPr lang="en-US" dirty="0"/>
              <a:t>© Mapping Your Future 2025</a:t>
            </a:r>
          </a:p>
        </p:txBody>
      </p:sp>
      <p:sp>
        <p:nvSpPr>
          <p:cNvPr id="7" name="Slide Number Placeholder 6">
            <a:extLst>
              <a:ext uri="{FF2B5EF4-FFF2-40B4-BE49-F238E27FC236}">
                <a16:creationId xmlns:a16="http://schemas.microsoft.com/office/drawing/2014/main" id="{6DC72FDE-64CE-D6C6-26CE-802AE4C3D61A}"/>
              </a:ext>
            </a:extLst>
          </p:cNvPr>
          <p:cNvSpPr>
            <a:spLocks noGrp="1"/>
          </p:cNvSpPr>
          <p:nvPr>
            <p:ph type="sldNum" sz="quarter" idx="12"/>
          </p:nvPr>
        </p:nvSpPr>
        <p:spPr/>
        <p:txBody>
          <a:bodyPr/>
          <a:lstStyle/>
          <a:p>
            <a:fld id="{0FF54DE5-C571-48E8-A5BC-B369434E2F44}" type="slidenum">
              <a:rPr lang="en-US" smtClean="0"/>
              <a:t>28</a:t>
            </a:fld>
            <a:endParaRPr lang="en-US" dirty="0"/>
          </a:p>
        </p:txBody>
      </p:sp>
      <p:pic>
        <p:nvPicPr>
          <p:cNvPr id="4" name="Picture 3"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24F6635E-1175-523A-BF55-9E05EC20A3EB}"/>
              </a:ext>
            </a:extLst>
          </p:cNvPr>
          <p:cNvPicPr>
            <a:picLocks noChangeAspect="1"/>
          </p:cNvPicPr>
          <p:nvPr/>
        </p:nvPicPr>
        <p:blipFill>
          <a:blip r:embed="rId3"/>
          <a:stretch>
            <a:fillRect/>
          </a:stretch>
        </p:blipFill>
        <p:spPr>
          <a:xfrm>
            <a:off x="5025921" y="1540056"/>
            <a:ext cx="6659128" cy="4047634"/>
          </a:xfrm>
          <a:prstGeom prst="rect">
            <a:avLst/>
          </a:prstGeom>
          <a:ln>
            <a:solidFill>
              <a:schemeClr val="accent1"/>
            </a:solidFill>
          </a:ln>
        </p:spPr>
      </p:pic>
    </p:spTree>
    <p:extLst>
      <p:ext uri="{BB962C8B-B14F-4D97-AF65-F5344CB8AC3E}">
        <p14:creationId xmlns:p14="http://schemas.microsoft.com/office/powerpoint/2010/main" val="119957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BF6DD-8993-D25D-6CA5-27A9F76D6AD7}"/>
              </a:ext>
            </a:extLst>
          </p:cNvPr>
          <p:cNvSpPr>
            <a:spLocks noGrp="1"/>
          </p:cNvSpPr>
          <p:nvPr>
            <p:ph type="title"/>
          </p:nvPr>
        </p:nvSpPr>
        <p:spPr/>
        <p:txBody>
          <a:bodyPr/>
          <a:lstStyle/>
          <a:p>
            <a:r>
              <a:rPr lang="en-US" dirty="0">
                <a:solidFill>
                  <a:schemeClr val="tx2"/>
                </a:solidFill>
              </a:rPr>
              <a:t>Parent killed in line of duty</a:t>
            </a:r>
          </a:p>
        </p:txBody>
      </p:sp>
      <p:sp>
        <p:nvSpPr>
          <p:cNvPr id="3" name="Slide Number Placeholder 3">
            <a:extLst>
              <a:ext uri="{FF2B5EF4-FFF2-40B4-BE49-F238E27FC236}">
                <a16:creationId xmlns:a16="http://schemas.microsoft.com/office/drawing/2014/main" id="{0BF091DD-BC4E-EF53-58CF-B1D1E9D4BE7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C7D2A28E-D188-39CE-DE36-A9EB313F53BA}"/>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5">
            <a:extLst>
              <a:ext uri="{FF2B5EF4-FFF2-40B4-BE49-F238E27FC236}">
                <a16:creationId xmlns:a16="http://schemas.microsoft.com/office/drawing/2014/main" id="{EC06082F-8E1A-2B63-D044-EB10E01A7DE0}"/>
              </a:ext>
            </a:extLst>
          </p:cNvPr>
          <p:cNvSpPr>
            <a:spLocks noGrp="1"/>
          </p:cNvSpPr>
          <p:nvPr>
            <p:ph type="sldNum" sz="quarter" idx="12"/>
          </p:nvPr>
        </p:nvSpPr>
        <p:spPr/>
        <p:txBody>
          <a:bodyPr/>
          <a:lstStyle/>
          <a:p>
            <a:fld id="{0FF54DE5-C571-48E8-A5BC-B369434E2F44}" type="slidenum">
              <a:rPr lang="en-US" smtClean="0"/>
              <a:t>29</a:t>
            </a:fld>
            <a:endParaRPr lang="en-US" dirty="0"/>
          </a:p>
        </p:txBody>
      </p:sp>
      <p:pic>
        <p:nvPicPr>
          <p:cNvPr id="8" name="Content Placeholder 7" descr="Screenshot continuation of the “Student Demographics” section, which asks the student if their parent or guardian was killed in the line of duty.">
            <a:extLst>
              <a:ext uri="{FF2B5EF4-FFF2-40B4-BE49-F238E27FC236}">
                <a16:creationId xmlns:a16="http://schemas.microsoft.com/office/drawing/2014/main" id="{242CCDC9-BD58-8BA2-EB2A-611F79305E97}"/>
              </a:ext>
            </a:extLst>
          </p:cNvPr>
          <p:cNvPicPr>
            <a:picLocks noGrp="1" noChangeAspect="1"/>
          </p:cNvPicPr>
          <p:nvPr>
            <p:ph idx="1"/>
          </p:nvPr>
        </p:nvPicPr>
        <p:blipFill>
          <a:blip r:embed="rId3"/>
          <a:stretch>
            <a:fillRect/>
          </a:stretch>
        </p:blipFill>
        <p:spPr>
          <a:xfrm>
            <a:off x="1437625" y="1723723"/>
            <a:ext cx="9316750" cy="4324954"/>
          </a:xfrm>
          <a:prstGeom prst="rect">
            <a:avLst/>
          </a:prstGeom>
          <a:ln>
            <a:solidFill>
              <a:schemeClr val="accent1"/>
            </a:solidFill>
          </a:ln>
        </p:spPr>
      </p:pic>
    </p:spTree>
    <p:extLst>
      <p:ext uri="{BB962C8B-B14F-4D97-AF65-F5344CB8AC3E}">
        <p14:creationId xmlns:p14="http://schemas.microsoft.com/office/powerpoint/2010/main" val="44879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oks on a shelf">
            <a:extLst>
              <a:ext uri="{FF2B5EF4-FFF2-40B4-BE49-F238E27FC236}">
                <a16:creationId xmlns:a16="http://schemas.microsoft.com/office/drawing/2014/main" id="{5D97BA5B-3BB9-0084-329E-D4D6B5F322A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8473175" y="29473"/>
            <a:ext cx="3718825" cy="6857990"/>
          </a:xfrm>
          <a:prstGeom prst="rect">
            <a:avLst/>
          </a:prstGeom>
        </p:spPr>
      </p:pic>
      <p:sp>
        <p:nvSpPr>
          <p:cNvPr id="2" name="Title 1"/>
          <p:cNvSpPr>
            <a:spLocks noGrp="1"/>
          </p:cNvSpPr>
          <p:nvPr>
            <p:ph type="title"/>
          </p:nvPr>
        </p:nvSpPr>
        <p:spPr>
          <a:xfrm>
            <a:off x="1393200" y="29473"/>
            <a:ext cx="3438144" cy="1124712"/>
          </a:xfrm>
        </p:spPr>
        <p:txBody>
          <a:bodyPr anchor="b">
            <a:normAutofit/>
          </a:bodyPr>
          <a:lstStyle/>
          <a:p>
            <a:r>
              <a:rPr lang="en-US" sz="4000" dirty="0">
                <a:solidFill>
                  <a:schemeClr val="accent1">
                    <a:lumMod val="50000"/>
                  </a:schemeClr>
                </a:solidFill>
              </a:rPr>
              <a:t>Agenda</a:t>
            </a:r>
          </a:p>
        </p:txBody>
      </p:sp>
      <p:graphicFrame>
        <p:nvGraphicFramePr>
          <p:cNvPr id="14" name="Content Placeholder 5">
            <a:extLst>
              <a:ext uri="{FF2B5EF4-FFF2-40B4-BE49-F238E27FC236}">
                <a16:creationId xmlns:a16="http://schemas.microsoft.com/office/drawing/2014/main" id="{5B060134-4A43-4EFD-BF12-A7E0DB76809C}"/>
              </a:ext>
            </a:extLst>
          </p:cNvPr>
          <p:cNvGraphicFramePr>
            <a:graphicFrameLocks noGrp="1"/>
          </p:cNvGraphicFramePr>
          <p:nvPr>
            <p:ph idx="1"/>
            <p:extLst>
              <p:ext uri="{D42A27DB-BD31-4B8C-83A1-F6EECF244321}">
                <p14:modId xmlns:p14="http://schemas.microsoft.com/office/powerpoint/2010/main" val="3943631678"/>
              </p:ext>
            </p:extLst>
          </p:nvPr>
        </p:nvGraphicFramePr>
        <p:xfrm>
          <a:off x="1999372" y="1584993"/>
          <a:ext cx="5037531" cy="4457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ooter Placeholder 4">
            <a:extLst>
              <a:ext uri="{FF2B5EF4-FFF2-40B4-BE49-F238E27FC236}">
                <a16:creationId xmlns:a16="http://schemas.microsoft.com/office/drawing/2014/main" id="{6DA8A148-6990-B421-C778-15115DA12525}"/>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077706" y="6356350"/>
            <a:ext cx="2743200" cy="365125"/>
          </a:xfrm>
        </p:spPr>
        <p:txBody>
          <a:bodyPr>
            <a:normAutofit/>
          </a:bodyPr>
          <a:lstStyle/>
          <a:p>
            <a:pPr>
              <a:spcAft>
                <a:spcPts val="600"/>
              </a:spcAft>
            </a:pPr>
            <a:fld id="{D57F1E4F-1CFF-5643-939E-217C01CDF565}" type="slidenum">
              <a:rPr lang="en-US" b="0" smtClean="0">
                <a:solidFill>
                  <a:schemeClr val="tx1">
                    <a:lumMod val="50000"/>
                    <a:lumOff val="50000"/>
                  </a:schemeClr>
                </a:solidFill>
              </a:rPr>
              <a:pPr>
                <a:spcAft>
                  <a:spcPts val="600"/>
                </a:spcAft>
              </a:pPr>
              <a:t>3</a:t>
            </a:fld>
            <a:endParaRPr lang="en-US" b="0" dirty="0">
              <a:solidFill>
                <a:schemeClr val="tx1">
                  <a:lumMod val="50000"/>
                  <a:lumOff val="50000"/>
                </a:schemeClr>
              </a:solidFill>
            </a:endParaRPr>
          </a:p>
        </p:txBody>
      </p:sp>
      <p:sp>
        <p:nvSpPr>
          <p:cNvPr id="3" name="Rectangle 2">
            <a:extLst>
              <a:ext uri="{FF2B5EF4-FFF2-40B4-BE49-F238E27FC236}">
                <a16:creationId xmlns:a16="http://schemas.microsoft.com/office/drawing/2014/main" id="{ACC29465-E241-4E22-B386-DA89E2C3D47B}"/>
              </a:ext>
            </a:extLst>
          </p:cNvPr>
          <p:cNvSpPr/>
          <p:nvPr/>
        </p:nvSpPr>
        <p:spPr>
          <a:xfrm>
            <a:off x="11417570" y="591829"/>
            <a:ext cx="564879" cy="872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5889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588" y="458878"/>
            <a:ext cx="8138606" cy="720713"/>
          </a:xfrm>
          <a:ln>
            <a:noFill/>
          </a:ln>
        </p:spPr>
        <p:txBody>
          <a:bodyPr>
            <a:normAutofit/>
          </a:bodyPr>
          <a:lstStyle/>
          <a:p>
            <a:r>
              <a:rPr lang="en-US" dirty="0">
                <a:solidFill>
                  <a:schemeClr val="tx2"/>
                </a:solidFill>
              </a:rPr>
              <a:t>High school information</a:t>
            </a:r>
            <a:r>
              <a:rPr lang="en-US" dirty="0">
                <a:solidFill>
                  <a:schemeClr val="accent1">
                    <a:lumMod val="50000"/>
                  </a:schemeClr>
                </a:solidFill>
              </a:rPr>
              <a:t>	</a:t>
            </a:r>
          </a:p>
        </p:txBody>
      </p:sp>
      <p:sp>
        <p:nvSpPr>
          <p:cNvPr id="7" name="Footer Placeholder 4">
            <a:extLst>
              <a:ext uri="{FF2B5EF4-FFF2-40B4-BE49-F238E27FC236}">
                <a16:creationId xmlns:a16="http://schemas.microsoft.com/office/drawing/2014/main" id="{3E8EA5CA-A96C-4CFA-6B9A-E5FAEAA98FB5}"/>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3" name="Slide Number Placeholder 3">
            <a:extLst>
              <a:ext uri="{FF2B5EF4-FFF2-40B4-BE49-F238E27FC236}">
                <a16:creationId xmlns:a16="http://schemas.microsoft.com/office/drawing/2014/main" id="{4A60E220-D4F6-F883-6646-E0A1001C4364}"/>
              </a:ext>
            </a:extLst>
          </p:cNvPr>
          <p:cNvSpPr txBox="1">
            <a:spLocks/>
          </p:cNvSpPr>
          <p:nvPr/>
        </p:nvSpPr>
        <p:spPr>
          <a:xfrm>
            <a:off x="9051577" y="5886005"/>
            <a:ext cx="2723366"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96E96E06-0785-57EE-3A37-34B32BC15D44}"/>
              </a:ext>
            </a:extLst>
          </p:cNvPr>
          <p:cNvSpPr>
            <a:spLocks noGrp="1"/>
          </p:cNvSpPr>
          <p:nvPr>
            <p:ph type="sldNum" sz="quarter" idx="12"/>
          </p:nvPr>
        </p:nvSpPr>
        <p:spPr/>
        <p:txBody>
          <a:bodyPr/>
          <a:lstStyle/>
          <a:p>
            <a:fld id="{0FF54DE5-C571-48E8-A5BC-B369434E2F44}" type="slidenum">
              <a:rPr lang="en-US" smtClean="0"/>
              <a:t>30</a:t>
            </a:fld>
            <a:endParaRPr lang="en-US" dirty="0"/>
          </a:p>
        </p:txBody>
      </p:sp>
      <p:pic>
        <p:nvPicPr>
          <p:cNvPr id="4" name="Picture 3" descr="Screenshot continuation of the “Student Demographics” section, which asks the student to select what their high school completion status will be for the 2026–27 school year: “High school diploma,” “State-recognized high school equivalent (e.g., a General Educational Development certificate),” “Homeschooled,” or “None of the above.”">
            <a:extLst>
              <a:ext uri="{FF2B5EF4-FFF2-40B4-BE49-F238E27FC236}">
                <a16:creationId xmlns:a16="http://schemas.microsoft.com/office/drawing/2014/main" id="{BF1723BA-29D0-7288-A42F-0A5EF687DCEE}"/>
              </a:ext>
            </a:extLst>
          </p:cNvPr>
          <p:cNvPicPr>
            <a:picLocks noChangeAspect="1"/>
          </p:cNvPicPr>
          <p:nvPr/>
        </p:nvPicPr>
        <p:blipFill>
          <a:blip r:embed="rId3"/>
          <a:stretch>
            <a:fillRect/>
          </a:stretch>
        </p:blipFill>
        <p:spPr>
          <a:xfrm>
            <a:off x="429935" y="1625583"/>
            <a:ext cx="4668481" cy="3026427"/>
          </a:xfrm>
          <a:prstGeom prst="rect">
            <a:avLst/>
          </a:prstGeom>
          <a:ln>
            <a:solidFill>
              <a:schemeClr val="accent1"/>
            </a:solidFill>
          </a:ln>
        </p:spPr>
      </p:pic>
      <p:pic>
        <p:nvPicPr>
          <p:cNvPr id="9" name="Picture 8" descr="Screenshot continuation of the “Student Demographics” section. There are text boxes for the student to search for their high school by selecting the state, city, and entering the name of their school.">
            <a:extLst>
              <a:ext uri="{FF2B5EF4-FFF2-40B4-BE49-F238E27FC236}">
                <a16:creationId xmlns:a16="http://schemas.microsoft.com/office/drawing/2014/main" id="{637FBCB2-0900-7648-3A0A-C137F647FE62}"/>
              </a:ext>
            </a:extLst>
          </p:cNvPr>
          <p:cNvPicPr>
            <a:picLocks noChangeAspect="1"/>
          </p:cNvPicPr>
          <p:nvPr/>
        </p:nvPicPr>
        <p:blipFill>
          <a:blip r:embed="rId4"/>
          <a:stretch>
            <a:fillRect/>
          </a:stretch>
        </p:blipFill>
        <p:spPr>
          <a:xfrm>
            <a:off x="5098416" y="719187"/>
            <a:ext cx="3629876" cy="2103235"/>
          </a:xfrm>
          <a:prstGeom prst="rect">
            <a:avLst/>
          </a:prstGeom>
          <a:ln>
            <a:solidFill>
              <a:schemeClr val="accent1"/>
            </a:solidFill>
          </a:ln>
        </p:spPr>
      </p:pic>
      <p:pic>
        <p:nvPicPr>
          <p:cNvPr id="10" name="Picture 9"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0A9AAE07-783E-8245-592A-359CFF40BF31}"/>
              </a:ext>
            </a:extLst>
          </p:cNvPr>
          <p:cNvPicPr>
            <a:picLocks noChangeAspect="1"/>
          </p:cNvPicPr>
          <p:nvPr/>
        </p:nvPicPr>
        <p:blipFill>
          <a:blip r:embed="rId5"/>
          <a:stretch>
            <a:fillRect/>
          </a:stretch>
        </p:blipFill>
        <p:spPr>
          <a:xfrm>
            <a:off x="8442868" y="688742"/>
            <a:ext cx="3629876" cy="2383997"/>
          </a:xfrm>
          <a:prstGeom prst="rect">
            <a:avLst/>
          </a:prstGeom>
          <a:ln>
            <a:solidFill>
              <a:schemeClr val="accent1"/>
            </a:solidFill>
          </a:ln>
        </p:spPr>
      </p:pic>
      <p:pic>
        <p:nvPicPr>
          <p:cNvPr id="12" name="Picture 11"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82D48E64-A19B-28FF-9DE3-6C9D53772AFF}"/>
              </a:ext>
            </a:extLst>
          </p:cNvPr>
          <p:cNvPicPr>
            <a:picLocks noChangeAspect="1"/>
          </p:cNvPicPr>
          <p:nvPr/>
        </p:nvPicPr>
        <p:blipFill>
          <a:blip r:embed="rId6"/>
          <a:stretch>
            <a:fillRect/>
          </a:stretch>
        </p:blipFill>
        <p:spPr>
          <a:xfrm>
            <a:off x="4388697" y="2825405"/>
            <a:ext cx="5949993" cy="3343853"/>
          </a:xfrm>
          <a:prstGeom prst="rect">
            <a:avLst/>
          </a:prstGeom>
          <a:ln>
            <a:solidFill>
              <a:schemeClr val="accent1"/>
            </a:solidFill>
          </a:ln>
        </p:spPr>
      </p:pic>
    </p:spTree>
    <p:extLst>
      <p:ext uri="{BB962C8B-B14F-4D97-AF65-F5344CB8AC3E}">
        <p14:creationId xmlns:p14="http://schemas.microsoft.com/office/powerpoint/2010/main" val="227345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FE04-27AB-EFE7-0A70-23A9F19118DE}"/>
              </a:ext>
            </a:extLst>
          </p:cNvPr>
          <p:cNvSpPr>
            <a:spLocks noGrp="1"/>
          </p:cNvSpPr>
          <p:nvPr>
            <p:ph type="title"/>
          </p:nvPr>
        </p:nvSpPr>
        <p:spPr/>
        <p:txBody>
          <a:bodyPr/>
          <a:lstStyle/>
          <a:p>
            <a:r>
              <a:rPr lang="en-US" dirty="0">
                <a:solidFill>
                  <a:schemeClr val="tx2"/>
                </a:solidFill>
              </a:rPr>
              <a:t>Student financial information</a:t>
            </a:r>
          </a:p>
        </p:txBody>
      </p:sp>
      <p:sp>
        <p:nvSpPr>
          <p:cNvPr id="3" name="Content Placeholder 2">
            <a:extLst>
              <a:ext uri="{FF2B5EF4-FFF2-40B4-BE49-F238E27FC236}">
                <a16:creationId xmlns:a16="http://schemas.microsoft.com/office/drawing/2014/main" id="{B6EA6964-CDB5-0691-CEAA-09734C7B72AE}"/>
              </a:ext>
            </a:extLst>
          </p:cNvPr>
          <p:cNvSpPr>
            <a:spLocks noGrp="1"/>
          </p:cNvSpPr>
          <p:nvPr>
            <p:ph sz="half" idx="1"/>
          </p:nvPr>
        </p:nvSpPr>
        <p:spPr>
          <a:xfrm>
            <a:off x="1104900" y="1600198"/>
            <a:ext cx="4914900" cy="4571999"/>
          </a:xfrm>
        </p:spPr>
        <p:txBody>
          <a:bodyPr>
            <a:normAutofit/>
          </a:bodyPr>
          <a:lstStyle/>
          <a:p>
            <a:r>
              <a:rPr lang="en-US" dirty="0"/>
              <a:t>Once approval is granted, financial data is being transmitted behind the scenes</a:t>
            </a:r>
          </a:p>
          <a:p>
            <a:r>
              <a:rPr lang="en-US" dirty="0"/>
              <a:t>If the Direct Data Exchange (DDX) is not available to pull the tax information, a manual response to tax-related questions will be required.</a:t>
            </a:r>
          </a:p>
          <a:p>
            <a:pPr lvl="1"/>
            <a:r>
              <a:rPr lang="en-US" sz="1700" dirty="0"/>
              <a:t>Once the DDX is available again, the FAFSA will be re-run and the student’s eligibility may change</a:t>
            </a:r>
          </a:p>
          <a:p>
            <a:r>
              <a:rPr lang="en-US" dirty="0"/>
              <a:t>Information transferred through the DDX will not display</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8CE08C1-0777-B788-FEEC-C012DC2766B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52241FBD-E951-759A-9847-BE1C9C4F342C}"/>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5">
            <a:extLst>
              <a:ext uri="{FF2B5EF4-FFF2-40B4-BE49-F238E27FC236}">
                <a16:creationId xmlns:a16="http://schemas.microsoft.com/office/drawing/2014/main" id="{7FD73629-2830-C3DE-1391-FEAE0B5DBAAE}"/>
              </a:ext>
            </a:extLst>
          </p:cNvPr>
          <p:cNvSpPr>
            <a:spLocks noGrp="1"/>
          </p:cNvSpPr>
          <p:nvPr>
            <p:ph type="sldNum" sz="quarter" idx="12"/>
          </p:nvPr>
        </p:nvSpPr>
        <p:spPr/>
        <p:txBody>
          <a:bodyPr/>
          <a:lstStyle/>
          <a:p>
            <a:fld id="{0FF54DE5-C571-48E8-A5BC-B369434E2F44}" type="slidenum">
              <a:rPr lang="en-US" smtClean="0"/>
              <a:t>31</a:t>
            </a:fld>
            <a:endParaRPr lang="en-US" dirty="0"/>
          </a:p>
        </p:txBody>
      </p:sp>
      <p:pic>
        <p:nvPicPr>
          <p:cNvPr id="5" name="Picture 4" descr="Screenshot of the introduction to the “Your Finance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2396763F-6911-193C-2856-997BC2E3377F}"/>
              </a:ext>
            </a:extLst>
          </p:cNvPr>
          <p:cNvPicPr>
            <a:picLocks noChangeAspect="1"/>
          </p:cNvPicPr>
          <p:nvPr/>
        </p:nvPicPr>
        <p:blipFill>
          <a:blip r:embed="rId3"/>
          <a:stretch>
            <a:fillRect/>
          </a:stretch>
        </p:blipFill>
        <p:spPr>
          <a:xfrm>
            <a:off x="6337046" y="328100"/>
            <a:ext cx="5026662" cy="1972553"/>
          </a:xfrm>
          <a:prstGeom prst="rect">
            <a:avLst/>
          </a:prstGeom>
          <a:ln>
            <a:solidFill>
              <a:srgbClr val="0070C0"/>
            </a:solidFill>
          </a:ln>
        </p:spPr>
      </p:pic>
      <p:pic>
        <p:nvPicPr>
          <p:cNvPr id="8" name="Picture 7" descr="Screenshot continuation of the “Your Finances” section. The student is prompted with fields related to their 2024 tax return information, specifically about their filing status, income earned from work, and tax exempt interest income.">
            <a:extLst>
              <a:ext uri="{FF2B5EF4-FFF2-40B4-BE49-F238E27FC236}">
                <a16:creationId xmlns:a16="http://schemas.microsoft.com/office/drawing/2014/main" id="{5563D46E-AF8B-916E-FB91-27057E534D33}"/>
              </a:ext>
            </a:extLst>
          </p:cNvPr>
          <p:cNvPicPr>
            <a:picLocks noChangeAspect="1"/>
          </p:cNvPicPr>
          <p:nvPr/>
        </p:nvPicPr>
        <p:blipFill>
          <a:blip r:embed="rId4"/>
          <a:stretch>
            <a:fillRect/>
          </a:stretch>
        </p:blipFill>
        <p:spPr>
          <a:xfrm>
            <a:off x="7092802" y="2341813"/>
            <a:ext cx="3917550" cy="3678451"/>
          </a:xfrm>
          <a:prstGeom prst="rect">
            <a:avLst/>
          </a:prstGeom>
          <a:ln>
            <a:solidFill>
              <a:schemeClr val="accent1"/>
            </a:solidFill>
          </a:ln>
        </p:spPr>
      </p:pic>
    </p:spTree>
    <p:extLst>
      <p:ext uri="{BB962C8B-B14F-4D97-AF65-F5344CB8AC3E}">
        <p14:creationId xmlns:p14="http://schemas.microsoft.com/office/powerpoint/2010/main" val="3142328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9B8A-92C6-3F5F-69C9-DADC7BC7D98F}"/>
              </a:ext>
            </a:extLst>
          </p:cNvPr>
          <p:cNvSpPr>
            <a:spLocks noGrp="1"/>
          </p:cNvSpPr>
          <p:nvPr>
            <p:ph type="title"/>
          </p:nvPr>
        </p:nvSpPr>
        <p:spPr/>
        <p:txBody>
          <a:bodyPr/>
          <a:lstStyle/>
          <a:p>
            <a:r>
              <a:rPr lang="en-US" dirty="0">
                <a:solidFill>
                  <a:schemeClr val="tx2"/>
                </a:solidFill>
              </a:rPr>
              <a:t>Student asset information</a:t>
            </a:r>
            <a:r>
              <a:rPr lang="en-US" dirty="0"/>
              <a:t>	</a:t>
            </a:r>
          </a:p>
        </p:txBody>
      </p:sp>
      <p:sp>
        <p:nvSpPr>
          <p:cNvPr id="3" name="Content Placeholder 2">
            <a:extLst>
              <a:ext uri="{FF2B5EF4-FFF2-40B4-BE49-F238E27FC236}">
                <a16:creationId xmlns:a16="http://schemas.microsoft.com/office/drawing/2014/main" id="{701C7EA6-40BB-B6CD-41E1-6BC1150A77DF}"/>
              </a:ext>
            </a:extLst>
          </p:cNvPr>
          <p:cNvSpPr>
            <a:spLocks noGrp="1"/>
          </p:cNvSpPr>
          <p:nvPr>
            <p:ph idx="1"/>
          </p:nvPr>
        </p:nvSpPr>
        <p:spPr>
          <a:xfrm>
            <a:off x="1104901" y="1600200"/>
            <a:ext cx="4956466" cy="4572000"/>
          </a:xfrm>
        </p:spPr>
        <p:txBody>
          <a:bodyPr/>
          <a:lstStyle/>
          <a:p>
            <a:r>
              <a:rPr lang="en-US" dirty="0"/>
              <a:t>If the student starts the FAFSA, they will be asked the asset questions</a:t>
            </a:r>
          </a:p>
          <a:p>
            <a:r>
              <a:rPr lang="en-US" dirty="0"/>
              <a:t>If the parent starts the FAFSA and their adjusted gross income is less than $60,000, the asset information will not be asked</a:t>
            </a:r>
          </a:p>
          <a:p>
            <a:pPr marL="0" indent="0">
              <a:buNone/>
            </a:pPr>
            <a:endParaRPr lang="en-US" dirty="0"/>
          </a:p>
        </p:txBody>
      </p:sp>
      <p:sp>
        <p:nvSpPr>
          <p:cNvPr id="5" name="Slide Number Placeholder 3">
            <a:extLst>
              <a:ext uri="{FF2B5EF4-FFF2-40B4-BE49-F238E27FC236}">
                <a16:creationId xmlns:a16="http://schemas.microsoft.com/office/drawing/2014/main" id="{FA68974E-747E-E16A-FF26-1435EA8A787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B41A8D1F-D205-0DC4-B63D-951A1373ABA1}"/>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6">
            <a:extLst>
              <a:ext uri="{FF2B5EF4-FFF2-40B4-BE49-F238E27FC236}">
                <a16:creationId xmlns:a16="http://schemas.microsoft.com/office/drawing/2014/main" id="{2709FA19-C57F-7C2F-BC15-26139E82E6F1}"/>
              </a:ext>
            </a:extLst>
          </p:cNvPr>
          <p:cNvSpPr>
            <a:spLocks noGrp="1"/>
          </p:cNvSpPr>
          <p:nvPr>
            <p:ph type="sldNum" sz="quarter" idx="12"/>
          </p:nvPr>
        </p:nvSpPr>
        <p:spPr/>
        <p:txBody>
          <a:bodyPr/>
          <a:lstStyle/>
          <a:p>
            <a:fld id="{0FF54DE5-C571-48E8-A5BC-B369434E2F44}" type="slidenum">
              <a:rPr lang="en-US" smtClean="0"/>
              <a:t>32</a:t>
            </a:fld>
            <a:endParaRPr lang="en-US" dirty="0"/>
          </a:p>
        </p:txBody>
      </p:sp>
      <p:pic>
        <p:nvPicPr>
          <p:cNvPr id="4" name="Picture 3" descr="Screenshot continuation of the “Your Finances” section, which asks the student to enter their assets. Text boxes prompt the student to enter the dollar amount for the total of cash, savings, and checking accounts; the current net worth of investments, including real estate; and the current net worth of businesses and farms.">
            <a:extLst>
              <a:ext uri="{FF2B5EF4-FFF2-40B4-BE49-F238E27FC236}">
                <a16:creationId xmlns:a16="http://schemas.microsoft.com/office/drawing/2014/main" id="{6E2D5685-F17B-5B37-929D-5D4C7EAFB703}"/>
              </a:ext>
            </a:extLst>
          </p:cNvPr>
          <p:cNvPicPr>
            <a:picLocks noChangeAspect="1"/>
          </p:cNvPicPr>
          <p:nvPr/>
        </p:nvPicPr>
        <p:blipFill>
          <a:blip r:embed="rId3"/>
          <a:stretch>
            <a:fillRect/>
          </a:stretch>
        </p:blipFill>
        <p:spPr>
          <a:xfrm>
            <a:off x="6095241" y="1420560"/>
            <a:ext cx="5544859" cy="4551232"/>
          </a:xfrm>
          <a:prstGeom prst="rect">
            <a:avLst/>
          </a:prstGeom>
          <a:ln>
            <a:solidFill>
              <a:schemeClr val="accent1"/>
            </a:solidFill>
          </a:ln>
        </p:spPr>
      </p:pic>
    </p:spTree>
    <p:extLst>
      <p:ext uri="{BB962C8B-B14F-4D97-AF65-F5344CB8AC3E}">
        <p14:creationId xmlns:p14="http://schemas.microsoft.com/office/powerpoint/2010/main" val="1450406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continuation of the “Select Colleges and Career Schools” section. Each of the selected schools are listed. The student has the ability to remove or view information on their selected schools. The student is also shown how many schools out of the allotted 20 they have selected. These are the schools that will receive the student’s FAFSA form.">
            <a:extLst>
              <a:ext uri="{FF2B5EF4-FFF2-40B4-BE49-F238E27FC236}">
                <a16:creationId xmlns:a16="http://schemas.microsoft.com/office/drawing/2014/main" id="{5E6E3B9A-68E1-1096-D117-0E6AA11063FB}"/>
              </a:ext>
            </a:extLst>
          </p:cNvPr>
          <p:cNvPicPr>
            <a:picLocks noChangeAspect="1"/>
          </p:cNvPicPr>
          <p:nvPr/>
        </p:nvPicPr>
        <p:blipFill>
          <a:blip r:embed="rId3"/>
          <a:stretch>
            <a:fillRect/>
          </a:stretch>
        </p:blipFill>
        <p:spPr>
          <a:xfrm>
            <a:off x="1913582" y="2991893"/>
            <a:ext cx="3191675" cy="3531002"/>
          </a:xfrm>
          <a:prstGeom prst="rect">
            <a:avLst/>
          </a:prstGeom>
          <a:ln>
            <a:solidFill>
              <a:schemeClr val="accent1"/>
            </a:solidFill>
          </a:ln>
        </p:spPr>
      </p:pic>
      <p:sp>
        <p:nvSpPr>
          <p:cNvPr id="2" name="Title 1"/>
          <p:cNvSpPr>
            <a:spLocks noGrp="1"/>
          </p:cNvSpPr>
          <p:nvPr>
            <p:ph type="title"/>
          </p:nvPr>
        </p:nvSpPr>
        <p:spPr>
          <a:xfrm>
            <a:off x="1108952" y="202467"/>
            <a:ext cx="8606607" cy="914431"/>
          </a:xfrm>
        </p:spPr>
        <p:txBody>
          <a:bodyPr>
            <a:normAutofit/>
          </a:bodyPr>
          <a:lstStyle/>
          <a:p>
            <a:r>
              <a:rPr lang="en-US" dirty="0">
                <a:solidFill>
                  <a:schemeClr val="accent1">
                    <a:lumMod val="50000"/>
                  </a:schemeClr>
                </a:solidFill>
              </a:rPr>
              <a:t>Select colleges</a:t>
            </a:r>
          </a:p>
        </p:txBody>
      </p:sp>
      <p:sp>
        <p:nvSpPr>
          <p:cNvPr id="3" name="Content Placeholder 2"/>
          <p:cNvSpPr>
            <a:spLocks noGrp="1"/>
          </p:cNvSpPr>
          <p:nvPr>
            <p:ph idx="1"/>
          </p:nvPr>
        </p:nvSpPr>
        <p:spPr>
          <a:xfrm>
            <a:off x="1108952" y="1598963"/>
            <a:ext cx="2988375" cy="4491258"/>
          </a:xfrm>
        </p:spPr>
        <p:txBody>
          <a:bodyPr>
            <a:normAutofit/>
          </a:bodyPr>
          <a:lstStyle/>
          <a:p>
            <a:r>
              <a:rPr lang="en-US" sz="1800" dirty="0"/>
              <a:t>Select up to 20 schools to receive FAFSA information</a:t>
            </a:r>
          </a:p>
          <a:p>
            <a:r>
              <a:rPr lang="en-US" sz="1800" dirty="0"/>
              <a:t>Use Search or enter school’s Title IV code</a:t>
            </a:r>
          </a:p>
          <a:p>
            <a:pPr marL="0" indent="0">
              <a:buNone/>
            </a:pPr>
            <a:endParaRPr lang="en-US" dirty="0"/>
          </a:p>
        </p:txBody>
      </p:sp>
      <p:sp>
        <p:nvSpPr>
          <p:cNvPr id="4" name="Footer Placeholder 4">
            <a:extLst>
              <a:ext uri="{FF2B5EF4-FFF2-40B4-BE49-F238E27FC236}">
                <a16:creationId xmlns:a16="http://schemas.microsoft.com/office/drawing/2014/main" id="{26C6BF27-942B-D590-3104-0745F2089A36}"/>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4">
            <a:extLst>
              <a:ext uri="{FF2B5EF4-FFF2-40B4-BE49-F238E27FC236}">
                <a16:creationId xmlns:a16="http://schemas.microsoft.com/office/drawing/2014/main" id="{6B7422C7-E579-475F-A072-BF18EC4214B0}"/>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483E77-E040-4DDC-981C-9BBD059B888F}" type="slidenum">
              <a:rPr lang="en-US" b="0" smtClean="0"/>
              <a:pPr/>
              <a:t>33</a:t>
            </a:fld>
            <a:endParaRPr lang="en-US" b="0" dirty="0"/>
          </a:p>
        </p:txBody>
      </p:sp>
      <p:sp>
        <p:nvSpPr>
          <p:cNvPr id="11" name="Slide Number Placeholder 3">
            <a:extLst>
              <a:ext uri="{FF2B5EF4-FFF2-40B4-BE49-F238E27FC236}">
                <a16:creationId xmlns:a16="http://schemas.microsoft.com/office/drawing/2014/main" id="{C8164B26-9983-EC24-5444-DD8319B922C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299CC20F-22B9-73BD-22D8-99FFBAD37ECE}"/>
              </a:ext>
            </a:extLst>
          </p:cNvPr>
          <p:cNvSpPr>
            <a:spLocks noGrp="1"/>
          </p:cNvSpPr>
          <p:nvPr>
            <p:ph type="sldNum" sz="quarter" idx="12"/>
          </p:nvPr>
        </p:nvSpPr>
        <p:spPr/>
        <p:txBody>
          <a:bodyPr/>
          <a:lstStyle/>
          <a:p>
            <a:fld id="{0FF54DE5-C571-48E8-A5BC-B369434E2F44}" type="slidenum">
              <a:rPr lang="en-US" smtClean="0"/>
              <a:t>33</a:t>
            </a:fld>
            <a:endParaRPr lang="en-US" dirty="0"/>
          </a:p>
        </p:txBody>
      </p:sp>
      <p:pic>
        <p:nvPicPr>
          <p:cNvPr id="5" name="Picture 4"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B342C452-2C08-5F51-DCCF-1C81D15E067E}"/>
              </a:ext>
            </a:extLst>
          </p:cNvPr>
          <p:cNvPicPr>
            <a:picLocks noChangeAspect="1"/>
          </p:cNvPicPr>
          <p:nvPr/>
        </p:nvPicPr>
        <p:blipFill>
          <a:blip r:embed="rId4"/>
          <a:stretch>
            <a:fillRect/>
          </a:stretch>
        </p:blipFill>
        <p:spPr>
          <a:xfrm>
            <a:off x="5260362" y="198590"/>
            <a:ext cx="4884563" cy="1941838"/>
          </a:xfrm>
          <a:prstGeom prst="rect">
            <a:avLst/>
          </a:prstGeom>
          <a:ln>
            <a:solidFill>
              <a:schemeClr val="accent1"/>
            </a:solidFill>
          </a:ln>
        </p:spPr>
      </p:pic>
      <p:pic>
        <p:nvPicPr>
          <p:cNvPr id="7" name="Picture 6" descr="Screenshot continuation of the “Select Colleges and Career Schools” section. The student has the option to search for a school by state or enter school code. The student can select the state from the drop-down then select the “Search” button.">
            <a:extLst>
              <a:ext uri="{FF2B5EF4-FFF2-40B4-BE49-F238E27FC236}">
                <a16:creationId xmlns:a16="http://schemas.microsoft.com/office/drawing/2014/main" id="{E8AB2C2F-900E-2BEB-1E75-CC4E782E2126}"/>
              </a:ext>
            </a:extLst>
          </p:cNvPr>
          <p:cNvPicPr>
            <a:picLocks noChangeAspect="1"/>
          </p:cNvPicPr>
          <p:nvPr/>
        </p:nvPicPr>
        <p:blipFill>
          <a:blip r:embed="rId5"/>
          <a:stretch>
            <a:fillRect/>
          </a:stretch>
        </p:blipFill>
        <p:spPr>
          <a:xfrm>
            <a:off x="4526693" y="2138113"/>
            <a:ext cx="3292792" cy="2187160"/>
          </a:xfrm>
          <a:prstGeom prst="rect">
            <a:avLst/>
          </a:prstGeom>
          <a:ln>
            <a:solidFill>
              <a:schemeClr val="accent1"/>
            </a:solidFill>
          </a:ln>
        </p:spPr>
      </p:pic>
      <p:pic>
        <p:nvPicPr>
          <p:cNvPr id="9" name="Picture 8" descr="Screenshot continuation of the “Select Colleges and Career Schools” section. The results of using the search function are displayed. Beside each school, there is a “select” button for the student to select the correct school(s).">
            <a:extLst>
              <a:ext uri="{FF2B5EF4-FFF2-40B4-BE49-F238E27FC236}">
                <a16:creationId xmlns:a16="http://schemas.microsoft.com/office/drawing/2014/main" id="{68CFA4F2-8581-5D01-1B45-6A1293F0B1E6}"/>
              </a:ext>
            </a:extLst>
          </p:cNvPr>
          <p:cNvPicPr>
            <a:picLocks noChangeAspect="1"/>
          </p:cNvPicPr>
          <p:nvPr/>
        </p:nvPicPr>
        <p:blipFill>
          <a:blip r:embed="rId6"/>
          <a:stretch>
            <a:fillRect/>
          </a:stretch>
        </p:blipFill>
        <p:spPr>
          <a:xfrm>
            <a:off x="7932816" y="1598963"/>
            <a:ext cx="3904470" cy="3959149"/>
          </a:xfrm>
          <a:prstGeom prst="rect">
            <a:avLst/>
          </a:prstGeom>
          <a:ln>
            <a:solidFill>
              <a:schemeClr val="accent1"/>
            </a:solidFill>
          </a:ln>
        </p:spPr>
      </p:pic>
    </p:spTree>
    <p:extLst>
      <p:ext uri="{BB962C8B-B14F-4D97-AF65-F5344CB8AC3E}">
        <p14:creationId xmlns:p14="http://schemas.microsoft.com/office/powerpoint/2010/main" val="193328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408" y="202467"/>
            <a:ext cx="8587151" cy="914431"/>
          </a:xfrm>
        </p:spPr>
        <p:txBody>
          <a:bodyPr>
            <a:normAutofit/>
          </a:bodyPr>
          <a:lstStyle/>
          <a:p>
            <a:r>
              <a:rPr lang="en-US" dirty="0">
                <a:solidFill>
                  <a:schemeClr val="accent1">
                    <a:lumMod val="50000"/>
                  </a:schemeClr>
                </a:solidFill>
              </a:rPr>
              <a:t>Student review page</a:t>
            </a:r>
          </a:p>
        </p:txBody>
      </p:sp>
      <p:sp>
        <p:nvSpPr>
          <p:cNvPr id="3" name="Content Placeholder 2"/>
          <p:cNvSpPr>
            <a:spLocks noGrp="1"/>
          </p:cNvSpPr>
          <p:nvPr>
            <p:ph idx="1"/>
          </p:nvPr>
        </p:nvSpPr>
        <p:spPr>
          <a:xfrm>
            <a:off x="1128408" y="1781525"/>
            <a:ext cx="2988375" cy="4491258"/>
          </a:xfrm>
        </p:spPr>
        <p:txBody>
          <a:bodyPr>
            <a:normAutofit/>
          </a:bodyPr>
          <a:lstStyle/>
          <a:p>
            <a:r>
              <a:rPr lang="en-US" dirty="0"/>
              <a:t>Will list who was invited to contribute</a:t>
            </a:r>
          </a:p>
          <a:p>
            <a:r>
              <a:rPr lang="en-US" dirty="0"/>
              <a:t>Review information and make corrections, if needed</a:t>
            </a:r>
          </a:p>
          <a:p>
            <a:r>
              <a:rPr lang="en-US" dirty="0"/>
              <a:t>Can see status of parent contributors</a:t>
            </a:r>
          </a:p>
          <a:p>
            <a:pPr marL="0" indent="0">
              <a:buNone/>
            </a:pPr>
            <a:endParaRPr lang="en-US" dirty="0"/>
          </a:p>
        </p:txBody>
      </p:sp>
      <p:sp>
        <p:nvSpPr>
          <p:cNvPr id="4" name="Footer Placeholder 4">
            <a:extLst>
              <a:ext uri="{FF2B5EF4-FFF2-40B4-BE49-F238E27FC236}">
                <a16:creationId xmlns:a16="http://schemas.microsoft.com/office/drawing/2014/main" id="{26C6BF27-942B-D590-3104-0745F2089A36}"/>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4">
            <a:extLst>
              <a:ext uri="{FF2B5EF4-FFF2-40B4-BE49-F238E27FC236}">
                <a16:creationId xmlns:a16="http://schemas.microsoft.com/office/drawing/2014/main" id="{6B7422C7-E579-475F-A072-BF18EC4214B0}"/>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483E77-E040-4DDC-981C-9BBD059B888F}" type="slidenum">
              <a:rPr lang="en-US" b="0" smtClean="0"/>
              <a:pPr/>
              <a:t>34</a:t>
            </a:fld>
            <a:endParaRPr lang="en-US" b="0" dirty="0"/>
          </a:p>
        </p:txBody>
      </p:sp>
      <p:sp>
        <p:nvSpPr>
          <p:cNvPr id="9" name="Slide Number Placeholder 3">
            <a:extLst>
              <a:ext uri="{FF2B5EF4-FFF2-40B4-BE49-F238E27FC236}">
                <a16:creationId xmlns:a16="http://schemas.microsoft.com/office/drawing/2014/main" id="{AAD1B7E6-C058-49F3-A5F1-37789B8E1E31}"/>
              </a:ext>
            </a:extLst>
          </p:cNvPr>
          <p:cNvSpPr txBox="1">
            <a:spLocks/>
          </p:cNvSpPr>
          <p:nvPr/>
        </p:nvSpPr>
        <p:spPr>
          <a:xfrm>
            <a:off x="9026652" y="6054946"/>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AC95A0A1-0E32-2BAD-7DE2-8ADFC7FB4259}"/>
              </a:ext>
            </a:extLst>
          </p:cNvPr>
          <p:cNvSpPr>
            <a:spLocks noGrp="1"/>
          </p:cNvSpPr>
          <p:nvPr>
            <p:ph type="sldNum" sz="quarter" idx="12"/>
          </p:nvPr>
        </p:nvSpPr>
        <p:spPr/>
        <p:txBody>
          <a:bodyPr/>
          <a:lstStyle/>
          <a:p>
            <a:fld id="{0FF54DE5-C571-48E8-A5BC-B369434E2F44}" type="slidenum">
              <a:rPr lang="en-US" smtClean="0"/>
              <a:t>34</a:t>
            </a:fld>
            <a:endParaRPr lang="en-US" dirty="0"/>
          </a:p>
        </p:txBody>
      </p:sp>
      <p:pic>
        <p:nvPicPr>
          <p:cNvPr id="5" name="Picture 4" descr="Screenshot of the student review page . Each of the four previous sections, which the student can expand and collapse, are listed to have the student review and verify the information. Below that is the status of the contributor section of the student’s FAFSA form, informing them that the section is shared with one contributor. The contributor the student invited to their form is listed for the student to review. An icon beside the contributor indicates that an invite has been sent. The student can use the “Manage Contributor Information” hyperlink to update the contributors if needed. ">
            <a:extLst>
              <a:ext uri="{FF2B5EF4-FFF2-40B4-BE49-F238E27FC236}">
                <a16:creationId xmlns:a16="http://schemas.microsoft.com/office/drawing/2014/main" id="{A5B4F345-E86F-9057-F61A-5CDB4E348E4C}"/>
              </a:ext>
            </a:extLst>
          </p:cNvPr>
          <p:cNvPicPr>
            <a:picLocks noChangeAspect="1"/>
          </p:cNvPicPr>
          <p:nvPr/>
        </p:nvPicPr>
        <p:blipFill>
          <a:blip r:embed="rId3"/>
          <a:stretch>
            <a:fillRect/>
          </a:stretch>
        </p:blipFill>
        <p:spPr>
          <a:xfrm>
            <a:off x="5751273" y="828578"/>
            <a:ext cx="4224719" cy="5075665"/>
          </a:xfrm>
          <a:prstGeom prst="rect">
            <a:avLst/>
          </a:prstGeom>
          <a:ln>
            <a:solidFill>
              <a:schemeClr val="accent1"/>
            </a:solidFill>
          </a:ln>
        </p:spPr>
      </p:pic>
    </p:spTree>
    <p:extLst>
      <p:ext uri="{BB962C8B-B14F-4D97-AF65-F5344CB8AC3E}">
        <p14:creationId xmlns:p14="http://schemas.microsoft.com/office/powerpoint/2010/main" val="203548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continuation of the signature page, which lists the remaining terms and conditions that the student agrees to by signing the FAFSA form. A checkbox indicates the student agrees to the terms, and there is a button the student can select to “Sign” the form.">
            <a:extLst>
              <a:ext uri="{FF2B5EF4-FFF2-40B4-BE49-F238E27FC236}">
                <a16:creationId xmlns:a16="http://schemas.microsoft.com/office/drawing/2014/main" id="{04D08D30-7496-CE31-8E52-7ED264D5DF4B}"/>
              </a:ext>
            </a:extLst>
          </p:cNvPr>
          <p:cNvPicPr>
            <a:picLocks noChangeAspect="1"/>
          </p:cNvPicPr>
          <p:nvPr/>
        </p:nvPicPr>
        <p:blipFill>
          <a:blip r:embed="rId3"/>
          <a:stretch>
            <a:fillRect/>
          </a:stretch>
        </p:blipFill>
        <p:spPr>
          <a:xfrm>
            <a:off x="6526462" y="1494369"/>
            <a:ext cx="4724809" cy="4861981"/>
          </a:xfrm>
          <a:prstGeom prst="rect">
            <a:avLst/>
          </a:prstGeom>
          <a:ln>
            <a:solidFill>
              <a:srgbClr val="0070C0"/>
            </a:solidFill>
          </a:ln>
        </p:spPr>
      </p:pic>
      <p:sp>
        <p:nvSpPr>
          <p:cNvPr id="2" name="Title 1">
            <a:extLst>
              <a:ext uri="{FF2B5EF4-FFF2-40B4-BE49-F238E27FC236}">
                <a16:creationId xmlns:a16="http://schemas.microsoft.com/office/drawing/2014/main" id="{37D058D4-8B72-59E8-72FC-33A91ABD29C6}"/>
              </a:ext>
            </a:extLst>
          </p:cNvPr>
          <p:cNvSpPr>
            <a:spLocks noGrp="1"/>
          </p:cNvSpPr>
          <p:nvPr>
            <p:ph type="title"/>
          </p:nvPr>
        </p:nvSpPr>
        <p:spPr/>
        <p:txBody>
          <a:bodyPr/>
          <a:lstStyle/>
          <a:p>
            <a:r>
              <a:rPr lang="en-US" dirty="0">
                <a:solidFill>
                  <a:schemeClr val="tx2"/>
                </a:solidFill>
              </a:rPr>
              <a:t>Dependent student signature</a:t>
            </a:r>
          </a:p>
        </p:txBody>
      </p:sp>
      <p:sp>
        <p:nvSpPr>
          <p:cNvPr id="5" name="Slide Number Placeholder 3">
            <a:extLst>
              <a:ext uri="{FF2B5EF4-FFF2-40B4-BE49-F238E27FC236}">
                <a16:creationId xmlns:a16="http://schemas.microsoft.com/office/drawing/2014/main" id="{94B55945-EB49-0FB7-2F31-D4396DD08CB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4CA795B5-C6E6-A7F5-DF5E-EB685EDB0281}"/>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6">
            <a:extLst>
              <a:ext uri="{FF2B5EF4-FFF2-40B4-BE49-F238E27FC236}">
                <a16:creationId xmlns:a16="http://schemas.microsoft.com/office/drawing/2014/main" id="{76E7BFE4-EB3D-8924-7C13-8EA88403BB29}"/>
              </a:ext>
            </a:extLst>
          </p:cNvPr>
          <p:cNvSpPr>
            <a:spLocks noGrp="1"/>
          </p:cNvSpPr>
          <p:nvPr>
            <p:ph type="sldNum" sz="quarter" idx="12"/>
          </p:nvPr>
        </p:nvSpPr>
        <p:spPr/>
        <p:txBody>
          <a:bodyPr/>
          <a:lstStyle/>
          <a:p>
            <a:fld id="{0FF54DE5-C571-48E8-A5BC-B369434E2F44}" type="slidenum">
              <a:rPr lang="en-US" smtClean="0"/>
              <a:t>35</a:t>
            </a:fld>
            <a:endParaRPr lang="en-US" dirty="0"/>
          </a:p>
        </p:txBody>
      </p:sp>
      <p:pic>
        <p:nvPicPr>
          <p:cNvPr id="8" name="Content Placeholder 7" descr="Screenshot of the signature page. The student is instructed to review the terms and conditions they will be agreeing to by signing the FAFSA form.">
            <a:extLst>
              <a:ext uri="{FF2B5EF4-FFF2-40B4-BE49-F238E27FC236}">
                <a16:creationId xmlns:a16="http://schemas.microsoft.com/office/drawing/2014/main" id="{C4A80B24-8521-3F30-3303-72F6BADECBAE}"/>
              </a:ext>
            </a:extLst>
          </p:cNvPr>
          <p:cNvPicPr>
            <a:picLocks noGrp="1" noChangeAspect="1"/>
          </p:cNvPicPr>
          <p:nvPr>
            <p:ph idx="1"/>
          </p:nvPr>
        </p:nvPicPr>
        <p:blipFill>
          <a:blip r:embed="rId4"/>
          <a:stretch>
            <a:fillRect/>
          </a:stretch>
        </p:blipFill>
        <p:spPr>
          <a:xfrm>
            <a:off x="940729" y="1494368"/>
            <a:ext cx="5730105" cy="4572000"/>
          </a:xfrm>
          <a:prstGeom prst="rect">
            <a:avLst/>
          </a:prstGeom>
          <a:ln>
            <a:solidFill>
              <a:schemeClr val="accent1"/>
            </a:solidFill>
          </a:ln>
        </p:spPr>
      </p:pic>
    </p:spTree>
    <p:extLst>
      <p:ext uri="{BB962C8B-B14F-4D97-AF65-F5344CB8AC3E}">
        <p14:creationId xmlns:p14="http://schemas.microsoft.com/office/powerpoint/2010/main" val="197878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E4A2-2631-C0BB-4E19-B4F21F3AD728}"/>
              </a:ext>
            </a:extLst>
          </p:cNvPr>
          <p:cNvSpPr>
            <a:spLocks noGrp="1"/>
          </p:cNvSpPr>
          <p:nvPr>
            <p:ph type="title"/>
          </p:nvPr>
        </p:nvSpPr>
        <p:spPr/>
        <p:txBody>
          <a:bodyPr/>
          <a:lstStyle/>
          <a:p>
            <a:r>
              <a:rPr lang="en-US" dirty="0">
                <a:solidFill>
                  <a:schemeClr val="tx2"/>
                </a:solidFill>
              </a:rPr>
              <a:t>Student section complete</a:t>
            </a:r>
          </a:p>
        </p:txBody>
      </p:sp>
      <p:sp>
        <p:nvSpPr>
          <p:cNvPr id="3" name="Slide Number Placeholder 3">
            <a:extLst>
              <a:ext uri="{FF2B5EF4-FFF2-40B4-BE49-F238E27FC236}">
                <a16:creationId xmlns:a16="http://schemas.microsoft.com/office/drawing/2014/main" id="{EBAB58EB-C057-06FD-1298-2D11E28FD8B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C47A6720-3F3E-29F5-7561-F05FE4DC80F1}"/>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6">
            <a:extLst>
              <a:ext uri="{FF2B5EF4-FFF2-40B4-BE49-F238E27FC236}">
                <a16:creationId xmlns:a16="http://schemas.microsoft.com/office/drawing/2014/main" id="{9F43BFA5-B6D3-AF37-3D1D-5CD0FB6351BB}"/>
              </a:ext>
            </a:extLst>
          </p:cNvPr>
          <p:cNvSpPr>
            <a:spLocks noGrp="1"/>
          </p:cNvSpPr>
          <p:nvPr>
            <p:ph type="sldNum" sz="quarter" idx="12"/>
          </p:nvPr>
        </p:nvSpPr>
        <p:spPr/>
        <p:txBody>
          <a:bodyPr/>
          <a:lstStyle/>
          <a:p>
            <a:fld id="{0FF54DE5-C571-48E8-A5BC-B369434E2F44}" type="slidenum">
              <a:rPr lang="en-US" smtClean="0"/>
              <a:t>36</a:t>
            </a:fld>
            <a:endParaRPr lang="en-US" dirty="0"/>
          </a:p>
        </p:txBody>
      </p:sp>
      <p:pic>
        <p:nvPicPr>
          <p:cNvPr id="4" name="Picture 3"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A1AD88A4-18C3-5010-D21D-FF53A9BB583D}"/>
              </a:ext>
            </a:extLst>
          </p:cNvPr>
          <p:cNvPicPr>
            <a:picLocks noChangeAspect="1"/>
          </p:cNvPicPr>
          <p:nvPr/>
        </p:nvPicPr>
        <p:blipFill>
          <a:blip r:embed="rId3"/>
          <a:stretch>
            <a:fillRect/>
          </a:stretch>
        </p:blipFill>
        <p:spPr>
          <a:xfrm>
            <a:off x="1104900" y="1426976"/>
            <a:ext cx="5538813" cy="4675559"/>
          </a:xfrm>
          <a:prstGeom prst="rect">
            <a:avLst/>
          </a:prstGeom>
          <a:ln>
            <a:solidFill>
              <a:schemeClr val="accent1"/>
            </a:solidFill>
          </a:ln>
        </p:spPr>
      </p:pic>
      <p:pic>
        <p:nvPicPr>
          <p:cNvPr id="10" name="Content Placeholder 9" descr="Screenshot continuation of the student completion page, which informs the student of next steps, including checking for an email confirmation and a reminder that contributor(s) still need to enter their information. Reminders below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C7BC2598-38DD-244F-D40C-623CA924B692}"/>
              </a:ext>
            </a:extLst>
          </p:cNvPr>
          <p:cNvPicPr>
            <a:picLocks noGrp="1" noChangeAspect="1"/>
          </p:cNvPicPr>
          <p:nvPr>
            <p:ph idx="1"/>
          </p:nvPr>
        </p:nvPicPr>
        <p:blipFill>
          <a:blip r:embed="rId4"/>
          <a:stretch>
            <a:fillRect/>
          </a:stretch>
        </p:blipFill>
        <p:spPr>
          <a:xfrm>
            <a:off x="6776329" y="1478755"/>
            <a:ext cx="4788681" cy="4572000"/>
          </a:xfrm>
          <a:prstGeom prst="rect">
            <a:avLst/>
          </a:prstGeom>
          <a:ln>
            <a:solidFill>
              <a:schemeClr val="accent1"/>
            </a:solidFill>
          </a:ln>
        </p:spPr>
      </p:pic>
    </p:spTree>
    <p:extLst>
      <p:ext uri="{BB962C8B-B14F-4D97-AF65-F5344CB8AC3E}">
        <p14:creationId xmlns:p14="http://schemas.microsoft.com/office/powerpoint/2010/main" val="3382878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C50E0-A7FE-9FE2-8CE8-B1EC80B27519}"/>
              </a:ext>
            </a:extLst>
          </p:cNvPr>
          <p:cNvSpPr>
            <a:spLocks noGrp="1"/>
          </p:cNvSpPr>
          <p:nvPr>
            <p:ph type="title"/>
          </p:nvPr>
        </p:nvSpPr>
        <p:spPr/>
        <p:txBody>
          <a:bodyPr/>
          <a:lstStyle/>
          <a:p>
            <a:r>
              <a:rPr lang="en-US" dirty="0">
                <a:solidFill>
                  <a:schemeClr val="tx2"/>
                </a:solidFill>
              </a:rPr>
              <a:t>Parent e-mail	</a:t>
            </a:r>
          </a:p>
        </p:txBody>
      </p:sp>
      <p:sp>
        <p:nvSpPr>
          <p:cNvPr id="6" name="TextBox 5">
            <a:extLst>
              <a:ext uri="{FF2B5EF4-FFF2-40B4-BE49-F238E27FC236}">
                <a16:creationId xmlns:a16="http://schemas.microsoft.com/office/drawing/2014/main" id="{5EEFA7B1-79AA-92EC-851C-49643AC6F23A}"/>
              </a:ext>
            </a:extLst>
          </p:cNvPr>
          <p:cNvSpPr txBox="1"/>
          <p:nvPr/>
        </p:nvSpPr>
        <p:spPr>
          <a:xfrm>
            <a:off x="1176021" y="2791460"/>
            <a:ext cx="4194464" cy="1015663"/>
          </a:xfrm>
          <a:prstGeom prst="rect">
            <a:avLst/>
          </a:prstGeom>
          <a:noFill/>
        </p:spPr>
        <p:txBody>
          <a:bodyPr wrap="square" rtlCol="0">
            <a:spAutoFit/>
          </a:bodyPr>
          <a:lstStyle/>
          <a:p>
            <a:r>
              <a:rPr lang="en-US" sz="2000" dirty="0"/>
              <a:t>Parent is invited by e-mail to log in to StudentAid.gov to contribute to the student’s FAFSA.</a:t>
            </a:r>
          </a:p>
        </p:txBody>
      </p:sp>
      <p:sp>
        <p:nvSpPr>
          <p:cNvPr id="3" name="Slide Number Placeholder 3">
            <a:extLst>
              <a:ext uri="{FF2B5EF4-FFF2-40B4-BE49-F238E27FC236}">
                <a16:creationId xmlns:a16="http://schemas.microsoft.com/office/drawing/2014/main" id="{33713ECC-7B73-D24D-A135-C61E3EE1B3D4}"/>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37</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383E5482-3737-08EC-94F5-8CB16CE2C07F}"/>
              </a:ext>
            </a:extLst>
          </p:cNvPr>
          <p:cNvSpPr>
            <a:spLocks noGrp="1"/>
          </p:cNvSpPr>
          <p:nvPr>
            <p:ph type="ftr" sz="quarter" idx="11"/>
          </p:nvPr>
        </p:nvSpPr>
        <p:spPr>
          <a:xfrm>
            <a:off x="4037841" y="6295770"/>
            <a:ext cx="411480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FC7892F2-26BC-1FC9-0DD8-08D1BB5AD80B}"/>
              </a:ext>
            </a:extLst>
          </p:cNvPr>
          <p:cNvSpPr>
            <a:spLocks noGrp="1"/>
          </p:cNvSpPr>
          <p:nvPr>
            <p:ph type="sldNum" sz="quarter" idx="12"/>
          </p:nvPr>
        </p:nvSpPr>
        <p:spPr/>
        <p:txBody>
          <a:bodyPr/>
          <a:lstStyle/>
          <a:p>
            <a:fld id="{0FF54DE5-C571-48E8-A5BC-B369434E2F44}" type="slidenum">
              <a:rPr lang="en-US" smtClean="0"/>
              <a:t>37</a:t>
            </a:fld>
            <a:endParaRPr lang="en-US" dirty="0"/>
          </a:p>
        </p:txBody>
      </p:sp>
      <p:pic>
        <p:nvPicPr>
          <p:cNvPr id="11" name="Content Placeholder 10" descr="Screenshot of the email request sent to the parent contributor listed on the FAFSA form. The student’s name is included in the email headline. The email text reminds the parent that the student won’t be eligible for federal student aid without their help. Additional text informs the parent that they will need an account username and password to log in and complete this request. Above that, there is a button the parent can select to “Accept Invitation.”">
            <a:extLst>
              <a:ext uri="{FF2B5EF4-FFF2-40B4-BE49-F238E27FC236}">
                <a16:creationId xmlns:a16="http://schemas.microsoft.com/office/drawing/2014/main" id="{6094B8F2-D9CD-F577-8FF6-B239CEEE7BA8}"/>
              </a:ext>
            </a:extLst>
          </p:cNvPr>
          <p:cNvPicPr>
            <a:picLocks noGrp="1" noChangeAspect="1"/>
          </p:cNvPicPr>
          <p:nvPr>
            <p:ph idx="1"/>
          </p:nvPr>
        </p:nvPicPr>
        <p:blipFill>
          <a:blip r:embed="rId3"/>
          <a:stretch>
            <a:fillRect/>
          </a:stretch>
        </p:blipFill>
        <p:spPr>
          <a:xfrm>
            <a:off x="5370485" y="1679130"/>
            <a:ext cx="3769894" cy="4572000"/>
          </a:xfrm>
          <a:prstGeom prst="rect">
            <a:avLst/>
          </a:prstGeom>
          <a:ln>
            <a:solidFill>
              <a:srgbClr val="4472C4"/>
            </a:solidFill>
          </a:ln>
        </p:spPr>
      </p:pic>
      <p:pic>
        <p:nvPicPr>
          <p:cNvPr id="12" name="Picture 11" descr="Screenshot continuation of the email request sent to the parent contributor listed on the FAFSA form. The parent is provided with the invitation code for the student’s FAFSA form. Below that, there is a hyperlink for the parent to “decline the invitation.” The parent is reminded that their information will determine what aid the student is eligible for and that being a contributor doesn’t make the parent financially responsible. The parent is reminded that they should complete their section of the FAFSA form as soon as possible in case of state or school deadlines. ">
            <a:extLst>
              <a:ext uri="{FF2B5EF4-FFF2-40B4-BE49-F238E27FC236}">
                <a16:creationId xmlns:a16="http://schemas.microsoft.com/office/drawing/2014/main" id="{E52F6A6F-598B-44EA-AA35-BB280CD15DC0}"/>
              </a:ext>
            </a:extLst>
          </p:cNvPr>
          <p:cNvPicPr>
            <a:picLocks noChangeAspect="1"/>
          </p:cNvPicPr>
          <p:nvPr/>
        </p:nvPicPr>
        <p:blipFill>
          <a:blip r:embed="rId4"/>
          <a:stretch>
            <a:fillRect/>
          </a:stretch>
        </p:blipFill>
        <p:spPr>
          <a:xfrm>
            <a:off x="8936724" y="2613249"/>
            <a:ext cx="2863177" cy="3743102"/>
          </a:xfrm>
          <a:prstGeom prst="rect">
            <a:avLst/>
          </a:prstGeom>
          <a:ln>
            <a:solidFill>
              <a:srgbClr val="4472C4"/>
            </a:solidFill>
          </a:ln>
        </p:spPr>
      </p:pic>
    </p:spTree>
    <p:extLst>
      <p:ext uri="{BB962C8B-B14F-4D97-AF65-F5344CB8AC3E}">
        <p14:creationId xmlns:p14="http://schemas.microsoft.com/office/powerpoint/2010/main" val="405605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C5B5-A7E6-C095-BFB7-64C3AA3D3898}"/>
              </a:ext>
            </a:extLst>
          </p:cNvPr>
          <p:cNvSpPr>
            <a:spLocks noGrp="1"/>
          </p:cNvSpPr>
          <p:nvPr>
            <p:ph type="title"/>
          </p:nvPr>
        </p:nvSpPr>
        <p:spPr/>
        <p:txBody>
          <a:bodyPr/>
          <a:lstStyle/>
          <a:p>
            <a:r>
              <a:rPr lang="en-US" dirty="0">
                <a:solidFill>
                  <a:schemeClr val="tx2"/>
                </a:solidFill>
              </a:rPr>
              <a:t>Parent log in </a:t>
            </a:r>
          </a:p>
        </p:txBody>
      </p:sp>
      <p:sp>
        <p:nvSpPr>
          <p:cNvPr id="3" name="Slide Number Placeholder 3">
            <a:extLst>
              <a:ext uri="{FF2B5EF4-FFF2-40B4-BE49-F238E27FC236}">
                <a16:creationId xmlns:a16="http://schemas.microsoft.com/office/drawing/2014/main" id="{08D2F0DB-1AB5-485E-BC6B-19B70F5E4A92}"/>
              </a:ext>
            </a:extLst>
          </p:cNvPr>
          <p:cNvSpPr txBox="1">
            <a:spLocks/>
          </p:cNvSpPr>
          <p:nvPr/>
        </p:nvSpPr>
        <p:spPr>
          <a:xfrm>
            <a:off x="9051576" y="5886005"/>
            <a:ext cx="2673063"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648E212E-7500-100C-4671-2358314EC272}"/>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BCAB30EB-3029-219E-99F1-EC4C7153A09E}"/>
              </a:ext>
            </a:extLst>
          </p:cNvPr>
          <p:cNvSpPr>
            <a:spLocks noGrp="1"/>
          </p:cNvSpPr>
          <p:nvPr>
            <p:ph type="sldNum" sz="quarter" idx="12"/>
          </p:nvPr>
        </p:nvSpPr>
        <p:spPr/>
        <p:txBody>
          <a:bodyPr/>
          <a:lstStyle/>
          <a:p>
            <a:fld id="{0FF54DE5-C571-48E8-A5BC-B369434E2F44}" type="slidenum">
              <a:rPr lang="en-US" smtClean="0"/>
              <a:t>38</a:t>
            </a:fld>
            <a:endParaRPr lang="en-US" dirty="0"/>
          </a:p>
        </p:txBody>
      </p:sp>
      <p:pic>
        <p:nvPicPr>
          <p:cNvPr id="12" name="Picture 11" descr="Screenshot of the Log In page. A text box asks the parent to enter their email, phone number or username. There is a button to “Continue,” or the parent can select the hyperlink for “Forgot email, phone, or username.”">
            <a:extLst>
              <a:ext uri="{FF2B5EF4-FFF2-40B4-BE49-F238E27FC236}">
                <a16:creationId xmlns:a16="http://schemas.microsoft.com/office/drawing/2014/main" id="{3CE9CA4E-961A-9971-A27D-9D206D5EEFF2}"/>
              </a:ext>
            </a:extLst>
          </p:cNvPr>
          <p:cNvPicPr>
            <a:picLocks noChangeAspect="1"/>
          </p:cNvPicPr>
          <p:nvPr/>
        </p:nvPicPr>
        <p:blipFill>
          <a:blip r:embed="rId3"/>
          <a:stretch>
            <a:fillRect/>
          </a:stretch>
        </p:blipFill>
        <p:spPr>
          <a:xfrm>
            <a:off x="1104900" y="1525033"/>
            <a:ext cx="5733416" cy="2472158"/>
          </a:xfrm>
          <a:prstGeom prst="rect">
            <a:avLst/>
          </a:prstGeom>
          <a:ln>
            <a:solidFill>
              <a:schemeClr val="accent1"/>
            </a:solidFill>
          </a:ln>
        </p:spPr>
      </p:pic>
      <p:pic>
        <p:nvPicPr>
          <p:cNvPr id="13" name="Picture 12" descr="Screenshot continuation of the Log In page. The parent's account email address is displayed. A text box asks the parent to enter their password. There is a button to “Log In,” or the parent can select the hyperlink for “Forgot password.”">
            <a:extLst>
              <a:ext uri="{FF2B5EF4-FFF2-40B4-BE49-F238E27FC236}">
                <a16:creationId xmlns:a16="http://schemas.microsoft.com/office/drawing/2014/main" id="{71AA315B-E735-AA8C-394E-0E4369CDF234}"/>
              </a:ext>
            </a:extLst>
          </p:cNvPr>
          <p:cNvPicPr>
            <a:picLocks noChangeAspect="1"/>
          </p:cNvPicPr>
          <p:nvPr/>
        </p:nvPicPr>
        <p:blipFill>
          <a:blip r:embed="rId4"/>
          <a:stretch>
            <a:fillRect/>
          </a:stretch>
        </p:blipFill>
        <p:spPr>
          <a:xfrm>
            <a:off x="1171892" y="3963751"/>
            <a:ext cx="5733416" cy="2426039"/>
          </a:xfrm>
          <a:prstGeom prst="rect">
            <a:avLst/>
          </a:prstGeom>
          <a:ln>
            <a:solidFill>
              <a:schemeClr val="accent1"/>
            </a:solidFill>
          </a:ln>
        </p:spPr>
      </p:pic>
      <p:pic>
        <p:nvPicPr>
          <p:cNvPr id="14" name="Picture 13" descr="Screenshot of the Accept FAFSA Invitation page. The invitation code is appears in the text box for the parent to select “Submit.” If the parent needs to accept an invitation for a different year, they are informed they can go to “My Activity” to find any existing invitations for an earlier year’s FAFSA form. If the parent doesn’t have an invitation code, they are instructed to speak with the person who invited them to the form. ">
            <a:extLst>
              <a:ext uri="{FF2B5EF4-FFF2-40B4-BE49-F238E27FC236}">
                <a16:creationId xmlns:a16="http://schemas.microsoft.com/office/drawing/2014/main" id="{856D387F-C8DE-D57A-5443-40949C258601}"/>
              </a:ext>
            </a:extLst>
          </p:cNvPr>
          <p:cNvPicPr>
            <a:picLocks noChangeAspect="1"/>
          </p:cNvPicPr>
          <p:nvPr/>
        </p:nvPicPr>
        <p:blipFill>
          <a:blip r:embed="rId5"/>
          <a:stretch>
            <a:fillRect/>
          </a:stretch>
        </p:blipFill>
        <p:spPr>
          <a:xfrm>
            <a:off x="5489436" y="2286726"/>
            <a:ext cx="6235203" cy="3354049"/>
          </a:xfrm>
          <a:prstGeom prst="rect">
            <a:avLst/>
          </a:prstGeom>
          <a:ln>
            <a:solidFill>
              <a:srgbClr val="0070C0"/>
            </a:solidFill>
          </a:ln>
        </p:spPr>
      </p:pic>
    </p:spTree>
    <p:extLst>
      <p:ext uri="{BB962C8B-B14F-4D97-AF65-F5344CB8AC3E}">
        <p14:creationId xmlns:p14="http://schemas.microsoft.com/office/powerpoint/2010/main" val="21629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48F21-602D-D897-9B43-DDE487377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147CB-1409-A99A-7811-AAE37873D6CC}"/>
              </a:ext>
            </a:extLst>
          </p:cNvPr>
          <p:cNvSpPr>
            <a:spLocks noGrp="1"/>
          </p:cNvSpPr>
          <p:nvPr>
            <p:ph type="title"/>
          </p:nvPr>
        </p:nvSpPr>
        <p:spPr/>
        <p:txBody>
          <a:bodyPr/>
          <a:lstStyle/>
          <a:p>
            <a:r>
              <a:rPr lang="en-US" dirty="0">
                <a:solidFill>
                  <a:schemeClr val="tx2"/>
                </a:solidFill>
              </a:rPr>
              <a:t>Parent log in </a:t>
            </a:r>
          </a:p>
        </p:txBody>
      </p:sp>
      <p:sp>
        <p:nvSpPr>
          <p:cNvPr id="6" name="Footer Placeholder 4">
            <a:extLst>
              <a:ext uri="{FF2B5EF4-FFF2-40B4-BE49-F238E27FC236}">
                <a16:creationId xmlns:a16="http://schemas.microsoft.com/office/drawing/2014/main" id="{35788DEA-918B-F976-5BF0-B105D3F9491F}"/>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394C5C9E-FBC6-9AC6-E9E9-165AC2E85C36}"/>
              </a:ext>
            </a:extLst>
          </p:cNvPr>
          <p:cNvSpPr>
            <a:spLocks noGrp="1"/>
          </p:cNvSpPr>
          <p:nvPr>
            <p:ph type="sldNum" sz="quarter" idx="12"/>
          </p:nvPr>
        </p:nvSpPr>
        <p:spPr/>
        <p:txBody>
          <a:bodyPr/>
          <a:lstStyle/>
          <a:p>
            <a:fld id="{0FF54DE5-C571-48E8-A5BC-B369434E2F44}" type="slidenum">
              <a:rPr lang="en-US" smtClean="0"/>
              <a:t>39</a:t>
            </a:fld>
            <a:endParaRPr lang="en-US" dirty="0"/>
          </a:p>
        </p:txBody>
      </p:sp>
      <p:pic>
        <p:nvPicPr>
          <p:cNvPr id="4" name="Picture 3" descr="Screenshot of the pop-up window that appears after the parent selects “Submit.” The parent is informed that by accepting this invitation, they agree to share their information on the FAFSA form. The parent has the option to “Accept” or “Decline.” ">
            <a:extLst>
              <a:ext uri="{FF2B5EF4-FFF2-40B4-BE49-F238E27FC236}">
                <a16:creationId xmlns:a16="http://schemas.microsoft.com/office/drawing/2014/main" id="{D046A5B7-C322-D7C5-744F-CE083644DC18}"/>
              </a:ext>
            </a:extLst>
          </p:cNvPr>
          <p:cNvPicPr>
            <a:picLocks noChangeAspect="1"/>
          </p:cNvPicPr>
          <p:nvPr/>
        </p:nvPicPr>
        <p:blipFill>
          <a:blip r:embed="rId3"/>
          <a:stretch>
            <a:fillRect/>
          </a:stretch>
        </p:blipFill>
        <p:spPr>
          <a:xfrm>
            <a:off x="5862637" y="1486690"/>
            <a:ext cx="6067425" cy="4399315"/>
          </a:xfrm>
          <a:prstGeom prst="rect">
            <a:avLst/>
          </a:prstGeom>
          <a:ln>
            <a:solidFill>
              <a:schemeClr val="accent1"/>
            </a:solidFill>
          </a:ln>
        </p:spPr>
      </p:pic>
      <p:pic>
        <p:nvPicPr>
          <p:cNvPr id="5" name="Picture 4" descr="Screenshot of the Accept FAFSA Invitation page. The invitation code is appears in the text box for the parent to select “Submit.” If the parent needs to accept an invitation for a different year, they are informed they can go to “My Activity” to find any existing invitations for an earlier year’s FAFSA form. If the parent doesn’t have an invitation code, they are instructed to speak with the person who invited them to the form. ">
            <a:extLst>
              <a:ext uri="{FF2B5EF4-FFF2-40B4-BE49-F238E27FC236}">
                <a16:creationId xmlns:a16="http://schemas.microsoft.com/office/drawing/2014/main" id="{230FE068-E43B-C918-A56F-2FDBD2044C58}"/>
              </a:ext>
            </a:extLst>
          </p:cNvPr>
          <p:cNvPicPr>
            <a:picLocks noChangeAspect="1"/>
          </p:cNvPicPr>
          <p:nvPr/>
        </p:nvPicPr>
        <p:blipFill>
          <a:blip r:embed="rId4"/>
          <a:stretch>
            <a:fillRect/>
          </a:stretch>
        </p:blipFill>
        <p:spPr>
          <a:xfrm>
            <a:off x="594360" y="2389300"/>
            <a:ext cx="5397819" cy="2903602"/>
          </a:xfrm>
          <a:prstGeom prst="rect">
            <a:avLst/>
          </a:prstGeom>
          <a:ln>
            <a:solidFill>
              <a:srgbClr val="0070C0"/>
            </a:solidFill>
          </a:ln>
        </p:spPr>
      </p:pic>
    </p:spTree>
    <p:extLst>
      <p:ext uri="{BB962C8B-B14F-4D97-AF65-F5344CB8AC3E}">
        <p14:creationId xmlns:p14="http://schemas.microsoft.com/office/powerpoint/2010/main" val="333618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6942" y="136525"/>
            <a:ext cx="9718111" cy="1171822"/>
          </a:xfrm>
        </p:spPr>
        <p:txBody>
          <a:bodyPr rtlCol="0" anchor="ctr">
            <a:normAutofit/>
          </a:bodyPr>
          <a:lstStyle/>
          <a:p>
            <a:pPr eaLnBrk="1" fontAlgn="auto" hangingPunct="1">
              <a:spcAft>
                <a:spcPts val="0"/>
              </a:spcAft>
              <a:defRPr/>
            </a:pPr>
            <a:r>
              <a:rPr lang="en-US" sz="4000" dirty="0">
                <a:solidFill>
                  <a:schemeClr val="tx2"/>
                </a:solidFill>
              </a:rPr>
              <a:t>Paying for education	</a:t>
            </a:r>
          </a:p>
        </p:txBody>
      </p:sp>
      <p:graphicFrame>
        <p:nvGraphicFramePr>
          <p:cNvPr id="11" name="Content Placeholder 6">
            <a:extLst>
              <a:ext uri="{FF2B5EF4-FFF2-40B4-BE49-F238E27FC236}">
                <a16:creationId xmlns:a16="http://schemas.microsoft.com/office/drawing/2014/main" id="{5130D4FE-EAC2-4783-9B53-2449C02C7ABD}"/>
              </a:ext>
            </a:extLst>
          </p:cNvPr>
          <p:cNvGraphicFramePr>
            <a:graphicFrameLocks noGrp="1"/>
          </p:cNvGraphicFramePr>
          <p:nvPr>
            <p:ph idx="1"/>
            <p:extLst>
              <p:ext uri="{D42A27DB-BD31-4B8C-83A1-F6EECF244321}">
                <p14:modId xmlns:p14="http://schemas.microsoft.com/office/powerpoint/2010/main" val="4029315245"/>
              </p:ext>
            </p:extLst>
          </p:nvPr>
        </p:nvGraphicFramePr>
        <p:xfrm>
          <a:off x="1860359" y="1789485"/>
          <a:ext cx="8715116"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9B5212CF-48E6-8A2A-85A6-4CAFDB299776}"/>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5" name="Slide Number Placeholder 3">
            <a:extLst>
              <a:ext uri="{FF2B5EF4-FFF2-40B4-BE49-F238E27FC236}">
                <a16:creationId xmlns:a16="http://schemas.microsoft.com/office/drawing/2014/main" id="{D83967FC-C0CF-4284-F0E5-793BC0D1B861}"/>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8C5B8315-1B29-AAB5-258E-CF9A54E4459D}"/>
              </a:ext>
            </a:extLst>
          </p:cNvPr>
          <p:cNvSpPr>
            <a:spLocks noGrp="1"/>
          </p:cNvSpPr>
          <p:nvPr>
            <p:ph type="sldNum" sz="quarter" idx="12"/>
          </p:nvPr>
        </p:nvSpPr>
        <p:spPr/>
        <p:txBody>
          <a:bodyPr/>
          <a:lstStyle/>
          <a:p>
            <a:fld id="{0FF54DE5-C571-48E8-A5BC-B369434E2F44}" type="slidenum">
              <a:rPr lang="en-US" smtClean="0"/>
              <a:t>4</a:t>
            </a:fld>
            <a:endParaRPr lang="en-US" dirty="0"/>
          </a:p>
        </p:txBody>
      </p:sp>
    </p:spTree>
    <p:extLst>
      <p:ext uri="{BB962C8B-B14F-4D97-AF65-F5344CB8AC3E}">
        <p14:creationId xmlns:p14="http://schemas.microsoft.com/office/powerpoint/2010/main" val="425723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EB2C-8FAF-CBD1-545F-C974AFF4FB7B}"/>
              </a:ext>
            </a:extLst>
          </p:cNvPr>
          <p:cNvSpPr>
            <a:spLocks noGrp="1"/>
          </p:cNvSpPr>
          <p:nvPr>
            <p:ph type="title"/>
          </p:nvPr>
        </p:nvSpPr>
        <p:spPr/>
        <p:txBody>
          <a:bodyPr/>
          <a:lstStyle/>
          <a:p>
            <a:r>
              <a:rPr lang="en-US" dirty="0">
                <a:solidFill>
                  <a:schemeClr val="tx2"/>
                </a:solidFill>
              </a:rPr>
              <a:t>Parent’s onboarding</a:t>
            </a:r>
            <a:endParaRPr lang="en-US" dirty="0"/>
          </a:p>
        </p:txBody>
      </p:sp>
      <p:sp>
        <p:nvSpPr>
          <p:cNvPr id="4" name="Footer Placeholder 3">
            <a:extLst>
              <a:ext uri="{FF2B5EF4-FFF2-40B4-BE49-F238E27FC236}">
                <a16:creationId xmlns:a16="http://schemas.microsoft.com/office/drawing/2014/main" id="{8A1D62C4-5EF3-96A3-EC68-69E2E9A79BEF}"/>
              </a:ext>
            </a:extLst>
          </p:cNvPr>
          <p:cNvSpPr>
            <a:spLocks noGrp="1"/>
          </p:cNvSpPr>
          <p:nvPr>
            <p:ph type="ftr" sz="quarter" idx="11"/>
          </p:nvPr>
        </p:nvSpPr>
        <p:spPr/>
        <p:txBody>
          <a:bodyPr/>
          <a:lstStyle/>
          <a:p>
            <a:r>
              <a:rPr lang="en-US" dirty="0"/>
              <a:t>© Mapping Your Future 2025</a:t>
            </a:r>
          </a:p>
        </p:txBody>
      </p:sp>
      <p:sp>
        <p:nvSpPr>
          <p:cNvPr id="5" name="Slide Number Placeholder 4">
            <a:extLst>
              <a:ext uri="{FF2B5EF4-FFF2-40B4-BE49-F238E27FC236}">
                <a16:creationId xmlns:a16="http://schemas.microsoft.com/office/drawing/2014/main" id="{3CA3BDFA-393E-EC00-4A83-8A8F0381982F}"/>
              </a:ext>
            </a:extLst>
          </p:cNvPr>
          <p:cNvSpPr>
            <a:spLocks noGrp="1"/>
          </p:cNvSpPr>
          <p:nvPr>
            <p:ph type="sldNum" sz="quarter" idx="12"/>
          </p:nvPr>
        </p:nvSpPr>
        <p:spPr/>
        <p:txBody>
          <a:bodyPr/>
          <a:lstStyle/>
          <a:p>
            <a:fld id="{0FF54DE5-C571-48E8-A5BC-B369434E2F44}" type="slidenum">
              <a:rPr lang="en-US" smtClean="0"/>
              <a:t>40</a:t>
            </a:fld>
            <a:endParaRPr lang="en-US" dirty="0"/>
          </a:p>
        </p:txBody>
      </p:sp>
      <p:pic>
        <p:nvPicPr>
          <p:cNvPr id="22" name="Content Placeholder 21" descr="Screenshot of the first page of the “Understanding the FAFSA Form” section. The page features a video titled “What is FAFSA and why is it important?” for the parent to watch. ">
            <a:extLst>
              <a:ext uri="{FF2B5EF4-FFF2-40B4-BE49-F238E27FC236}">
                <a16:creationId xmlns:a16="http://schemas.microsoft.com/office/drawing/2014/main" id="{B1748E8F-725C-B294-DD46-114DD106536E}"/>
              </a:ext>
            </a:extLst>
          </p:cNvPr>
          <p:cNvPicPr>
            <a:picLocks noGrp="1" noChangeAspect="1"/>
          </p:cNvPicPr>
          <p:nvPr>
            <p:ph idx="1"/>
          </p:nvPr>
        </p:nvPicPr>
        <p:blipFill>
          <a:blip r:embed="rId3"/>
          <a:stretch>
            <a:fillRect/>
          </a:stretch>
        </p:blipFill>
        <p:spPr>
          <a:xfrm>
            <a:off x="1104901" y="1360170"/>
            <a:ext cx="3661410" cy="3722872"/>
          </a:xfrm>
          <a:prstGeom prst="rect">
            <a:avLst/>
          </a:prstGeom>
          <a:ln>
            <a:solidFill>
              <a:schemeClr val="accent1"/>
            </a:solidFill>
          </a:ln>
        </p:spPr>
      </p:pic>
      <p:pic>
        <p:nvPicPr>
          <p:cNvPr id="23" name="Picture 22" descr="Screenshot of the second page of the “Understanding the FAFSA Form” section, which explains the expectations of the contributor when completing the form and includes a video that the parent can watch about who is a contributor on the FAFSA form.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including that each contributor will need their own StudentAid.gov account and that the parent will need to provide the contributor’s email address. ">
            <a:extLst>
              <a:ext uri="{FF2B5EF4-FFF2-40B4-BE49-F238E27FC236}">
                <a16:creationId xmlns:a16="http://schemas.microsoft.com/office/drawing/2014/main" id="{7EC0F286-E53B-6FCA-CC5F-1DD2F5A75FC0}"/>
              </a:ext>
            </a:extLst>
          </p:cNvPr>
          <p:cNvPicPr>
            <a:picLocks noChangeAspect="1"/>
          </p:cNvPicPr>
          <p:nvPr/>
        </p:nvPicPr>
        <p:blipFill>
          <a:blip r:embed="rId4"/>
          <a:stretch>
            <a:fillRect/>
          </a:stretch>
        </p:blipFill>
        <p:spPr>
          <a:xfrm>
            <a:off x="4518661" y="779338"/>
            <a:ext cx="3641708" cy="3293572"/>
          </a:xfrm>
          <a:prstGeom prst="rect">
            <a:avLst/>
          </a:prstGeom>
          <a:ln>
            <a:solidFill>
              <a:schemeClr val="accent1"/>
            </a:solidFill>
          </a:ln>
        </p:spPr>
      </p:pic>
      <p:pic>
        <p:nvPicPr>
          <p:cNvPr id="24" name="Picture 23" descr="Screenshot of the third page of the “Understanding the FAFSA Form” section, which reminds the parent of what to expect when completing the form. This includes the estimated time of 30 minutes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titled “What does it mean to provide consent and approval on the FAFSA form?&quot; Below that, the parent can select a hyperlink to learn about how information collected on the FAFSA form is used. ">
            <a:extLst>
              <a:ext uri="{FF2B5EF4-FFF2-40B4-BE49-F238E27FC236}">
                <a16:creationId xmlns:a16="http://schemas.microsoft.com/office/drawing/2014/main" id="{E0A344F1-D019-B799-9758-806D61918136}"/>
              </a:ext>
            </a:extLst>
          </p:cNvPr>
          <p:cNvPicPr>
            <a:picLocks noChangeAspect="1"/>
          </p:cNvPicPr>
          <p:nvPr/>
        </p:nvPicPr>
        <p:blipFill>
          <a:blip r:embed="rId5"/>
          <a:stretch>
            <a:fillRect/>
          </a:stretch>
        </p:blipFill>
        <p:spPr>
          <a:xfrm>
            <a:off x="4732368" y="3251598"/>
            <a:ext cx="3214293" cy="3104751"/>
          </a:xfrm>
          <a:prstGeom prst="rect">
            <a:avLst/>
          </a:prstGeom>
          <a:ln>
            <a:solidFill>
              <a:schemeClr val="accent1"/>
            </a:solidFill>
          </a:ln>
        </p:spPr>
      </p:pic>
      <p:pic>
        <p:nvPicPr>
          <p:cNvPr id="25" name="Picture 24" descr="Screenshot of the final page of the “Understanding the FAFSA Form” section, which provides an accompanying video and informs the parent about what to expect after the form is completed. This includes that the student’s FAFSA form will be processed in one to three days and that the student will be able to view their FAFSA Submission Summary, which will include their Student Aid Index, a number used to determine the student’s eligibility. They’re also informed that schools will use the student’s SAI to create the student’s financial aid offers. Below that, there is a button to “Start FAFSA Form.”">
            <a:extLst>
              <a:ext uri="{FF2B5EF4-FFF2-40B4-BE49-F238E27FC236}">
                <a16:creationId xmlns:a16="http://schemas.microsoft.com/office/drawing/2014/main" id="{2BB932AE-AD6A-992A-B987-81445E3A3C2A}"/>
              </a:ext>
            </a:extLst>
          </p:cNvPr>
          <p:cNvPicPr>
            <a:picLocks noChangeAspect="1"/>
          </p:cNvPicPr>
          <p:nvPr/>
        </p:nvPicPr>
        <p:blipFill>
          <a:blip r:embed="rId6"/>
          <a:stretch>
            <a:fillRect/>
          </a:stretch>
        </p:blipFill>
        <p:spPr>
          <a:xfrm>
            <a:off x="7842092" y="1238097"/>
            <a:ext cx="3804956" cy="4027001"/>
          </a:xfrm>
          <a:prstGeom prst="rect">
            <a:avLst/>
          </a:prstGeom>
          <a:ln>
            <a:solidFill>
              <a:schemeClr val="accent1"/>
            </a:solidFill>
          </a:ln>
        </p:spPr>
      </p:pic>
    </p:spTree>
    <p:extLst>
      <p:ext uri="{BB962C8B-B14F-4D97-AF65-F5344CB8AC3E}">
        <p14:creationId xmlns:p14="http://schemas.microsoft.com/office/powerpoint/2010/main" val="328190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continuation of the “Parent Identity Information” section, which includes the parent’s permanent mailing address for them to verify.">
            <a:extLst>
              <a:ext uri="{FF2B5EF4-FFF2-40B4-BE49-F238E27FC236}">
                <a16:creationId xmlns:a16="http://schemas.microsoft.com/office/drawing/2014/main" id="{A2B09F7B-A2D5-D4F3-2890-A72BF71AD041}"/>
              </a:ext>
            </a:extLst>
          </p:cNvPr>
          <p:cNvPicPr>
            <a:picLocks noChangeAspect="1"/>
          </p:cNvPicPr>
          <p:nvPr/>
        </p:nvPicPr>
        <p:blipFill>
          <a:blip r:embed="rId3"/>
          <a:stretch>
            <a:fillRect/>
          </a:stretch>
        </p:blipFill>
        <p:spPr>
          <a:xfrm>
            <a:off x="6150873" y="2771496"/>
            <a:ext cx="5756381" cy="3426624"/>
          </a:xfrm>
          <a:prstGeom prst="rect">
            <a:avLst/>
          </a:prstGeom>
          <a:ln>
            <a:solidFill>
              <a:schemeClr val="accent1"/>
            </a:solidFill>
          </a:ln>
        </p:spPr>
      </p:pic>
      <p:sp>
        <p:nvSpPr>
          <p:cNvPr id="2" name="Title 1">
            <a:extLst>
              <a:ext uri="{FF2B5EF4-FFF2-40B4-BE49-F238E27FC236}">
                <a16:creationId xmlns:a16="http://schemas.microsoft.com/office/drawing/2014/main" id="{8A46FF8D-9DAD-9AFE-6AFC-CFFC07775370}"/>
              </a:ext>
            </a:extLst>
          </p:cNvPr>
          <p:cNvSpPr>
            <a:spLocks noGrp="1"/>
          </p:cNvSpPr>
          <p:nvPr>
            <p:ph type="title"/>
          </p:nvPr>
        </p:nvSpPr>
        <p:spPr/>
        <p:txBody>
          <a:bodyPr/>
          <a:lstStyle/>
          <a:p>
            <a:r>
              <a:rPr lang="en-US" dirty="0">
                <a:solidFill>
                  <a:schemeClr val="tx2"/>
                </a:solidFill>
              </a:rPr>
              <a:t>Parent identification information</a:t>
            </a:r>
          </a:p>
        </p:txBody>
      </p:sp>
      <p:sp>
        <p:nvSpPr>
          <p:cNvPr id="3" name="Content Placeholder 2">
            <a:extLst>
              <a:ext uri="{FF2B5EF4-FFF2-40B4-BE49-F238E27FC236}">
                <a16:creationId xmlns:a16="http://schemas.microsoft.com/office/drawing/2014/main" id="{54B5A25A-61F9-7F82-F397-A21566BFFE38}"/>
              </a:ext>
            </a:extLst>
          </p:cNvPr>
          <p:cNvSpPr>
            <a:spLocks noGrp="1"/>
          </p:cNvSpPr>
          <p:nvPr>
            <p:ph idx="1"/>
          </p:nvPr>
        </p:nvSpPr>
        <p:spPr>
          <a:xfrm>
            <a:off x="1104900" y="1600200"/>
            <a:ext cx="4991100" cy="4572000"/>
          </a:xfrm>
        </p:spPr>
        <p:txBody>
          <a:bodyPr/>
          <a:lstStyle/>
          <a:p>
            <a:r>
              <a:rPr lang="en-US" dirty="0"/>
              <a:t>Same process as for the student, can’t change name, date of birth, Social Security number or e-mail address	</a:t>
            </a:r>
          </a:p>
          <a:p>
            <a:pPr lvl="1"/>
            <a:r>
              <a:rPr lang="en-US" sz="1800" dirty="0"/>
              <a:t>Go to Account Settings on StudentAid.gov if e-mail address or phone number is incorrect</a:t>
            </a:r>
            <a:endParaRPr lang="en-US" sz="1800" dirty="0">
              <a:solidFill>
                <a:srgbClr val="FF0000"/>
              </a:solidFill>
            </a:endParaRPr>
          </a:p>
          <a:p>
            <a:r>
              <a:rPr lang="en-US" dirty="0"/>
              <a:t>Can change mailing address</a:t>
            </a:r>
          </a:p>
        </p:txBody>
      </p:sp>
      <p:sp>
        <p:nvSpPr>
          <p:cNvPr id="6" name="Slide Number Placeholder 3">
            <a:extLst>
              <a:ext uri="{FF2B5EF4-FFF2-40B4-BE49-F238E27FC236}">
                <a16:creationId xmlns:a16="http://schemas.microsoft.com/office/drawing/2014/main" id="{C6643314-E29F-32B5-B76D-1FCD6FA1CBF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41</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C568116C-C93F-4277-7916-7420AFF7B0B1}"/>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A56D6784-52C8-3670-B7A8-C5FE7C8F2301}"/>
              </a:ext>
            </a:extLst>
          </p:cNvPr>
          <p:cNvSpPr>
            <a:spLocks noGrp="1"/>
          </p:cNvSpPr>
          <p:nvPr>
            <p:ph type="sldNum" sz="quarter" idx="12"/>
          </p:nvPr>
        </p:nvSpPr>
        <p:spPr/>
        <p:txBody>
          <a:bodyPr/>
          <a:lstStyle/>
          <a:p>
            <a:fld id="{0FF54DE5-C571-48E8-A5BC-B369434E2F44}" type="slidenum">
              <a:rPr lang="en-US" smtClean="0"/>
              <a:t>41</a:t>
            </a:fld>
            <a:endParaRPr lang="en-US" dirty="0"/>
          </a:p>
        </p:txBody>
      </p:sp>
      <p:pic>
        <p:nvPicPr>
          <p:cNvPr id="4" name="Picture 3"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B2B38DD7-8383-CD61-0D8D-72C3CCF8E0DB}"/>
              </a:ext>
            </a:extLst>
          </p:cNvPr>
          <p:cNvPicPr>
            <a:picLocks noChangeAspect="1"/>
          </p:cNvPicPr>
          <p:nvPr/>
        </p:nvPicPr>
        <p:blipFill>
          <a:blip r:embed="rId4"/>
          <a:stretch>
            <a:fillRect/>
          </a:stretch>
        </p:blipFill>
        <p:spPr>
          <a:xfrm>
            <a:off x="6150873" y="1446905"/>
            <a:ext cx="5313417" cy="2528346"/>
          </a:xfrm>
          <a:prstGeom prst="rect">
            <a:avLst/>
          </a:prstGeom>
          <a:ln>
            <a:solidFill>
              <a:schemeClr val="accent1"/>
            </a:solidFill>
          </a:ln>
        </p:spPr>
      </p:pic>
    </p:spTree>
    <p:extLst>
      <p:ext uri="{BB962C8B-B14F-4D97-AF65-F5344CB8AC3E}">
        <p14:creationId xmlns:p14="http://schemas.microsoft.com/office/powerpoint/2010/main" val="394436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9F81-666D-1A3E-E052-A3865BE35D3C}"/>
              </a:ext>
            </a:extLst>
          </p:cNvPr>
          <p:cNvSpPr>
            <a:spLocks noGrp="1"/>
          </p:cNvSpPr>
          <p:nvPr>
            <p:ph type="title"/>
          </p:nvPr>
        </p:nvSpPr>
        <p:spPr/>
        <p:txBody>
          <a:bodyPr/>
          <a:lstStyle/>
          <a:p>
            <a:r>
              <a:rPr lang="en-US" dirty="0">
                <a:solidFill>
                  <a:schemeClr val="tx2"/>
                </a:solidFill>
              </a:rPr>
              <a:t>Parent approval screen</a:t>
            </a:r>
          </a:p>
        </p:txBody>
      </p:sp>
      <p:sp>
        <p:nvSpPr>
          <p:cNvPr id="3" name="Slide Number Placeholder 3">
            <a:extLst>
              <a:ext uri="{FF2B5EF4-FFF2-40B4-BE49-F238E27FC236}">
                <a16:creationId xmlns:a16="http://schemas.microsoft.com/office/drawing/2014/main" id="{9236863A-5B4E-8E05-44D1-5D11F7F7C2C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7DC9D0B2-815B-D0E9-0526-3E33D84F1017}"/>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5">
            <a:extLst>
              <a:ext uri="{FF2B5EF4-FFF2-40B4-BE49-F238E27FC236}">
                <a16:creationId xmlns:a16="http://schemas.microsoft.com/office/drawing/2014/main" id="{0C7CD154-2B4F-A4F2-EEC7-A1B2D44E0475}"/>
              </a:ext>
            </a:extLst>
          </p:cNvPr>
          <p:cNvSpPr>
            <a:spLocks noGrp="1"/>
          </p:cNvSpPr>
          <p:nvPr>
            <p:ph type="sldNum" sz="quarter" idx="12"/>
          </p:nvPr>
        </p:nvSpPr>
        <p:spPr/>
        <p:txBody>
          <a:bodyPr/>
          <a:lstStyle/>
          <a:p>
            <a:fld id="{0FF54DE5-C571-48E8-A5BC-B369434E2F44}" type="slidenum">
              <a:rPr lang="en-US" smtClean="0"/>
              <a:t>42</a:t>
            </a:fld>
            <a:endParaRPr lang="en-US" dirty="0"/>
          </a:p>
        </p:txBody>
      </p:sp>
      <p:pic>
        <p:nvPicPr>
          <p:cNvPr id="14" name="Content Placeholder 13"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F28BE16C-5DD5-53F5-3F95-B9AFDD559CCD}"/>
              </a:ext>
            </a:extLst>
          </p:cNvPr>
          <p:cNvPicPr>
            <a:picLocks noGrp="1" noChangeAspect="1"/>
          </p:cNvPicPr>
          <p:nvPr>
            <p:ph idx="1"/>
          </p:nvPr>
        </p:nvPicPr>
        <p:blipFill>
          <a:blip r:embed="rId3"/>
          <a:stretch>
            <a:fillRect/>
          </a:stretch>
        </p:blipFill>
        <p:spPr>
          <a:xfrm>
            <a:off x="887964" y="1478756"/>
            <a:ext cx="5207277" cy="4572000"/>
          </a:xfrm>
          <a:prstGeom prst="rect">
            <a:avLst/>
          </a:prstGeom>
          <a:ln>
            <a:solidFill>
              <a:schemeClr val="accent1"/>
            </a:solidFill>
          </a:ln>
        </p:spPr>
      </p:pic>
      <p:pic>
        <p:nvPicPr>
          <p:cNvPr id="15" name="Picture 14"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25AA1F4D-6582-F96A-B623-ACB7181B2B14}"/>
              </a:ext>
            </a:extLst>
          </p:cNvPr>
          <p:cNvPicPr>
            <a:picLocks noChangeAspect="1"/>
          </p:cNvPicPr>
          <p:nvPr/>
        </p:nvPicPr>
        <p:blipFill>
          <a:blip r:embed="rId4"/>
          <a:stretch>
            <a:fillRect/>
          </a:stretch>
        </p:blipFill>
        <p:spPr>
          <a:xfrm>
            <a:off x="5359739" y="1925103"/>
            <a:ext cx="3691838" cy="4125653"/>
          </a:xfrm>
          <a:prstGeom prst="rect">
            <a:avLst/>
          </a:prstGeom>
          <a:ln>
            <a:solidFill>
              <a:srgbClr val="0070C0"/>
            </a:solidFill>
          </a:ln>
        </p:spPr>
      </p:pic>
      <p:pic>
        <p:nvPicPr>
          <p:cNvPr id="16" name="Picture 15"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Approve” or “Decline” their consent and approval.">
            <a:extLst>
              <a:ext uri="{FF2B5EF4-FFF2-40B4-BE49-F238E27FC236}">
                <a16:creationId xmlns:a16="http://schemas.microsoft.com/office/drawing/2014/main" id="{C9A6F0AE-1223-5DDE-CAA6-A6B34949F44E}"/>
              </a:ext>
            </a:extLst>
          </p:cNvPr>
          <p:cNvPicPr>
            <a:picLocks noChangeAspect="1"/>
          </p:cNvPicPr>
          <p:nvPr/>
        </p:nvPicPr>
        <p:blipFill>
          <a:blip r:embed="rId5"/>
          <a:stretch>
            <a:fillRect/>
          </a:stretch>
        </p:blipFill>
        <p:spPr>
          <a:xfrm>
            <a:off x="8058885" y="1942914"/>
            <a:ext cx="3853786" cy="4125653"/>
          </a:xfrm>
          <a:prstGeom prst="rect">
            <a:avLst/>
          </a:prstGeom>
          <a:ln>
            <a:solidFill>
              <a:srgbClr val="0070C0"/>
            </a:solidFill>
          </a:ln>
        </p:spPr>
      </p:pic>
    </p:spTree>
    <p:extLst>
      <p:ext uri="{BB962C8B-B14F-4D97-AF65-F5344CB8AC3E}">
        <p14:creationId xmlns:p14="http://schemas.microsoft.com/office/powerpoint/2010/main" val="3069323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5B1B-B661-0695-B540-41A1B4D0FB57}"/>
              </a:ext>
            </a:extLst>
          </p:cNvPr>
          <p:cNvSpPr>
            <a:spLocks noGrp="1"/>
          </p:cNvSpPr>
          <p:nvPr>
            <p:ph type="title"/>
          </p:nvPr>
        </p:nvSpPr>
        <p:spPr/>
        <p:txBody>
          <a:bodyPr/>
          <a:lstStyle/>
          <a:p>
            <a:r>
              <a:rPr lang="en-US" dirty="0">
                <a:solidFill>
                  <a:schemeClr val="tx2"/>
                </a:solidFill>
              </a:rPr>
              <a:t>Parent demographics</a:t>
            </a:r>
            <a:r>
              <a:rPr lang="en-US" dirty="0"/>
              <a:t>	</a:t>
            </a:r>
          </a:p>
        </p:txBody>
      </p:sp>
      <p:sp>
        <p:nvSpPr>
          <p:cNvPr id="3" name="Slide Number Placeholder 3">
            <a:extLst>
              <a:ext uri="{FF2B5EF4-FFF2-40B4-BE49-F238E27FC236}">
                <a16:creationId xmlns:a16="http://schemas.microsoft.com/office/drawing/2014/main" id="{D0D00C78-B61E-8874-0E03-DA7A2D5570C5}"/>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18109153-869C-796A-1F04-02845AD811D3}"/>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40C87A35-E828-BBF9-604D-12386533C555}"/>
              </a:ext>
            </a:extLst>
          </p:cNvPr>
          <p:cNvSpPr>
            <a:spLocks noGrp="1"/>
          </p:cNvSpPr>
          <p:nvPr>
            <p:ph type="sldNum" sz="quarter" idx="12"/>
          </p:nvPr>
        </p:nvSpPr>
        <p:spPr/>
        <p:txBody>
          <a:bodyPr/>
          <a:lstStyle/>
          <a:p>
            <a:fld id="{0FF54DE5-C571-48E8-A5BC-B369434E2F44}" type="slidenum">
              <a:rPr lang="en-US" smtClean="0"/>
              <a:t>43</a:t>
            </a:fld>
            <a:endParaRPr lang="en-US" dirty="0"/>
          </a:p>
        </p:txBody>
      </p:sp>
      <p:pic>
        <p:nvPicPr>
          <p:cNvPr id="6" name="Content Placeholder 5"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508FF089-0776-42EA-973C-88D9D8AF6C26}"/>
              </a:ext>
            </a:extLst>
          </p:cNvPr>
          <p:cNvPicPr>
            <a:picLocks noGrp="1" noChangeAspect="1"/>
          </p:cNvPicPr>
          <p:nvPr>
            <p:ph idx="1"/>
          </p:nvPr>
        </p:nvPicPr>
        <p:blipFill>
          <a:blip r:embed="rId3"/>
          <a:stretch>
            <a:fillRect/>
          </a:stretch>
        </p:blipFill>
        <p:spPr>
          <a:xfrm>
            <a:off x="4887106" y="1278383"/>
            <a:ext cx="4965145" cy="2150617"/>
          </a:xfrm>
          <a:prstGeom prst="rect">
            <a:avLst/>
          </a:prstGeom>
          <a:ln>
            <a:solidFill>
              <a:schemeClr val="accent1"/>
            </a:solidFill>
          </a:ln>
        </p:spPr>
      </p:pic>
      <p:pic>
        <p:nvPicPr>
          <p:cNvPr id="9" name="Picture 8"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939B9C9C-2268-ADCB-E4A3-6EBD07A64209}"/>
              </a:ext>
            </a:extLst>
          </p:cNvPr>
          <p:cNvPicPr>
            <a:picLocks noChangeAspect="1"/>
          </p:cNvPicPr>
          <p:nvPr/>
        </p:nvPicPr>
        <p:blipFill>
          <a:blip r:embed="rId4"/>
          <a:stretch>
            <a:fillRect/>
          </a:stretch>
        </p:blipFill>
        <p:spPr>
          <a:xfrm>
            <a:off x="774380" y="2307377"/>
            <a:ext cx="4451086" cy="3555793"/>
          </a:xfrm>
          <a:prstGeom prst="rect">
            <a:avLst/>
          </a:prstGeom>
          <a:ln>
            <a:solidFill>
              <a:schemeClr val="accent1"/>
            </a:solidFill>
          </a:ln>
        </p:spPr>
      </p:pic>
      <p:pic>
        <p:nvPicPr>
          <p:cNvPr id="10" name="Picture 9" descr="Screenshot continuation of the “Parent Demographics” section, which has a drop-down menu for the parent to select their state of residence. A text box below prompts the parent to enter the month and year they became a resident of that state.">
            <a:extLst>
              <a:ext uri="{FF2B5EF4-FFF2-40B4-BE49-F238E27FC236}">
                <a16:creationId xmlns:a16="http://schemas.microsoft.com/office/drawing/2014/main" id="{613C576B-8376-080A-AEA1-EFE383FA467E}"/>
              </a:ext>
            </a:extLst>
          </p:cNvPr>
          <p:cNvPicPr>
            <a:picLocks noChangeAspect="1"/>
          </p:cNvPicPr>
          <p:nvPr/>
        </p:nvPicPr>
        <p:blipFill>
          <a:blip r:embed="rId5"/>
          <a:stretch>
            <a:fillRect/>
          </a:stretch>
        </p:blipFill>
        <p:spPr>
          <a:xfrm>
            <a:off x="5052498" y="3445400"/>
            <a:ext cx="4204284" cy="2553555"/>
          </a:xfrm>
          <a:prstGeom prst="rect">
            <a:avLst/>
          </a:prstGeom>
          <a:ln>
            <a:solidFill>
              <a:schemeClr val="accent1"/>
            </a:solidFill>
          </a:ln>
        </p:spPr>
      </p:pic>
    </p:spTree>
    <p:extLst>
      <p:ext uri="{BB962C8B-B14F-4D97-AF65-F5344CB8AC3E}">
        <p14:creationId xmlns:p14="http://schemas.microsoft.com/office/powerpoint/2010/main" val="318202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441" y="98531"/>
            <a:ext cx="8860934" cy="1083097"/>
          </a:xfrm>
        </p:spPr>
        <p:txBody>
          <a:bodyPr vert="horz" lIns="91440" tIns="45720" rIns="91440" bIns="45720" rtlCol="0" anchor="b">
            <a:noAutofit/>
          </a:bodyPr>
          <a:lstStyle/>
          <a:p>
            <a:r>
              <a:rPr lang="en-US" sz="3200" dirty="0">
                <a:solidFill>
                  <a:schemeClr val="accent1">
                    <a:lumMod val="50000"/>
                  </a:schemeClr>
                </a:solidFill>
              </a:rPr>
              <a:t>Parent financial information</a:t>
            </a:r>
          </a:p>
        </p:txBody>
      </p:sp>
      <p:sp>
        <p:nvSpPr>
          <p:cNvPr id="3" name="Footer Placeholder 4">
            <a:extLst>
              <a:ext uri="{FF2B5EF4-FFF2-40B4-BE49-F238E27FC236}">
                <a16:creationId xmlns:a16="http://schemas.microsoft.com/office/drawing/2014/main" id="{C964291E-A3C4-2782-996E-204D14A2AB0F}"/>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4"/>
          <p:cNvSpPr>
            <a:spLocks noGrp="1"/>
          </p:cNvSpPr>
          <p:nvPr>
            <p:ph type="sldNum" sz="quarter" idx="12"/>
          </p:nvPr>
        </p:nvSpPr>
        <p:spPr>
          <a:xfrm>
            <a:off x="8650356" y="6035357"/>
            <a:ext cx="3135243" cy="365125"/>
          </a:xfrm>
        </p:spPr>
        <p:txBody>
          <a:bodyPr vert="horz" lIns="91440" tIns="45720" rIns="91440" bIns="45720" rtlCol="0" anchor="ctr">
            <a:normAutofit/>
          </a:bodyPr>
          <a:lstStyle/>
          <a:p>
            <a:pPr>
              <a:spcAft>
                <a:spcPts val="600"/>
              </a:spcAft>
            </a:pPr>
            <a:fld id="{B6F7E05E-DFCB-4265-AFFE-55337A9DE138}" type="slidenum">
              <a:rPr lang="en-US" b="0" smtClean="0">
                <a:solidFill>
                  <a:schemeClr val="tx1">
                    <a:lumMod val="50000"/>
                    <a:lumOff val="50000"/>
                  </a:schemeClr>
                </a:solidFill>
              </a:rPr>
              <a:pPr>
                <a:spcAft>
                  <a:spcPts val="600"/>
                </a:spcAft>
              </a:pPr>
              <a:t>44</a:t>
            </a:fld>
            <a:endParaRPr lang="en-US" b="0" dirty="0">
              <a:solidFill>
                <a:schemeClr val="tx1">
                  <a:lumMod val="50000"/>
                  <a:lumOff val="50000"/>
                </a:schemeClr>
              </a:solidFill>
            </a:endParaRPr>
          </a:p>
        </p:txBody>
      </p:sp>
      <p:pic>
        <p:nvPicPr>
          <p:cNvPr id="5" name="Picture 4" descr="Screenshot of the introduction to the “Parent Finances” section, which informs the parent that the next series of pages will help schools determine the student’s eligibility for federal student aid by asking about their financial information. The parent has the option to select a hyperlink to learn more about steps they should take if they have special financial circumstances.">
            <a:extLst>
              <a:ext uri="{FF2B5EF4-FFF2-40B4-BE49-F238E27FC236}">
                <a16:creationId xmlns:a16="http://schemas.microsoft.com/office/drawing/2014/main" id="{08F30E4E-DF67-F5BD-1F9B-02A4A5CEF533}"/>
              </a:ext>
            </a:extLst>
          </p:cNvPr>
          <p:cNvPicPr>
            <a:picLocks noChangeAspect="1"/>
          </p:cNvPicPr>
          <p:nvPr/>
        </p:nvPicPr>
        <p:blipFill>
          <a:blip r:embed="rId3"/>
          <a:stretch>
            <a:fillRect/>
          </a:stretch>
        </p:blipFill>
        <p:spPr>
          <a:xfrm>
            <a:off x="577350" y="1349710"/>
            <a:ext cx="5989569" cy="2544064"/>
          </a:xfrm>
          <a:prstGeom prst="rect">
            <a:avLst/>
          </a:prstGeom>
          <a:ln>
            <a:solidFill>
              <a:schemeClr val="accent1"/>
            </a:solidFill>
          </a:ln>
        </p:spPr>
      </p:pic>
      <p:pic>
        <p:nvPicPr>
          <p:cNvPr id="9" name="Picture 8" descr="Screenshot continuation of the “Parent Finances” section, which asks the parent if they filed a 2024 IRS Form 1040 or 1040-NR. After selecting “Yes,” a second question asks the parent if they filed a 2024 joint tax return with their current spouse.">
            <a:extLst>
              <a:ext uri="{FF2B5EF4-FFF2-40B4-BE49-F238E27FC236}">
                <a16:creationId xmlns:a16="http://schemas.microsoft.com/office/drawing/2014/main" id="{9484AB0F-98FA-F7D0-5986-FC34C7DCC5E4}"/>
              </a:ext>
            </a:extLst>
          </p:cNvPr>
          <p:cNvPicPr>
            <a:picLocks noChangeAspect="1"/>
          </p:cNvPicPr>
          <p:nvPr/>
        </p:nvPicPr>
        <p:blipFill>
          <a:blip r:embed="rId4"/>
          <a:stretch>
            <a:fillRect/>
          </a:stretch>
        </p:blipFill>
        <p:spPr>
          <a:xfrm>
            <a:off x="971338" y="3917913"/>
            <a:ext cx="4497570" cy="2370971"/>
          </a:xfrm>
          <a:prstGeom prst="rect">
            <a:avLst/>
          </a:prstGeom>
          <a:ln>
            <a:solidFill>
              <a:schemeClr val="accent1"/>
            </a:solidFill>
          </a:ln>
        </p:spPr>
      </p:pic>
      <p:pic>
        <p:nvPicPr>
          <p:cNvPr id="10" name="Picture 9" descr="Screenshot continuation of the “Parent Finance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673616C0-4FA9-FB77-502C-35B7F051E82C}"/>
              </a:ext>
            </a:extLst>
          </p:cNvPr>
          <p:cNvPicPr>
            <a:picLocks noChangeAspect="1"/>
          </p:cNvPicPr>
          <p:nvPr/>
        </p:nvPicPr>
        <p:blipFill>
          <a:blip r:embed="rId5"/>
          <a:stretch>
            <a:fillRect/>
          </a:stretch>
        </p:blipFill>
        <p:spPr>
          <a:xfrm>
            <a:off x="7058356" y="879935"/>
            <a:ext cx="4281364" cy="5098130"/>
          </a:xfrm>
          <a:prstGeom prst="rect">
            <a:avLst/>
          </a:prstGeom>
          <a:ln>
            <a:solidFill>
              <a:schemeClr val="accent1"/>
            </a:solidFill>
          </a:ln>
        </p:spPr>
      </p:pic>
    </p:spTree>
    <p:extLst>
      <p:ext uri="{BB962C8B-B14F-4D97-AF65-F5344CB8AC3E}">
        <p14:creationId xmlns:p14="http://schemas.microsoft.com/office/powerpoint/2010/main" val="387920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6527" y="284480"/>
            <a:ext cx="6636513" cy="894080"/>
          </a:xfrm>
        </p:spPr>
        <p:txBody>
          <a:bodyPr>
            <a:normAutofit/>
          </a:bodyPr>
          <a:lstStyle/>
          <a:p>
            <a:r>
              <a:rPr lang="en-US" dirty="0">
                <a:solidFill>
                  <a:schemeClr val="accent1">
                    <a:lumMod val="50000"/>
                  </a:schemeClr>
                </a:solidFill>
              </a:rPr>
              <a:t>Students with undocumented parents</a:t>
            </a:r>
          </a:p>
        </p:txBody>
      </p:sp>
      <p:sp>
        <p:nvSpPr>
          <p:cNvPr id="4" name="Content Placeholder 3"/>
          <p:cNvSpPr>
            <a:spLocks noGrp="1"/>
          </p:cNvSpPr>
          <p:nvPr>
            <p:ph idx="1"/>
          </p:nvPr>
        </p:nvSpPr>
        <p:spPr>
          <a:xfrm>
            <a:off x="1176528" y="552091"/>
            <a:ext cx="10174226" cy="5431536"/>
          </a:xfrm>
        </p:spPr>
        <p:txBody>
          <a:bodyPr anchor="ctr">
            <a:normAutofit/>
          </a:bodyPr>
          <a:lstStyle/>
          <a:p>
            <a:pPr marL="0" indent="0">
              <a:buNone/>
            </a:pPr>
            <a:endParaRPr lang="en-US" sz="2200" dirty="0"/>
          </a:p>
          <a:p>
            <a:pPr marL="0" indent="0">
              <a:buNone/>
            </a:pPr>
            <a:r>
              <a:rPr lang="en-US" dirty="0"/>
              <a:t>Parents must still report information on the FAFSA</a:t>
            </a:r>
          </a:p>
          <a:p>
            <a:pPr lvl="1"/>
            <a:r>
              <a:rPr lang="en-US" sz="1800" dirty="0"/>
              <a:t>Can get an FSA ID, even if don’t have a Social Security number</a:t>
            </a:r>
          </a:p>
          <a:p>
            <a:pPr lvl="1"/>
            <a:r>
              <a:rPr lang="en-US" sz="1800" dirty="0"/>
              <a:t>May be authenticated against the credit bureau instead of the Social Security Administration</a:t>
            </a:r>
          </a:p>
          <a:p>
            <a:pPr lvl="1"/>
            <a:r>
              <a:rPr lang="en-US" sz="1800" dirty="0"/>
              <a:t>May be asked to income earned from work instead of tax information</a:t>
            </a:r>
          </a:p>
          <a:p>
            <a:pPr marL="0" indent="0">
              <a:buNone/>
            </a:pPr>
            <a:endParaRPr lang="en-US" sz="2200" dirty="0"/>
          </a:p>
        </p:txBody>
      </p:sp>
      <p:sp>
        <p:nvSpPr>
          <p:cNvPr id="6" name="Footer Placeholder 4">
            <a:extLst>
              <a:ext uri="{FF2B5EF4-FFF2-40B4-BE49-F238E27FC236}">
                <a16:creationId xmlns:a16="http://schemas.microsoft.com/office/drawing/2014/main" id="{8ABA62E2-E386-7A89-BCCF-3FD56C615F0B}"/>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2" name="Slide Number Placeholder 3">
            <a:extLst>
              <a:ext uri="{FF2B5EF4-FFF2-40B4-BE49-F238E27FC236}">
                <a16:creationId xmlns:a16="http://schemas.microsoft.com/office/drawing/2014/main" id="{411113F5-033C-3E1F-6310-65F1831E32BD}"/>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4A43531-0239-3114-5DA9-8B5C5254EC80}"/>
              </a:ext>
            </a:extLst>
          </p:cNvPr>
          <p:cNvSpPr>
            <a:spLocks noGrp="1"/>
          </p:cNvSpPr>
          <p:nvPr>
            <p:ph type="sldNum" sz="quarter" idx="12"/>
          </p:nvPr>
        </p:nvSpPr>
        <p:spPr/>
        <p:txBody>
          <a:bodyPr/>
          <a:lstStyle/>
          <a:p>
            <a:fld id="{0FF54DE5-C571-48E8-A5BC-B369434E2F44}" type="slidenum">
              <a:rPr lang="en-US" smtClean="0"/>
              <a:t>45</a:t>
            </a:fld>
            <a:endParaRPr lang="en-US" dirty="0"/>
          </a:p>
        </p:txBody>
      </p:sp>
    </p:spTree>
    <p:extLst>
      <p:ext uri="{BB962C8B-B14F-4D97-AF65-F5344CB8AC3E}">
        <p14:creationId xmlns:p14="http://schemas.microsoft.com/office/powerpoint/2010/main" val="3948757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417C-2350-4D8C-A8D4-60F2265C4E6A}"/>
              </a:ext>
            </a:extLst>
          </p:cNvPr>
          <p:cNvSpPr>
            <a:spLocks noGrp="1"/>
          </p:cNvSpPr>
          <p:nvPr>
            <p:ph type="title"/>
          </p:nvPr>
        </p:nvSpPr>
        <p:spPr>
          <a:xfrm>
            <a:off x="1245169" y="-144516"/>
            <a:ext cx="3571810" cy="1241796"/>
          </a:xfrm>
        </p:spPr>
        <p:txBody>
          <a:bodyPr vert="horz" lIns="91440" tIns="45720" rIns="91440" bIns="45720" rtlCol="0" anchor="b">
            <a:normAutofit/>
          </a:bodyPr>
          <a:lstStyle/>
          <a:p>
            <a:r>
              <a:rPr lang="en-US" sz="3200" kern="1200" dirty="0">
                <a:solidFill>
                  <a:schemeClr val="tx2"/>
                </a:solidFill>
              </a:rPr>
              <a:t>Family size</a:t>
            </a:r>
          </a:p>
        </p:txBody>
      </p:sp>
      <p:sp>
        <p:nvSpPr>
          <p:cNvPr id="4" name="Footer Placeholder 4">
            <a:extLst>
              <a:ext uri="{FF2B5EF4-FFF2-40B4-BE49-F238E27FC236}">
                <a16:creationId xmlns:a16="http://schemas.microsoft.com/office/drawing/2014/main" id="{7D483FBF-473D-CD72-BC0F-B75B63D03F0C}"/>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TextBox 6">
            <a:extLst>
              <a:ext uri="{FF2B5EF4-FFF2-40B4-BE49-F238E27FC236}">
                <a16:creationId xmlns:a16="http://schemas.microsoft.com/office/drawing/2014/main" id="{8C6706B2-20A8-41A0-3A75-C757B712F077}"/>
              </a:ext>
            </a:extLst>
          </p:cNvPr>
          <p:cNvSpPr txBox="1"/>
          <p:nvPr/>
        </p:nvSpPr>
        <p:spPr>
          <a:xfrm>
            <a:off x="1371600" y="1706880"/>
            <a:ext cx="2509520" cy="2246769"/>
          </a:xfrm>
          <a:prstGeom prst="rect">
            <a:avLst/>
          </a:prstGeom>
          <a:noFill/>
        </p:spPr>
        <p:txBody>
          <a:bodyPr wrap="square" rtlCol="0">
            <a:spAutoFit/>
          </a:bodyPr>
          <a:lstStyle/>
          <a:p>
            <a:r>
              <a:rPr lang="en-US" sz="2000" dirty="0"/>
              <a:t>Can report if the number of dependents is different than the number of individuals claimed on 2024 tax return</a:t>
            </a:r>
          </a:p>
        </p:txBody>
      </p:sp>
      <p:sp>
        <p:nvSpPr>
          <p:cNvPr id="3" name="Slide Number Placeholder 3">
            <a:extLst>
              <a:ext uri="{FF2B5EF4-FFF2-40B4-BE49-F238E27FC236}">
                <a16:creationId xmlns:a16="http://schemas.microsoft.com/office/drawing/2014/main" id="{6DB3725A-D91A-D422-4B36-BF9CC1FE4063}"/>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921B42FF-3D1D-6C2F-5F19-3E5A8B80563E}"/>
              </a:ext>
            </a:extLst>
          </p:cNvPr>
          <p:cNvSpPr>
            <a:spLocks noGrp="1"/>
          </p:cNvSpPr>
          <p:nvPr>
            <p:ph type="sldNum" sz="quarter" idx="12"/>
          </p:nvPr>
        </p:nvSpPr>
        <p:spPr/>
        <p:txBody>
          <a:bodyPr/>
          <a:lstStyle/>
          <a:p>
            <a:fld id="{0FF54DE5-C571-48E8-A5BC-B369434E2F44}" type="slidenum">
              <a:rPr lang="en-US" smtClean="0"/>
              <a:t>46</a:t>
            </a:fld>
            <a:endParaRPr lang="en-US" dirty="0"/>
          </a:p>
        </p:txBody>
      </p:sp>
      <p:pic>
        <p:nvPicPr>
          <p:cNvPr id="5" name="Picture 4" descr="Screenshot continuation of the “Parent Finances” section, which asks the parent to enter the number of children or other dependents who live with the parent and will receive more than half of their support from the parent between July 1, 2026, and June 30, 2027.">
            <a:extLst>
              <a:ext uri="{FF2B5EF4-FFF2-40B4-BE49-F238E27FC236}">
                <a16:creationId xmlns:a16="http://schemas.microsoft.com/office/drawing/2014/main" id="{8E41D768-BF6D-8F87-AAB0-E7C7A071F351}"/>
              </a:ext>
            </a:extLst>
          </p:cNvPr>
          <p:cNvPicPr>
            <a:picLocks noChangeAspect="1"/>
          </p:cNvPicPr>
          <p:nvPr/>
        </p:nvPicPr>
        <p:blipFill>
          <a:blip r:embed="rId3"/>
          <a:stretch>
            <a:fillRect/>
          </a:stretch>
        </p:blipFill>
        <p:spPr>
          <a:xfrm>
            <a:off x="4425637" y="1365013"/>
            <a:ext cx="6394763" cy="4440409"/>
          </a:xfrm>
          <a:prstGeom prst="rect">
            <a:avLst/>
          </a:prstGeom>
          <a:ln>
            <a:solidFill>
              <a:schemeClr val="accent1"/>
            </a:solidFill>
          </a:ln>
        </p:spPr>
      </p:pic>
    </p:spTree>
    <p:extLst>
      <p:ext uri="{BB962C8B-B14F-4D97-AF65-F5344CB8AC3E}">
        <p14:creationId xmlns:p14="http://schemas.microsoft.com/office/powerpoint/2010/main" val="1438370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359407" y="580690"/>
            <a:ext cx="7979665" cy="1360053"/>
          </a:xfrm>
          <a:prstGeom prst="rect">
            <a:avLst/>
          </a:prstGeom>
        </p:spPr>
        <p:txBody>
          <a:bodyPr rtlCol="0" anchor="b">
            <a:normAutofit/>
          </a:bodyPr>
          <a:lstStyle/>
          <a:p>
            <a:pPr fontAlgn="auto">
              <a:spcAft>
                <a:spcPts val="0"/>
              </a:spcAft>
              <a:defRPr/>
            </a:pPr>
            <a:r>
              <a:rPr lang="en-US" sz="3100" dirty="0">
                <a:solidFill>
                  <a:schemeClr val="tx2"/>
                </a:solidFill>
              </a:rPr>
              <a:t>Who is included in the number in college? </a:t>
            </a:r>
            <a:br>
              <a:rPr lang="en-US" sz="2600" dirty="0">
                <a:solidFill>
                  <a:schemeClr val="tx2"/>
                </a:solidFill>
              </a:rPr>
            </a:br>
            <a:br>
              <a:rPr lang="en-US" sz="2600" dirty="0">
                <a:solidFill>
                  <a:schemeClr val="tx2"/>
                </a:solidFill>
              </a:rPr>
            </a:br>
            <a:r>
              <a:rPr lang="en-US" sz="2600" dirty="0">
                <a:solidFill>
                  <a:schemeClr val="accent1"/>
                </a:solidFill>
              </a:rPr>
              <a:t>Dependent student</a:t>
            </a:r>
          </a:p>
        </p:txBody>
      </p:sp>
      <p:sp>
        <p:nvSpPr>
          <p:cNvPr id="5" name="Content Placeholder 4"/>
          <p:cNvSpPr>
            <a:spLocks noGrp="1"/>
          </p:cNvSpPr>
          <p:nvPr>
            <p:ph idx="1"/>
          </p:nvPr>
        </p:nvSpPr>
        <p:spPr>
          <a:xfrm>
            <a:off x="1359407" y="2256752"/>
            <a:ext cx="3429000" cy="3410712"/>
          </a:xfrm>
          <a:prstGeom prst="rect">
            <a:avLst/>
          </a:prstGeom>
        </p:spPr>
        <p:txBody>
          <a:bodyPr rtlCol="0" anchor="t">
            <a:normAutofit/>
          </a:bodyPr>
          <a:lstStyle/>
          <a:p>
            <a:pPr marL="438912" indent="-320040" fontAlgn="auto">
              <a:spcBef>
                <a:spcPts val="0"/>
              </a:spcBef>
              <a:spcAft>
                <a:spcPts val="600"/>
              </a:spcAft>
              <a:buFont typeface="Wingdings 2"/>
              <a:buChar char=""/>
              <a:defRPr/>
            </a:pPr>
            <a:r>
              <a:rPr lang="en-US" sz="1700" dirty="0"/>
              <a:t>Student</a:t>
            </a:r>
          </a:p>
          <a:p>
            <a:pPr marL="438912" indent="-320040" fontAlgn="auto">
              <a:spcBef>
                <a:spcPts val="0"/>
              </a:spcBef>
              <a:spcAft>
                <a:spcPts val="600"/>
              </a:spcAft>
              <a:buFont typeface="Wingdings 2"/>
              <a:buChar char=""/>
              <a:defRPr/>
            </a:pPr>
            <a:r>
              <a:rPr lang="en-US" sz="1700" dirty="0"/>
              <a:t>NOT the parent(s)</a:t>
            </a:r>
          </a:p>
          <a:p>
            <a:pPr marL="438912" indent="-320040" fontAlgn="auto">
              <a:spcBef>
                <a:spcPts val="0"/>
              </a:spcBef>
              <a:spcAft>
                <a:spcPts val="600"/>
              </a:spcAft>
              <a:buFont typeface="Wingdings 2"/>
              <a:buChar char=""/>
              <a:defRPr/>
            </a:pPr>
            <a:r>
              <a:rPr lang="en-US" sz="1700" dirty="0"/>
              <a:t>Others attending at least half time in an approved program during 2026-27 that leads to a degree or certificate at a postsecondary school eligible to participate in any of the federal student aid programs</a:t>
            </a:r>
          </a:p>
          <a:p>
            <a:pPr marL="438912" indent="-320040" fontAlgn="auto">
              <a:spcBef>
                <a:spcPts val="0"/>
              </a:spcBef>
              <a:spcAft>
                <a:spcPts val="600"/>
              </a:spcAft>
              <a:buFont typeface="Wingdings 2"/>
              <a:buChar char=""/>
              <a:defRPr/>
            </a:pPr>
            <a:r>
              <a:rPr lang="en-US" sz="1700" dirty="0"/>
              <a:t>Does not factor into need analysis calculation</a:t>
            </a:r>
          </a:p>
        </p:txBody>
      </p:sp>
      <p:sp>
        <p:nvSpPr>
          <p:cNvPr id="3" name="Footer Placeholder 4">
            <a:extLst>
              <a:ext uri="{FF2B5EF4-FFF2-40B4-BE49-F238E27FC236}">
                <a16:creationId xmlns:a16="http://schemas.microsoft.com/office/drawing/2014/main" id="{D6E7D634-3E8B-A1C0-6EC9-9C513C9C4350}"/>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3"/>
          <p:cNvSpPr txBox="1">
            <a:spLocks/>
          </p:cNvSpPr>
          <p:nvPr/>
        </p:nvSpPr>
        <p:spPr>
          <a:xfrm>
            <a:off x="101600" y="6477001"/>
            <a:ext cx="508000" cy="288925"/>
          </a:xfrm>
          <a:prstGeom prst="rect">
            <a:avLst/>
          </a:prstGeom>
        </p:spPr>
        <p:txBody>
          <a:bodyPr>
            <a:normAutofit/>
          </a:bodyPr>
          <a:lstStyle>
            <a:defPPr>
              <a:defRPr lang="en-US"/>
            </a:defPPr>
            <a:lvl1pPr marL="0" algn="l" defTabSz="914400" rtl="0" eaLnBrk="1" latinLnBrk="0" hangingPunct="1">
              <a:defRPr sz="1200" b="1" kern="1200">
                <a:solidFill>
                  <a:schemeClr val="tx2"/>
                </a:solidFill>
                <a:latin typeface="Segoe UI" pitchFamily="34" charset="0"/>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b="0" dirty="0">
              <a:solidFill>
                <a:schemeClr val="tx1"/>
              </a:solidFill>
              <a:latin typeface="+mj-lt"/>
            </a:endParaRPr>
          </a:p>
        </p:txBody>
      </p:sp>
      <p:sp>
        <p:nvSpPr>
          <p:cNvPr id="2" name="Slide Number Placeholder 3">
            <a:extLst>
              <a:ext uri="{FF2B5EF4-FFF2-40B4-BE49-F238E27FC236}">
                <a16:creationId xmlns:a16="http://schemas.microsoft.com/office/drawing/2014/main" id="{BCBB84F5-83BD-F4AB-9475-3208F008323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7" name="Slide Number Placeholder 6">
            <a:extLst>
              <a:ext uri="{FF2B5EF4-FFF2-40B4-BE49-F238E27FC236}">
                <a16:creationId xmlns:a16="http://schemas.microsoft.com/office/drawing/2014/main" id="{B5F37D8A-7181-BCF3-0512-17C75162C3B8}"/>
              </a:ext>
            </a:extLst>
          </p:cNvPr>
          <p:cNvSpPr>
            <a:spLocks noGrp="1"/>
          </p:cNvSpPr>
          <p:nvPr>
            <p:ph type="sldNum" sz="quarter" idx="12"/>
          </p:nvPr>
        </p:nvSpPr>
        <p:spPr/>
        <p:txBody>
          <a:bodyPr/>
          <a:lstStyle/>
          <a:p>
            <a:fld id="{0FF54DE5-C571-48E8-A5BC-B369434E2F44}" type="slidenum">
              <a:rPr lang="en-US" smtClean="0"/>
              <a:t>47</a:t>
            </a:fld>
            <a:endParaRPr lang="en-US" dirty="0"/>
          </a:p>
        </p:txBody>
      </p:sp>
      <p:pic>
        <p:nvPicPr>
          <p:cNvPr id="4" name="Picture 3" descr="Screenshot continuation of the “Parent Finances” section, which asks the parent to enter the number of people in their family that will be in college between July 1, 2026, and June 30, 2027.">
            <a:extLst>
              <a:ext uri="{FF2B5EF4-FFF2-40B4-BE49-F238E27FC236}">
                <a16:creationId xmlns:a16="http://schemas.microsoft.com/office/drawing/2014/main" id="{326D6081-885B-D7E8-71FA-E7FF9AAAC690}"/>
              </a:ext>
            </a:extLst>
          </p:cNvPr>
          <p:cNvPicPr>
            <a:picLocks noChangeAspect="1"/>
          </p:cNvPicPr>
          <p:nvPr/>
        </p:nvPicPr>
        <p:blipFill>
          <a:blip r:embed="rId3"/>
          <a:stretch>
            <a:fillRect/>
          </a:stretch>
        </p:blipFill>
        <p:spPr>
          <a:xfrm>
            <a:off x="5077073" y="1935380"/>
            <a:ext cx="6867278" cy="3006718"/>
          </a:xfrm>
          <a:prstGeom prst="rect">
            <a:avLst/>
          </a:prstGeom>
          <a:ln>
            <a:solidFill>
              <a:schemeClr val="accent1"/>
            </a:solidFill>
          </a:ln>
        </p:spPr>
      </p:pic>
    </p:spTree>
    <p:extLst>
      <p:ext uri="{BB962C8B-B14F-4D97-AF65-F5344CB8AC3E}">
        <p14:creationId xmlns:p14="http://schemas.microsoft.com/office/powerpoint/2010/main" val="377571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5B82-30F8-5CD4-3CA1-62EC7692BB31}"/>
              </a:ext>
            </a:extLst>
          </p:cNvPr>
          <p:cNvSpPr>
            <a:spLocks noGrp="1"/>
          </p:cNvSpPr>
          <p:nvPr>
            <p:ph type="title"/>
          </p:nvPr>
        </p:nvSpPr>
        <p:spPr/>
        <p:txBody>
          <a:bodyPr/>
          <a:lstStyle/>
          <a:p>
            <a:r>
              <a:rPr lang="en-US" dirty="0">
                <a:solidFill>
                  <a:schemeClr val="tx2"/>
                </a:solidFill>
              </a:rPr>
              <a:t>Tax return information</a:t>
            </a:r>
          </a:p>
        </p:txBody>
      </p:sp>
      <p:sp>
        <p:nvSpPr>
          <p:cNvPr id="5" name="TextBox 4">
            <a:extLst>
              <a:ext uri="{FF2B5EF4-FFF2-40B4-BE49-F238E27FC236}">
                <a16:creationId xmlns:a16="http://schemas.microsoft.com/office/drawing/2014/main" id="{8254AD1D-DE79-AAAA-D398-820B9EF9D521}"/>
              </a:ext>
            </a:extLst>
          </p:cNvPr>
          <p:cNvSpPr txBox="1"/>
          <p:nvPr/>
        </p:nvSpPr>
        <p:spPr>
          <a:xfrm>
            <a:off x="1104900" y="1696720"/>
            <a:ext cx="3883660" cy="1015663"/>
          </a:xfrm>
          <a:prstGeom prst="rect">
            <a:avLst/>
          </a:prstGeom>
          <a:noFill/>
        </p:spPr>
        <p:txBody>
          <a:bodyPr wrap="square" rtlCol="0">
            <a:spAutoFit/>
          </a:bodyPr>
          <a:lstStyle/>
          <a:p>
            <a:r>
              <a:rPr lang="en-US" sz="2000" dirty="0"/>
              <a:t>Income tax information will be pulled through the Direct Data Exchange (DDX)</a:t>
            </a:r>
          </a:p>
        </p:txBody>
      </p:sp>
      <p:sp>
        <p:nvSpPr>
          <p:cNvPr id="3" name="Slide Number Placeholder 3">
            <a:extLst>
              <a:ext uri="{FF2B5EF4-FFF2-40B4-BE49-F238E27FC236}">
                <a16:creationId xmlns:a16="http://schemas.microsoft.com/office/drawing/2014/main" id="{CFDB4F96-8635-E6B8-F90F-2DFCE118D9EE}"/>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C442B3E5-9760-42AA-F8F2-5D91DCF4391B}"/>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a:extLst>
              <a:ext uri="{FF2B5EF4-FFF2-40B4-BE49-F238E27FC236}">
                <a16:creationId xmlns:a16="http://schemas.microsoft.com/office/drawing/2014/main" id="{4BCB74C5-79CD-E474-5473-4051F2B2757E}"/>
              </a:ext>
            </a:extLst>
          </p:cNvPr>
          <p:cNvSpPr>
            <a:spLocks noGrp="1"/>
          </p:cNvSpPr>
          <p:nvPr>
            <p:ph type="sldNum" sz="quarter" idx="12"/>
          </p:nvPr>
        </p:nvSpPr>
        <p:spPr/>
        <p:txBody>
          <a:bodyPr/>
          <a:lstStyle/>
          <a:p>
            <a:fld id="{0FF54DE5-C571-48E8-A5BC-B369434E2F44}" type="slidenum">
              <a:rPr lang="en-US" smtClean="0"/>
              <a:t>48</a:t>
            </a:fld>
            <a:endParaRPr lang="en-US" dirty="0"/>
          </a:p>
        </p:txBody>
      </p:sp>
      <p:pic>
        <p:nvPicPr>
          <p:cNvPr id="8" name="Picture 7" descr="Screenshot continuation of the “Parent Finances” section, which informs the parent to report combined tax information for them and their spouse. The parent is asked to select their filing status. Text boxes are provided for the parent to enter the dollar amount of income earned from work, tax exempt interest income, untaxed portions of IRA distributions, IRA rollover into another IRA or qualified plan, and untaxed portions of pensions.">
            <a:extLst>
              <a:ext uri="{FF2B5EF4-FFF2-40B4-BE49-F238E27FC236}">
                <a16:creationId xmlns:a16="http://schemas.microsoft.com/office/drawing/2014/main" id="{9A91BDDE-E015-CF65-E545-568AA1FCE9E7}"/>
              </a:ext>
            </a:extLst>
          </p:cNvPr>
          <p:cNvPicPr>
            <a:picLocks noChangeAspect="1"/>
          </p:cNvPicPr>
          <p:nvPr/>
        </p:nvPicPr>
        <p:blipFill>
          <a:blip r:embed="rId3"/>
          <a:stretch>
            <a:fillRect/>
          </a:stretch>
        </p:blipFill>
        <p:spPr>
          <a:xfrm>
            <a:off x="4898771" y="1529520"/>
            <a:ext cx="3741542" cy="4584771"/>
          </a:xfrm>
          <a:prstGeom prst="rect">
            <a:avLst/>
          </a:prstGeom>
          <a:ln>
            <a:solidFill>
              <a:schemeClr val="accent1"/>
            </a:solidFill>
          </a:ln>
        </p:spPr>
      </p:pic>
      <p:pic>
        <p:nvPicPr>
          <p:cNvPr id="10" name="Picture 9" descr="Screenshot continuation of the “Parent Finances” section, which asks the parent to enter the dollar amount of adjusted gross income; income tax paid; IRA deductions and payments to self-employed SEP, SIMPLE, and qualified plans, education credits (American Opportunity Tax Credit and Lifetime Learning Tax Credit); net profit or loss from IRS form 1040 Schedule C; amount of college grants, scholarships, or AmeriCorps benefits reported to the Internal Revenue Service; and foreign earned income exclusion. The parent is also asked to select if they filed a Schedule A, B, D, E, F, or H with their 2024 IRS Form 1040. ">
            <a:extLst>
              <a:ext uri="{FF2B5EF4-FFF2-40B4-BE49-F238E27FC236}">
                <a16:creationId xmlns:a16="http://schemas.microsoft.com/office/drawing/2014/main" id="{E479F661-AE15-2864-1618-B7B1D849EA71}"/>
              </a:ext>
            </a:extLst>
          </p:cNvPr>
          <p:cNvPicPr>
            <a:picLocks noChangeAspect="1"/>
          </p:cNvPicPr>
          <p:nvPr/>
        </p:nvPicPr>
        <p:blipFill>
          <a:blip r:embed="rId4"/>
          <a:stretch>
            <a:fillRect/>
          </a:stretch>
        </p:blipFill>
        <p:spPr>
          <a:xfrm>
            <a:off x="8153400" y="1577849"/>
            <a:ext cx="3335719" cy="4673281"/>
          </a:xfrm>
          <a:prstGeom prst="rect">
            <a:avLst/>
          </a:prstGeom>
          <a:ln>
            <a:solidFill>
              <a:schemeClr val="accent1"/>
            </a:solidFill>
          </a:ln>
        </p:spPr>
      </p:pic>
    </p:spTree>
    <p:extLst>
      <p:ext uri="{BB962C8B-B14F-4D97-AF65-F5344CB8AC3E}">
        <p14:creationId xmlns:p14="http://schemas.microsoft.com/office/powerpoint/2010/main" val="338329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61" y="-46287"/>
            <a:ext cx="10058400" cy="1187767"/>
          </a:xfrm>
        </p:spPr>
        <p:txBody>
          <a:bodyPr>
            <a:normAutofit/>
          </a:bodyPr>
          <a:lstStyle/>
          <a:p>
            <a:r>
              <a:rPr lang="en-US" dirty="0">
                <a:solidFill>
                  <a:schemeClr val="accent1">
                    <a:lumMod val="50000"/>
                  </a:schemeClr>
                </a:solidFill>
              </a:rPr>
              <a:t>Asset questions</a:t>
            </a:r>
          </a:p>
        </p:txBody>
      </p:sp>
      <p:sp>
        <p:nvSpPr>
          <p:cNvPr id="3" name="Footer Placeholder 4">
            <a:extLst>
              <a:ext uri="{FF2B5EF4-FFF2-40B4-BE49-F238E27FC236}">
                <a16:creationId xmlns:a16="http://schemas.microsoft.com/office/drawing/2014/main" id="{BED81518-AE94-96D6-5B13-A245D00F961C}"/>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Rectangle 6"/>
          <p:cNvSpPr/>
          <p:nvPr/>
        </p:nvSpPr>
        <p:spPr>
          <a:xfrm>
            <a:off x="1069848" y="1821159"/>
            <a:ext cx="4328421" cy="2246769"/>
          </a:xfrm>
          <a:prstGeom prst="rect">
            <a:avLst/>
          </a:prstGeom>
        </p:spPr>
        <p:txBody>
          <a:bodyPr wrap="square">
            <a:spAutoFit/>
          </a:bodyPr>
          <a:lstStyle/>
          <a:p>
            <a:pPr marL="171450" indent="-171450" defTabSz="685800">
              <a:buClr>
                <a:schemeClr val="accent1"/>
              </a:buClr>
              <a:buSzPct val="100000"/>
              <a:buFont typeface="Arial" panose="020B0604020202020204" pitchFamily="34" charset="0"/>
              <a:buChar char="•"/>
            </a:pPr>
            <a:r>
              <a:rPr lang="en-US" sz="2000" dirty="0"/>
              <a:t>Annual child support received</a:t>
            </a:r>
          </a:p>
          <a:p>
            <a:pPr marL="171450" indent="-171450" defTabSz="685800">
              <a:buClr>
                <a:schemeClr val="accent1"/>
              </a:buClr>
              <a:buSzPct val="100000"/>
              <a:buFont typeface="Arial" panose="020B0604020202020204" pitchFamily="34" charset="0"/>
              <a:buChar char="•"/>
            </a:pPr>
            <a:r>
              <a:rPr lang="en-US" sz="2000" dirty="0"/>
              <a:t>Cash, savings, and checking accounts</a:t>
            </a:r>
          </a:p>
          <a:p>
            <a:pPr marL="171450" indent="-171450" defTabSz="685800">
              <a:buClr>
                <a:schemeClr val="accent1"/>
              </a:buClr>
              <a:buSzPct val="100000"/>
              <a:buFont typeface="Arial" panose="020B0604020202020204" pitchFamily="34" charset="0"/>
              <a:buChar char="•"/>
            </a:pPr>
            <a:r>
              <a:rPr lang="en-US" sz="2000" dirty="0"/>
              <a:t>Businesses and investment farms</a:t>
            </a:r>
          </a:p>
          <a:p>
            <a:pPr marL="171450" indent="-171450" defTabSz="685800">
              <a:buClr>
                <a:schemeClr val="accent1"/>
              </a:buClr>
              <a:buSzPct val="100000"/>
              <a:buFont typeface="Arial" panose="020B0604020202020204" pitchFamily="34" charset="0"/>
              <a:buChar char="•"/>
            </a:pPr>
            <a:r>
              <a:rPr lang="en-US" sz="2000" dirty="0"/>
              <a:t>Investments, including real estate (not parents’ home)</a:t>
            </a:r>
          </a:p>
          <a:p>
            <a:pPr defTabSz="685800">
              <a:buClr>
                <a:schemeClr val="accent1"/>
              </a:buClr>
              <a:buSzPct val="100000"/>
            </a:pPr>
            <a:endParaRPr lang="en-US" sz="2000" dirty="0"/>
          </a:p>
        </p:txBody>
      </p:sp>
      <p:sp>
        <p:nvSpPr>
          <p:cNvPr id="6" name="Slide Number Placeholder 3">
            <a:extLst>
              <a:ext uri="{FF2B5EF4-FFF2-40B4-BE49-F238E27FC236}">
                <a16:creationId xmlns:a16="http://schemas.microsoft.com/office/drawing/2014/main" id="{2BB0993E-51DD-0E36-4F93-55854554D05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67B858C-CF34-6967-DD6D-3A6554C1CF4E}"/>
              </a:ext>
            </a:extLst>
          </p:cNvPr>
          <p:cNvSpPr>
            <a:spLocks noGrp="1"/>
          </p:cNvSpPr>
          <p:nvPr>
            <p:ph type="sldNum" sz="quarter" idx="12"/>
          </p:nvPr>
        </p:nvSpPr>
        <p:spPr/>
        <p:txBody>
          <a:bodyPr/>
          <a:lstStyle/>
          <a:p>
            <a:fld id="{0FF54DE5-C571-48E8-A5BC-B369434E2F44}" type="slidenum">
              <a:rPr lang="en-US" smtClean="0"/>
              <a:t>49</a:t>
            </a:fld>
            <a:endParaRPr lang="en-US" dirty="0"/>
          </a:p>
        </p:txBody>
      </p:sp>
      <p:pic>
        <p:nvPicPr>
          <p:cNvPr id="4" name="Picture 3" descr="Screenshot continuation of the “Parent Finance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farms.">
            <a:extLst>
              <a:ext uri="{FF2B5EF4-FFF2-40B4-BE49-F238E27FC236}">
                <a16:creationId xmlns:a16="http://schemas.microsoft.com/office/drawing/2014/main" id="{19A211FA-EA98-17A3-1561-FCADFD63D555}"/>
              </a:ext>
            </a:extLst>
          </p:cNvPr>
          <p:cNvPicPr>
            <a:picLocks noChangeAspect="1"/>
          </p:cNvPicPr>
          <p:nvPr/>
        </p:nvPicPr>
        <p:blipFill>
          <a:blip r:embed="rId3"/>
          <a:stretch>
            <a:fillRect/>
          </a:stretch>
        </p:blipFill>
        <p:spPr>
          <a:xfrm>
            <a:off x="5597801" y="854910"/>
            <a:ext cx="5111198" cy="4847321"/>
          </a:xfrm>
          <a:prstGeom prst="rect">
            <a:avLst/>
          </a:prstGeom>
          <a:ln>
            <a:solidFill>
              <a:schemeClr val="accent1"/>
            </a:solidFill>
          </a:ln>
        </p:spPr>
      </p:pic>
    </p:spTree>
    <p:extLst>
      <p:ext uri="{BB962C8B-B14F-4D97-AF65-F5344CB8AC3E}">
        <p14:creationId xmlns:p14="http://schemas.microsoft.com/office/powerpoint/2010/main" val="1332777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a:xfrm>
            <a:off x="1371597" y="348865"/>
            <a:ext cx="10044023" cy="877729"/>
          </a:xfrm>
        </p:spPr>
        <p:txBody>
          <a:bodyPr anchor="ctr">
            <a:normAutofit/>
          </a:bodyPr>
          <a:lstStyle/>
          <a:p>
            <a:pPr eaLnBrk="1" hangingPunct="1"/>
            <a:r>
              <a:rPr lang="en-US" altLang="en-US" sz="4000" dirty="0">
                <a:ln>
                  <a:noFill/>
                </a:ln>
                <a:solidFill>
                  <a:schemeClr val="tx2"/>
                </a:solidFill>
              </a:rPr>
              <a:t>Financial aid process	</a:t>
            </a:r>
          </a:p>
        </p:txBody>
      </p:sp>
      <p:sp>
        <p:nvSpPr>
          <p:cNvPr id="2" name="Footer Placeholder 4">
            <a:extLst>
              <a:ext uri="{FF2B5EF4-FFF2-40B4-BE49-F238E27FC236}">
                <a16:creationId xmlns:a16="http://schemas.microsoft.com/office/drawing/2014/main" id="{4C2CBE50-9C26-B57B-F16F-F4189BB52360}"/>
              </a:ext>
            </a:extLst>
          </p:cNvPr>
          <p:cNvSpPr>
            <a:spLocks noGrp="1"/>
          </p:cNvSpPr>
          <p:nvPr>
            <p:ph type="ftr" sz="quarter" idx="11"/>
          </p:nvPr>
        </p:nvSpPr>
        <p:spPr>
          <a:xfrm>
            <a:off x="4038600" y="6356350"/>
            <a:ext cx="4114800" cy="365125"/>
          </a:xfrm>
        </p:spPr>
        <p:txBody>
          <a:bodyPr/>
          <a:lstStyle/>
          <a:p>
            <a:r>
              <a:rPr lang="en-US" dirty="0"/>
              <a:t>© Mapping Your Future 2025</a:t>
            </a:r>
          </a:p>
        </p:txBody>
      </p:sp>
      <p:graphicFrame>
        <p:nvGraphicFramePr>
          <p:cNvPr id="74756" name="Diagram 6">
            <a:extLst>
              <a:ext uri="{FF2B5EF4-FFF2-40B4-BE49-F238E27FC236}">
                <a16:creationId xmlns:a16="http://schemas.microsoft.com/office/drawing/2014/main" id="{02639EBD-48E9-4380-880B-8B3058464954}"/>
              </a:ext>
            </a:extLst>
          </p:cNvPr>
          <p:cNvGraphicFramePr/>
          <p:nvPr>
            <p:extLst>
              <p:ext uri="{D42A27DB-BD31-4B8C-83A1-F6EECF244321}">
                <p14:modId xmlns:p14="http://schemas.microsoft.com/office/powerpoint/2010/main" val="3698608520"/>
              </p:ext>
            </p:extLst>
          </p:nvPr>
        </p:nvGraphicFramePr>
        <p:xfrm>
          <a:off x="632085" y="1332597"/>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F432829D-112D-F354-A42D-836E9608718D}"/>
              </a:ext>
            </a:extLst>
          </p:cNvPr>
          <p:cNvSpPr txBox="1">
            <a:spLocks/>
          </p:cNvSpPr>
          <p:nvPr/>
        </p:nvSpPr>
        <p:spPr>
          <a:xfrm>
            <a:off x="9051576" y="5886005"/>
            <a:ext cx="2845783"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05C36C97-C23A-4C6A-873B-C02289F98CD8}"/>
              </a:ext>
            </a:extLst>
          </p:cNvPr>
          <p:cNvSpPr>
            <a:spLocks noGrp="1"/>
          </p:cNvSpPr>
          <p:nvPr>
            <p:ph type="sldNum" sz="quarter" idx="12"/>
          </p:nvPr>
        </p:nvSpPr>
        <p:spPr/>
        <p:txBody>
          <a:bodyPr/>
          <a:lstStyle/>
          <a:p>
            <a:fld id="{0FF54DE5-C571-48E8-A5BC-B369434E2F44}" type="slidenum">
              <a:rPr lang="en-US" smtClean="0"/>
              <a:t>5</a:t>
            </a:fld>
            <a:endParaRPr lang="en-US" dirty="0"/>
          </a:p>
        </p:txBody>
      </p:sp>
    </p:spTree>
    <p:extLst>
      <p:ext uri="{BB962C8B-B14F-4D97-AF65-F5344CB8AC3E}">
        <p14:creationId xmlns:p14="http://schemas.microsoft.com/office/powerpoint/2010/main" val="370525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50000"/>
                  </a:schemeClr>
                </a:solidFill>
              </a:rPr>
              <a:t>Determining the value of assets</a:t>
            </a:r>
          </a:p>
        </p:txBody>
      </p:sp>
      <p:sp>
        <p:nvSpPr>
          <p:cNvPr id="8" name="Footer Placeholder 4">
            <a:extLst>
              <a:ext uri="{FF2B5EF4-FFF2-40B4-BE49-F238E27FC236}">
                <a16:creationId xmlns:a16="http://schemas.microsoft.com/office/drawing/2014/main" id="{0AADC10A-AD20-382E-C8C5-003D929C233E}"/>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3"/>
          <p:cNvSpPr>
            <a:spLocks noGrp="1"/>
          </p:cNvSpPr>
          <p:nvPr>
            <p:ph type="sldNum" sz="quarter" idx="12"/>
          </p:nvPr>
        </p:nvSpPr>
        <p:spPr>
          <a:xfrm>
            <a:off x="9092380" y="5892561"/>
            <a:ext cx="2743200" cy="365125"/>
          </a:xfrm>
        </p:spPr>
        <p:txBody>
          <a:bodyPr>
            <a:normAutofit/>
          </a:bodyPr>
          <a:lstStyle/>
          <a:p>
            <a:pPr>
              <a:spcAft>
                <a:spcPts val="600"/>
              </a:spcAft>
            </a:pPr>
            <a:fld id="{D57F1E4F-1CFF-5643-939E-217C01CDF565}" type="slidenum">
              <a:rPr lang="en-US" b="0" smtClean="0">
                <a:solidFill>
                  <a:schemeClr val="tx1">
                    <a:lumMod val="50000"/>
                    <a:lumOff val="50000"/>
                  </a:schemeClr>
                </a:solidFill>
              </a:rPr>
              <a:pPr>
                <a:spcAft>
                  <a:spcPts val="600"/>
                </a:spcAft>
              </a:pPr>
              <a:t>50</a:t>
            </a:fld>
            <a:endParaRPr lang="en-US" b="0" dirty="0">
              <a:solidFill>
                <a:schemeClr val="tx1">
                  <a:lumMod val="50000"/>
                  <a:lumOff val="50000"/>
                </a:schemeClr>
              </a:solidFill>
            </a:endParaRPr>
          </a:p>
        </p:txBody>
      </p:sp>
      <p:sp>
        <p:nvSpPr>
          <p:cNvPr id="5" name="Slide Number Placeholder 5"/>
          <p:cNvSpPr txBox="1">
            <a:spLocks/>
          </p:cNvSpPr>
          <p:nvPr/>
        </p:nvSpPr>
        <p:spPr>
          <a:xfrm>
            <a:off x="0" y="6005513"/>
            <a:ext cx="2844800" cy="365125"/>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endParaRPr lang="en-US" sz="1200" dirty="0"/>
          </a:p>
        </p:txBody>
      </p:sp>
      <p:graphicFrame>
        <p:nvGraphicFramePr>
          <p:cNvPr id="6" name="Diagram 5"/>
          <p:cNvGraphicFramePr/>
          <p:nvPr>
            <p:extLst>
              <p:ext uri="{D42A27DB-BD31-4B8C-83A1-F6EECF244321}">
                <p14:modId xmlns:p14="http://schemas.microsoft.com/office/powerpoint/2010/main" val="692773060"/>
              </p:ext>
            </p:extLst>
          </p:nvPr>
        </p:nvGraphicFramePr>
        <p:xfrm>
          <a:off x="1066041" y="1859827"/>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inus Sign 2">
            <a:extLst>
              <a:ext uri="{FF2B5EF4-FFF2-40B4-BE49-F238E27FC236}">
                <a16:creationId xmlns:a16="http://schemas.microsoft.com/office/drawing/2014/main" id="{E7F20176-FA5B-4CA6-B6F2-EF49DBCAE825}"/>
              </a:ext>
            </a:extLst>
          </p:cNvPr>
          <p:cNvSpPr/>
          <p:nvPr/>
        </p:nvSpPr>
        <p:spPr>
          <a:xfrm>
            <a:off x="4038600" y="2905436"/>
            <a:ext cx="666750" cy="47625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quals 3">
            <a:extLst>
              <a:ext uri="{FF2B5EF4-FFF2-40B4-BE49-F238E27FC236}">
                <a16:creationId xmlns:a16="http://schemas.microsoft.com/office/drawing/2014/main" id="{3C9B41E1-77DF-4685-9AAC-A6B842F46471}"/>
              </a:ext>
            </a:extLst>
          </p:cNvPr>
          <p:cNvSpPr/>
          <p:nvPr/>
        </p:nvSpPr>
        <p:spPr>
          <a:xfrm>
            <a:off x="7486650" y="2824318"/>
            <a:ext cx="666750" cy="63848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06878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0A9B-7397-7DF4-0085-1E5541E67658}"/>
              </a:ext>
            </a:extLst>
          </p:cNvPr>
          <p:cNvSpPr>
            <a:spLocks noGrp="1"/>
          </p:cNvSpPr>
          <p:nvPr>
            <p:ph type="title"/>
          </p:nvPr>
        </p:nvSpPr>
        <p:spPr/>
        <p:txBody>
          <a:bodyPr/>
          <a:lstStyle/>
          <a:p>
            <a:r>
              <a:rPr lang="en-US" dirty="0">
                <a:solidFill>
                  <a:schemeClr val="tx2"/>
                </a:solidFill>
              </a:rPr>
              <a:t>Other parent information</a:t>
            </a:r>
          </a:p>
        </p:txBody>
      </p:sp>
      <p:sp>
        <p:nvSpPr>
          <p:cNvPr id="3" name="Content Placeholder 2">
            <a:extLst>
              <a:ext uri="{FF2B5EF4-FFF2-40B4-BE49-F238E27FC236}">
                <a16:creationId xmlns:a16="http://schemas.microsoft.com/office/drawing/2014/main" id="{3697F497-647D-BDA6-6B33-24977131011D}"/>
              </a:ext>
            </a:extLst>
          </p:cNvPr>
          <p:cNvSpPr>
            <a:spLocks noGrp="1"/>
          </p:cNvSpPr>
          <p:nvPr>
            <p:ph idx="1"/>
          </p:nvPr>
        </p:nvSpPr>
        <p:spPr>
          <a:xfrm>
            <a:off x="1104899" y="1600200"/>
            <a:ext cx="5387341" cy="4572000"/>
          </a:xfrm>
        </p:spPr>
        <p:txBody>
          <a:bodyPr/>
          <a:lstStyle/>
          <a:p>
            <a:r>
              <a:rPr lang="en-US" dirty="0"/>
              <a:t>Could be a biological or adoptive parent or step-parent</a:t>
            </a:r>
          </a:p>
        </p:txBody>
      </p:sp>
      <p:sp>
        <p:nvSpPr>
          <p:cNvPr id="5" name="Slide Number Placeholder 3">
            <a:extLst>
              <a:ext uri="{FF2B5EF4-FFF2-40B4-BE49-F238E27FC236}">
                <a16:creationId xmlns:a16="http://schemas.microsoft.com/office/drawing/2014/main" id="{1045ACD7-6491-9649-A8EB-BB7899153E66}"/>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ACCB9390-ABBA-23DB-1D53-3E0E5C4F47D4}"/>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7" name="Slide Number Placeholder 6">
            <a:extLst>
              <a:ext uri="{FF2B5EF4-FFF2-40B4-BE49-F238E27FC236}">
                <a16:creationId xmlns:a16="http://schemas.microsoft.com/office/drawing/2014/main" id="{A0DE2CBE-820D-E60C-EC10-A4274AFF5A43}"/>
              </a:ext>
            </a:extLst>
          </p:cNvPr>
          <p:cNvSpPr>
            <a:spLocks noGrp="1"/>
          </p:cNvSpPr>
          <p:nvPr>
            <p:ph type="sldNum" sz="quarter" idx="12"/>
          </p:nvPr>
        </p:nvSpPr>
        <p:spPr/>
        <p:txBody>
          <a:bodyPr/>
          <a:lstStyle/>
          <a:p>
            <a:fld id="{0FF54DE5-C571-48E8-A5BC-B369434E2F44}" type="slidenum">
              <a:rPr lang="en-US" smtClean="0"/>
              <a:t>51</a:t>
            </a:fld>
            <a:endParaRPr lang="en-US" dirty="0"/>
          </a:p>
        </p:txBody>
      </p:sp>
      <p:pic>
        <p:nvPicPr>
          <p:cNvPr id="4" name="Picture 3" descr="Screenshot continuation of the “Parent Finances” section, which asks the parent to enter their spouse's date of birth to help determine the student’s eligibility for federal student aid. There are text boxes for the parent to enter their spouse’s month, date, and year of birth.">
            <a:extLst>
              <a:ext uri="{FF2B5EF4-FFF2-40B4-BE49-F238E27FC236}">
                <a16:creationId xmlns:a16="http://schemas.microsoft.com/office/drawing/2014/main" id="{E2C657E6-66CE-BE15-D838-765534329473}"/>
              </a:ext>
            </a:extLst>
          </p:cNvPr>
          <p:cNvPicPr>
            <a:picLocks noChangeAspect="1"/>
          </p:cNvPicPr>
          <p:nvPr/>
        </p:nvPicPr>
        <p:blipFill>
          <a:blip r:embed="rId3"/>
          <a:stretch>
            <a:fillRect/>
          </a:stretch>
        </p:blipFill>
        <p:spPr>
          <a:xfrm>
            <a:off x="4366681" y="2413004"/>
            <a:ext cx="6120923" cy="2620134"/>
          </a:xfrm>
          <a:prstGeom prst="rect">
            <a:avLst/>
          </a:prstGeom>
          <a:ln>
            <a:solidFill>
              <a:srgbClr val="0070C0"/>
            </a:solidFill>
          </a:ln>
        </p:spPr>
      </p:pic>
    </p:spTree>
    <p:extLst>
      <p:ext uri="{BB962C8B-B14F-4D97-AF65-F5344CB8AC3E}">
        <p14:creationId xmlns:p14="http://schemas.microsoft.com/office/powerpoint/2010/main" val="165309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136525"/>
            <a:ext cx="9764994" cy="1049235"/>
          </a:xfrm>
        </p:spPr>
        <p:txBody>
          <a:bodyPr>
            <a:noAutofit/>
          </a:bodyPr>
          <a:lstStyle/>
          <a:p>
            <a:r>
              <a:rPr lang="en-US" dirty="0">
                <a:solidFill>
                  <a:schemeClr val="tx2"/>
                </a:solidFill>
              </a:rPr>
              <a:t>Parent review page</a:t>
            </a:r>
          </a:p>
        </p:txBody>
      </p:sp>
      <p:sp>
        <p:nvSpPr>
          <p:cNvPr id="3" name="Footer Placeholder 4">
            <a:extLst>
              <a:ext uri="{FF2B5EF4-FFF2-40B4-BE49-F238E27FC236}">
                <a16:creationId xmlns:a16="http://schemas.microsoft.com/office/drawing/2014/main" id="{9ADFB7C2-FDCE-2E71-4108-4AF70574DF9E}"/>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8" name="Slide Number Placeholder 4">
            <a:extLst>
              <a:ext uri="{FF2B5EF4-FFF2-40B4-BE49-F238E27FC236}">
                <a16:creationId xmlns:a16="http://schemas.microsoft.com/office/drawing/2014/main" id="{22C382A7-57A3-42B9-87D7-73CEB11653B8}"/>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483E77-E040-4DDC-981C-9BBD059B888F}" type="slidenum">
              <a:rPr lang="en-US" b="0" smtClean="0"/>
              <a:pPr/>
              <a:t>52</a:t>
            </a:fld>
            <a:endParaRPr lang="en-US" sz="1800" b="0" dirty="0"/>
          </a:p>
        </p:txBody>
      </p:sp>
      <p:sp>
        <p:nvSpPr>
          <p:cNvPr id="5" name="Slide Number Placeholder 3">
            <a:extLst>
              <a:ext uri="{FF2B5EF4-FFF2-40B4-BE49-F238E27FC236}">
                <a16:creationId xmlns:a16="http://schemas.microsoft.com/office/drawing/2014/main" id="{91D140DF-E98A-E656-7A25-8A1B6D9289E3}"/>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582A9F81-873B-7CC4-D526-46AAC7960E30}"/>
              </a:ext>
            </a:extLst>
          </p:cNvPr>
          <p:cNvSpPr>
            <a:spLocks noGrp="1"/>
          </p:cNvSpPr>
          <p:nvPr>
            <p:ph type="sldNum" sz="quarter" idx="12"/>
          </p:nvPr>
        </p:nvSpPr>
        <p:spPr/>
        <p:txBody>
          <a:bodyPr/>
          <a:lstStyle/>
          <a:p>
            <a:fld id="{0FF54DE5-C571-48E8-A5BC-B369434E2F44}" type="slidenum">
              <a:rPr lang="en-US" smtClean="0"/>
              <a:t>52</a:t>
            </a:fld>
            <a:endParaRPr lang="en-US" dirty="0"/>
          </a:p>
        </p:txBody>
      </p:sp>
      <p:pic>
        <p:nvPicPr>
          <p:cNvPr id="4" name="Picture 3"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DD92E2AF-4521-3D79-677D-31E357B83C92}"/>
              </a:ext>
            </a:extLst>
          </p:cNvPr>
          <p:cNvPicPr>
            <a:picLocks noChangeAspect="1"/>
          </p:cNvPicPr>
          <p:nvPr/>
        </p:nvPicPr>
        <p:blipFill>
          <a:blip r:embed="rId3"/>
          <a:stretch>
            <a:fillRect/>
          </a:stretch>
        </p:blipFill>
        <p:spPr>
          <a:xfrm>
            <a:off x="3455798" y="1444651"/>
            <a:ext cx="6075304" cy="4652808"/>
          </a:xfrm>
          <a:prstGeom prst="rect">
            <a:avLst/>
          </a:prstGeom>
          <a:ln>
            <a:solidFill>
              <a:schemeClr val="accent1"/>
            </a:solidFill>
          </a:ln>
        </p:spPr>
      </p:pic>
    </p:spTree>
    <p:extLst>
      <p:ext uri="{BB962C8B-B14F-4D97-AF65-F5344CB8AC3E}">
        <p14:creationId xmlns:p14="http://schemas.microsoft.com/office/powerpoint/2010/main" val="324441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098" y="-117398"/>
            <a:ext cx="9168542" cy="1285798"/>
          </a:xfrm>
        </p:spPr>
        <p:txBody>
          <a:bodyPr vert="horz" lIns="91440" tIns="45720" rIns="91440" bIns="45720" rtlCol="0" anchor="b">
            <a:normAutofit/>
          </a:bodyPr>
          <a:lstStyle/>
          <a:p>
            <a:r>
              <a:rPr lang="en-US" dirty="0">
                <a:solidFill>
                  <a:schemeClr val="tx2"/>
                </a:solidFill>
              </a:rPr>
              <a:t>Parent signature and abbreviated confirmation page</a:t>
            </a:r>
          </a:p>
        </p:txBody>
      </p:sp>
      <p:sp>
        <p:nvSpPr>
          <p:cNvPr id="3" name="Footer Placeholder 4">
            <a:extLst>
              <a:ext uri="{FF2B5EF4-FFF2-40B4-BE49-F238E27FC236}">
                <a16:creationId xmlns:a16="http://schemas.microsoft.com/office/drawing/2014/main" id="{49489C2A-A7F9-771F-D88F-A48FB766A893}"/>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997901" y="6104792"/>
            <a:ext cx="1787699" cy="365125"/>
          </a:xfrm>
        </p:spPr>
        <p:txBody>
          <a:bodyPr vert="horz" lIns="91440" tIns="45720" rIns="91440" bIns="45720" rtlCol="0" anchor="ctr">
            <a:normAutofit/>
          </a:bodyPr>
          <a:lstStyle/>
          <a:p>
            <a:pPr>
              <a:spcAft>
                <a:spcPts val="600"/>
              </a:spcAft>
            </a:pPr>
            <a:fld id="{028E3F4F-51B2-42EE-AFA2-40C4572185CC}" type="slidenum">
              <a:rPr lang="en-US">
                <a:solidFill>
                  <a:schemeClr val="tx1">
                    <a:lumMod val="50000"/>
                    <a:lumOff val="50000"/>
                  </a:schemeClr>
                </a:solidFill>
              </a:rPr>
              <a:pPr>
                <a:spcAft>
                  <a:spcPts val="600"/>
                </a:spcAft>
              </a:pPr>
              <a:t>53</a:t>
            </a:fld>
            <a:endParaRPr lang="en-US" dirty="0">
              <a:solidFill>
                <a:schemeClr val="tx1">
                  <a:lumMod val="50000"/>
                  <a:lumOff val="50000"/>
                </a:schemeClr>
              </a:solidFill>
            </a:endParaRPr>
          </a:p>
        </p:txBody>
      </p:sp>
      <p:pic>
        <p:nvPicPr>
          <p:cNvPr id="5" name="Picture 4" descr="Screenshot of the signature page. The parent is instructed to review the terms and conditions they will be agreeing to by signing the FAFSA form. A checkbox indicates the parent agrees to the terms, and there is a button that the parent can select to “Sign and Submit” the form.">
            <a:extLst>
              <a:ext uri="{FF2B5EF4-FFF2-40B4-BE49-F238E27FC236}">
                <a16:creationId xmlns:a16="http://schemas.microsoft.com/office/drawing/2014/main" id="{02E550CB-68F9-4D63-D296-3F56CB6EE886}"/>
              </a:ext>
            </a:extLst>
          </p:cNvPr>
          <p:cNvPicPr>
            <a:picLocks noChangeAspect="1"/>
          </p:cNvPicPr>
          <p:nvPr/>
        </p:nvPicPr>
        <p:blipFill>
          <a:blip r:embed="rId3"/>
          <a:stretch>
            <a:fillRect/>
          </a:stretch>
        </p:blipFill>
        <p:spPr>
          <a:xfrm>
            <a:off x="1106288" y="1372503"/>
            <a:ext cx="3877192" cy="4619465"/>
          </a:xfrm>
          <a:prstGeom prst="rect">
            <a:avLst/>
          </a:prstGeom>
          <a:ln>
            <a:solidFill>
              <a:schemeClr val="accent1"/>
            </a:solidFill>
          </a:ln>
        </p:spPr>
      </p:pic>
      <p:pic>
        <p:nvPicPr>
          <p:cNvPr id="7" name="Picture 6" descr="Screenshot of the parent completion page, which informs the parent that the FAFSA form is now complete. The parent is given information on what happens next. This includes that a confirmation email was sent to the student, that the student’s FAFSA form will be processed in one to three days, and that the student can expect direct communication from their school(s). Below that, the parent is reminded that they can track and manage the student’s FAFSA form in the “My Activity” section of their StudentAid.gov account. There’s a button that the parent can use to “View Status.” ">
            <a:extLst>
              <a:ext uri="{FF2B5EF4-FFF2-40B4-BE49-F238E27FC236}">
                <a16:creationId xmlns:a16="http://schemas.microsoft.com/office/drawing/2014/main" id="{9E0F0474-5C45-4A4C-450D-05316FF1F9E8}"/>
              </a:ext>
            </a:extLst>
          </p:cNvPr>
          <p:cNvPicPr>
            <a:picLocks noChangeAspect="1"/>
          </p:cNvPicPr>
          <p:nvPr/>
        </p:nvPicPr>
        <p:blipFill>
          <a:blip r:embed="rId4"/>
          <a:srcRect t="917"/>
          <a:stretch>
            <a:fillRect/>
          </a:stretch>
        </p:blipFill>
        <p:spPr>
          <a:xfrm>
            <a:off x="5447211" y="1434681"/>
            <a:ext cx="5559076" cy="4886350"/>
          </a:xfrm>
          <a:prstGeom prst="rect">
            <a:avLst/>
          </a:prstGeom>
          <a:ln>
            <a:solidFill>
              <a:schemeClr val="accent1"/>
            </a:solidFill>
          </a:ln>
        </p:spPr>
      </p:pic>
    </p:spTree>
    <p:extLst>
      <p:ext uri="{BB962C8B-B14F-4D97-AF65-F5344CB8AC3E}">
        <p14:creationId xmlns:p14="http://schemas.microsoft.com/office/powerpoint/2010/main" val="1787755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8662" y="1746459"/>
            <a:ext cx="2133600" cy="2104273"/>
          </a:xfrm>
          <a:noFill/>
        </p:spPr>
        <p:txBody>
          <a:bodyPr>
            <a:normAutofit/>
          </a:bodyPr>
          <a:lstStyle/>
          <a:p>
            <a:r>
              <a:rPr lang="en-US" dirty="0">
                <a:solidFill>
                  <a:schemeClr val="tx2"/>
                </a:solidFill>
              </a:rPr>
              <a:t>FAFSA Submission summary</a:t>
            </a:r>
          </a:p>
        </p:txBody>
      </p:sp>
      <p:sp>
        <p:nvSpPr>
          <p:cNvPr id="4" name="Slide Number Placeholder 3">
            <a:extLst>
              <a:ext uri="{FF2B5EF4-FFF2-40B4-BE49-F238E27FC236}">
                <a16:creationId xmlns:a16="http://schemas.microsoft.com/office/drawing/2014/main" id="{66AF6826-540D-8B7D-1966-72FD260EA51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54</a:t>
            </a:fld>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5A9163A0-011B-D007-CCF3-A73463C5293C}"/>
              </a:ext>
            </a:extLst>
          </p:cNvPr>
          <p:cNvSpPr>
            <a:spLocks noGrp="1"/>
          </p:cNvSpPr>
          <p:nvPr>
            <p:ph type="ftr" sz="quarter" idx="11"/>
          </p:nvPr>
        </p:nvSpPr>
        <p:spPr>
          <a:xfrm>
            <a:off x="792480" y="6356350"/>
            <a:ext cx="7360920" cy="365125"/>
          </a:xfrm>
        </p:spPr>
        <p:txBody>
          <a:bodyPr/>
          <a:lstStyle/>
          <a:p>
            <a:r>
              <a:rPr lang="en-US" dirty="0"/>
              <a:t>© Mapping Your Future 2025</a:t>
            </a:r>
          </a:p>
        </p:txBody>
      </p:sp>
      <p:sp>
        <p:nvSpPr>
          <p:cNvPr id="8" name="Slide Number Placeholder 7">
            <a:extLst>
              <a:ext uri="{FF2B5EF4-FFF2-40B4-BE49-F238E27FC236}">
                <a16:creationId xmlns:a16="http://schemas.microsoft.com/office/drawing/2014/main" id="{3FA5E3CC-6A9C-EEB1-D6BC-2E5A85FBBA5D}"/>
              </a:ext>
            </a:extLst>
          </p:cNvPr>
          <p:cNvSpPr>
            <a:spLocks noGrp="1"/>
          </p:cNvSpPr>
          <p:nvPr>
            <p:ph type="sldNum" sz="quarter" idx="12"/>
          </p:nvPr>
        </p:nvSpPr>
        <p:spPr/>
        <p:txBody>
          <a:bodyPr/>
          <a:lstStyle/>
          <a:p>
            <a:fld id="{0FF54DE5-C571-48E8-A5BC-B369434E2F44}" type="slidenum">
              <a:rPr lang="en-US" smtClean="0"/>
              <a:t>54</a:t>
            </a:fld>
            <a:endParaRPr lang="en-US" dirty="0"/>
          </a:p>
        </p:txBody>
      </p:sp>
      <p:pic>
        <p:nvPicPr>
          <p:cNvPr id="10" name="Content Placeholder 9" descr="Screenshot of the FAFSA Submission Summary, which informs the student the date their FAFSA form was received, the date it was processed, and their data release number. Below that, the student can view the tabs for “Eligibility Overview,” “FAFSA Form Answers,” “School Information,” and “Next Steps.”">
            <a:extLst>
              <a:ext uri="{FF2B5EF4-FFF2-40B4-BE49-F238E27FC236}">
                <a16:creationId xmlns:a16="http://schemas.microsoft.com/office/drawing/2014/main" id="{9DCB6CE9-4397-B4A6-EBA8-2FD6ED706B12}"/>
              </a:ext>
            </a:extLst>
          </p:cNvPr>
          <p:cNvPicPr>
            <a:picLocks noGrp="1" noChangeAspect="1"/>
          </p:cNvPicPr>
          <p:nvPr>
            <p:ph idx="1"/>
          </p:nvPr>
        </p:nvPicPr>
        <p:blipFill>
          <a:blip r:embed="rId3"/>
          <a:stretch>
            <a:fillRect/>
          </a:stretch>
        </p:blipFill>
        <p:spPr>
          <a:xfrm>
            <a:off x="3102262" y="1504877"/>
            <a:ext cx="6370872" cy="1676545"/>
          </a:xfrm>
          <a:prstGeom prst="rect">
            <a:avLst/>
          </a:prstGeom>
          <a:ln>
            <a:solidFill>
              <a:schemeClr val="accent1"/>
            </a:solidFill>
          </a:ln>
        </p:spPr>
      </p:pic>
      <p:pic>
        <p:nvPicPr>
          <p:cNvPr id="11" name="Picture 10" descr="Screenshot continuation of the “Eligibility Overview” tab of the FAFSA Submission Summary. The Student Aid Index for the student is displayed with a hyperlink for the student to learn “What does this mean?”">
            <a:extLst>
              <a:ext uri="{FF2B5EF4-FFF2-40B4-BE49-F238E27FC236}">
                <a16:creationId xmlns:a16="http://schemas.microsoft.com/office/drawing/2014/main" id="{D8E4FD8D-552A-40B5-06A3-088DB0D805A6}"/>
              </a:ext>
            </a:extLst>
          </p:cNvPr>
          <p:cNvPicPr>
            <a:picLocks noChangeAspect="1"/>
          </p:cNvPicPr>
          <p:nvPr/>
        </p:nvPicPr>
        <p:blipFill>
          <a:blip r:embed="rId4"/>
          <a:stretch>
            <a:fillRect/>
          </a:stretch>
        </p:blipFill>
        <p:spPr>
          <a:xfrm>
            <a:off x="3140424" y="3258687"/>
            <a:ext cx="5090626" cy="2663810"/>
          </a:xfrm>
          <a:prstGeom prst="rect">
            <a:avLst/>
          </a:prstGeom>
          <a:ln>
            <a:solidFill>
              <a:schemeClr val="accent1"/>
            </a:solidFill>
          </a:ln>
        </p:spPr>
      </p:pic>
      <p:pic>
        <p:nvPicPr>
          <p:cNvPr id="12" name="Picture 11" descr="Screenshot continuation of the FAFSA Submission Summary, which displays the “Eligibility Overview” tab. Estimated amounts for a Federal Pell Grant, Federal Direct Loans, and Federal Work-Study for the student are displayed. Below that, the student is reminded that the amounts listed are estimations only and not guaranteed. A button displays the option to “Make a Correction.”">
            <a:extLst>
              <a:ext uri="{FF2B5EF4-FFF2-40B4-BE49-F238E27FC236}">
                <a16:creationId xmlns:a16="http://schemas.microsoft.com/office/drawing/2014/main" id="{08BC1909-E601-E038-BEDF-01B68DC0F4D8}"/>
              </a:ext>
            </a:extLst>
          </p:cNvPr>
          <p:cNvPicPr>
            <a:picLocks noChangeAspect="1"/>
          </p:cNvPicPr>
          <p:nvPr/>
        </p:nvPicPr>
        <p:blipFill>
          <a:blip r:embed="rId5"/>
          <a:stretch>
            <a:fillRect/>
          </a:stretch>
        </p:blipFill>
        <p:spPr>
          <a:xfrm>
            <a:off x="7963981" y="3368695"/>
            <a:ext cx="3826527" cy="2772427"/>
          </a:xfrm>
          <a:prstGeom prst="rect">
            <a:avLst/>
          </a:prstGeom>
          <a:ln>
            <a:solidFill>
              <a:schemeClr val="accent1"/>
            </a:solidFill>
          </a:ln>
        </p:spPr>
      </p:pic>
    </p:spTree>
    <p:extLst>
      <p:ext uri="{BB962C8B-B14F-4D97-AF65-F5344CB8AC3E}">
        <p14:creationId xmlns:p14="http://schemas.microsoft.com/office/powerpoint/2010/main" val="3834843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7E04-2E8E-4B22-A82E-34B36BED3F7F}"/>
              </a:ext>
            </a:extLst>
          </p:cNvPr>
          <p:cNvSpPr>
            <a:spLocks noGrp="1"/>
          </p:cNvSpPr>
          <p:nvPr>
            <p:ph type="title"/>
          </p:nvPr>
        </p:nvSpPr>
        <p:spPr>
          <a:xfrm>
            <a:off x="1116496" y="-221284"/>
            <a:ext cx="10515600" cy="1325563"/>
          </a:xfrm>
        </p:spPr>
        <p:txBody>
          <a:bodyPr>
            <a:normAutofit/>
          </a:bodyPr>
          <a:lstStyle/>
          <a:p>
            <a:r>
              <a:rPr lang="en-US" dirty="0">
                <a:solidFill>
                  <a:schemeClr val="tx2"/>
                </a:solidFill>
              </a:rPr>
              <a:t>FAFSA help options</a:t>
            </a:r>
            <a:r>
              <a:rPr lang="en-US" dirty="0">
                <a:solidFill>
                  <a:schemeClr val="accent1">
                    <a:lumMod val="50000"/>
                  </a:schemeClr>
                </a:solidFill>
              </a:rPr>
              <a:t>	</a:t>
            </a:r>
          </a:p>
        </p:txBody>
      </p:sp>
      <p:sp>
        <p:nvSpPr>
          <p:cNvPr id="3" name="Content Placeholder 2">
            <a:extLst>
              <a:ext uri="{FF2B5EF4-FFF2-40B4-BE49-F238E27FC236}">
                <a16:creationId xmlns:a16="http://schemas.microsoft.com/office/drawing/2014/main" id="{F2FE990F-5742-4AE2-971A-44B64C86F1E8}"/>
              </a:ext>
            </a:extLst>
          </p:cNvPr>
          <p:cNvSpPr>
            <a:spLocks noGrp="1"/>
          </p:cNvSpPr>
          <p:nvPr>
            <p:ph idx="1"/>
          </p:nvPr>
        </p:nvSpPr>
        <p:spPr>
          <a:xfrm>
            <a:off x="1116496" y="1604334"/>
            <a:ext cx="10515600" cy="4251960"/>
          </a:xfrm>
        </p:spPr>
        <p:txBody>
          <a:bodyPr>
            <a:normAutofit/>
          </a:bodyPr>
          <a:lstStyle/>
          <a:p>
            <a:r>
              <a:rPr lang="en-US" dirty="0"/>
              <a:t>Questions and answers at the beginning</a:t>
            </a:r>
          </a:p>
          <a:p>
            <a:r>
              <a:rPr lang="en-US" dirty="0"/>
              <a:t>Help “bubbles” on each FAFSA question</a:t>
            </a:r>
          </a:p>
          <a:p>
            <a:r>
              <a:rPr lang="en-US" dirty="0"/>
              <a:t>Federal Student Aid Information Center</a:t>
            </a:r>
            <a:br>
              <a:rPr lang="en-US" dirty="0"/>
            </a:br>
            <a:r>
              <a:rPr lang="en-US" dirty="0"/>
              <a:t>800-433-3243</a:t>
            </a:r>
          </a:p>
          <a:p>
            <a:r>
              <a:rPr lang="en-US" dirty="0"/>
              <a:t>Mapping Your Future</a:t>
            </a:r>
            <a:br>
              <a:rPr lang="en-US" dirty="0"/>
            </a:br>
            <a:r>
              <a:rPr lang="en-US" dirty="0"/>
              <a:t>800-374-4072</a:t>
            </a:r>
          </a:p>
          <a:p>
            <a:r>
              <a:rPr lang="en-US" dirty="0"/>
              <a:t>More online resources may be available when the FAFSA is finalized</a:t>
            </a:r>
          </a:p>
        </p:txBody>
      </p:sp>
      <p:sp>
        <p:nvSpPr>
          <p:cNvPr id="5" name="Footer Placeholder 4">
            <a:extLst>
              <a:ext uri="{FF2B5EF4-FFF2-40B4-BE49-F238E27FC236}">
                <a16:creationId xmlns:a16="http://schemas.microsoft.com/office/drawing/2014/main" id="{D0C2FB79-E971-AB8C-4096-38FA31010CEB}"/>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3">
            <a:extLst>
              <a:ext uri="{FF2B5EF4-FFF2-40B4-BE49-F238E27FC236}">
                <a16:creationId xmlns:a16="http://schemas.microsoft.com/office/drawing/2014/main" id="{9C11EE07-588C-D4AC-ACBE-834B8B3E6B7E}"/>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3566ED94-4170-5FC2-C754-EF889090894D}"/>
              </a:ext>
            </a:extLst>
          </p:cNvPr>
          <p:cNvSpPr>
            <a:spLocks noGrp="1"/>
          </p:cNvSpPr>
          <p:nvPr>
            <p:ph type="sldNum" sz="quarter" idx="12"/>
          </p:nvPr>
        </p:nvSpPr>
        <p:spPr/>
        <p:txBody>
          <a:bodyPr/>
          <a:lstStyle/>
          <a:p>
            <a:fld id="{0FF54DE5-C571-48E8-A5BC-B369434E2F44}" type="slidenum">
              <a:rPr lang="en-US" smtClean="0"/>
              <a:t>55</a:t>
            </a:fld>
            <a:endParaRPr lang="en-US" dirty="0"/>
          </a:p>
        </p:txBody>
      </p:sp>
    </p:spTree>
    <p:extLst>
      <p:ext uri="{BB962C8B-B14F-4D97-AF65-F5344CB8AC3E}">
        <p14:creationId xmlns:p14="http://schemas.microsoft.com/office/powerpoint/2010/main" val="1385075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F532-8421-4EEB-926C-1C8DCE2B5A1F}"/>
              </a:ext>
            </a:extLst>
          </p:cNvPr>
          <p:cNvSpPr>
            <a:spLocks noGrp="1"/>
          </p:cNvSpPr>
          <p:nvPr>
            <p:ph type="title"/>
          </p:nvPr>
        </p:nvSpPr>
        <p:spPr>
          <a:xfrm>
            <a:off x="1184581" y="552091"/>
            <a:ext cx="3600860" cy="3108960"/>
          </a:xfrm>
        </p:spPr>
        <p:txBody>
          <a:bodyPr>
            <a:normAutofit/>
          </a:bodyPr>
          <a:lstStyle/>
          <a:p>
            <a:r>
              <a:rPr lang="en-US" dirty="0">
                <a:solidFill>
                  <a:schemeClr val="accent1">
                    <a:lumMod val="50000"/>
                  </a:schemeClr>
                </a:solidFill>
              </a:rPr>
              <a:t>Student Aid Index (SAI)</a:t>
            </a:r>
          </a:p>
        </p:txBody>
      </p:sp>
      <p:sp>
        <p:nvSpPr>
          <p:cNvPr id="3" name="Content Placeholder 2">
            <a:extLst>
              <a:ext uri="{FF2B5EF4-FFF2-40B4-BE49-F238E27FC236}">
                <a16:creationId xmlns:a16="http://schemas.microsoft.com/office/drawing/2014/main" id="{64AD73EE-3193-40C7-AAA1-CA75393C4119}"/>
              </a:ext>
            </a:extLst>
          </p:cNvPr>
          <p:cNvSpPr>
            <a:spLocks noGrp="1"/>
          </p:cNvSpPr>
          <p:nvPr>
            <p:ph idx="1"/>
          </p:nvPr>
        </p:nvSpPr>
        <p:spPr>
          <a:xfrm>
            <a:off x="5126418" y="552091"/>
            <a:ext cx="6224335" cy="5431536"/>
          </a:xfrm>
        </p:spPr>
        <p:txBody>
          <a:bodyPr anchor="ctr">
            <a:normAutofit/>
          </a:bodyPr>
          <a:lstStyle/>
          <a:p>
            <a:pPr fontAlgn="base">
              <a:buFont typeface="Wingdings" panose="05000000000000000000" pitchFamily="2" charset="2"/>
              <a:buChar char="§"/>
            </a:pPr>
            <a:r>
              <a:rPr lang="en-US" sz="2200" dirty="0"/>
              <a:t>The amount a family can reasonably be expected to contribute</a:t>
            </a:r>
          </a:p>
          <a:p>
            <a:pPr fontAlgn="base">
              <a:buFont typeface="Wingdings" panose="05000000000000000000" pitchFamily="2" charset="2"/>
              <a:buChar char="§"/>
            </a:pPr>
            <a:r>
              <a:rPr lang="en-US" sz="2200" dirty="0"/>
              <a:t>Calculated using data from the FAFSA and federal formula</a:t>
            </a:r>
          </a:p>
          <a:p>
            <a:pPr lvl="1" fontAlgn="base"/>
            <a:r>
              <a:rPr lang="en-US" sz="1800" dirty="0"/>
              <a:t>May be a negative number</a:t>
            </a:r>
          </a:p>
          <a:p>
            <a:pPr lvl="0" fontAlgn="base">
              <a:buFont typeface="Wingdings" panose="05000000000000000000" pitchFamily="2" charset="2"/>
              <a:buChar char="§"/>
            </a:pPr>
            <a:r>
              <a:rPr lang="en-US" sz="2200" dirty="0"/>
              <a:t>Two components</a:t>
            </a:r>
          </a:p>
          <a:p>
            <a:pPr lvl="1" fontAlgn="base"/>
            <a:r>
              <a:rPr lang="en-US" sz="2200" dirty="0"/>
              <a:t>Parent contribution</a:t>
            </a:r>
          </a:p>
          <a:p>
            <a:pPr lvl="1" fontAlgn="base"/>
            <a:r>
              <a:rPr lang="en-US" sz="2200" dirty="0"/>
              <a:t>Student contribution</a:t>
            </a:r>
          </a:p>
          <a:p>
            <a:pPr lvl="0" fontAlgn="base">
              <a:buFont typeface="Wingdings" panose="05000000000000000000" pitchFamily="2" charset="2"/>
              <a:buChar char="§"/>
            </a:pPr>
            <a:r>
              <a:rPr lang="en-US" sz="2200" dirty="0"/>
              <a:t>Stays the same regardless of college</a:t>
            </a:r>
          </a:p>
        </p:txBody>
      </p:sp>
      <p:sp>
        <p:nvSpPr>
          <p:cNvPr id="4" name="Footer Placeholder 4">
            <a:extLst>
              <a:ext uri="{FF2B5EF4-FFF2-40B4-BE49-F238E27FC236}">
                <a16:creationId xmlns:a16="http://schemas.microsoft.com/office/drawing/2014/main" id="{3EED0190-4509-3542-F3D8-9AAF77932A7C}"/>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23" name="Slide Number Placeholder 3">
            <a:extLst>
              <a:ext uri="{FF2B5EF4-FFF2-40B4-BE49-F238E27FC236}">
                <a16:creationId xmlns:a16="http://schemas.microsoft.com/office/drawing/2014/main" id="{016DC28F-E694-467C-AE3E-7B946E8FA72A}"/>
              </a:ext>
            </a:extLst>
          </p:cNvPr>
          <p:cNvSpPr>
            <a:spLocks noGrp="1"/>
          </p:cNvSpPr>
          <p:nvPr>
            <p:ph type="sldNum" sz="quarter" idx="12"/>
          </p:nvPr>
        </p:nvSpPr>
        <p:spPr>
          <a:xfrm>
            <a:off x="8948530" y="5980176"/>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56</a:t>
            </a:fld>
            <a:endParaRPr lang="en-US" b="0" dirty="0">
              <a:solidFill>
                <a:schemeClr val="tx1">
                  <a:lumMod val="50000"/>
                  <a:lumOff val="50000"/>
                </a:schemeClr>
              </a:solidFill>
            </a:endParaRPr>
          </a:p>
        </p:txBody>
      </p:sp>
      <p:sp>
        <p:nvSpPr>
          <p:cNvPr id="6" name="Slide Number Placeholder 3"/>
          <p:cNvSpPr txBox="1">
            <a:spLocks/>
          </p:cNvSpPr>
          <p:nvPr/>
        </p:nvSpPr>
        <p:spPr>
          <a:xfrm>
            <a:off x="11047906" y="6272783"/>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1600" kern="1200" baseline="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US" sz="1800" dirty="0">
              <a:solidFill>
                <a:schemeClr val="bg1"/>
              </a:solidFill>
            </a:endParaRPr>
          </a:p>
        </p:txBody>
      </p:sp>
    </p:spTree>
    <p:extLst>
      <p:ext uri="{BB962C8B-B14F-4D97-AF65-F5344CB8AC3E}">
        <p14:creationId xmlns:p14="http://schemas.microsoft.com/office/powerpoint/2010/main" val="220022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170D1-BC3F-77AE-09CF-F5BFF5BB2629}"/>
              </a:ext>
            </a:extLst>
          </p:cNvPr>
          <p:cNvSpPr>
            <a:spLocks noGrp="1"/>
          </p:cNvSpPr>
          <p:nvPr>
            <p:ph type="title"/>
          </p:nvPr>
        </p:nvSpPr>
        <p:spPr/>
        <p:txBody>
          <a:bodyPr/>
          <a:lstStyle/>
          <a:p>
            <a:r>
              <a:rPr lang="en-US" dirty="0"/>
              <a:t>Financial aid calculation</a:t>
            </a:r>
          </a:p>
        </p:txBody>
      </p:sp>
      <p:sp>
        <p:nvSpPr>
          <p:cNvPr id="4" name="TextBox 3">
            <a:extLst>
              <a:ext uri="{FF2B5EF4-FFF2-40B4-BE49-F238E27FC236}">
                <a16:creationId xmlns:a16="http://schemas.microsoft.com/office/drawing/2014/main" id="{9256D2F1-077D-FE06-66F6-F03DDFB52F5E}"/>
              </a:ext>
            </a:extLst>
          </p:cNvPr>
          <p:cNvSpPr txBox="1"/>
          <p:nvPr/>
        </p:nvSpPr>
        <p:spPr>
          <a:xfrm>
            <a:off x="10309769" y="3526795"/>
            <a:ext cx="1079500" cy="400110"/>
          </a:xfrm>
          <a:prstGeom prst="rect">
            <a:avLst/>
          </a:prstGeom>
          <a:noFill/>
        </p:spPr>
        <p:txBody>
          <a:bodyPr wrap="square" rtlCol="0">
            <a:spAutoFit/>
          </a:bodyPr>
          <a:lstStyle/>
          <a:p>
            <a:pPr algn="ctr"/>
            <a:r>
              <a:rPr lang="en-US" sz="2000" dirty="0"/>
              <a:t>Need</a:t>
            </a:r>
          </a:p>
        </p:txBody>
      </p:sp>
      <p:sp>
        <p:nvSpPr>
          <p:cNvPr id="5" name="Equals 4">
            <a:extLst>
              <a:ext uri="{FF2B5EF4-FFF2-40B4-BE49-F238E27FC236}">
                <a16:creationId xmlns:a16="http://schemas.microsoft.com/office/drawing/2014/main" id="{315FF6D7-31D1-A641-33EE-1E4B561DF9B1}"/>
              </a:ext>
            </a:extLst>
          </p:cNvPr>
          <p:cNvSpPr/>
          <p:nvPr/>
        </p:nvSpPr>
        <p:spPr>
          <a:xfrm>
            <a:off x="9315896" y="3361312"/>
            <a:ext cx="690880" cy="707886"/>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35C4203D-B6FC-1200-4E25-9BDF185EA5D0}"/>
              </a:ext>
            </a:extLst>
          </p:cNvPr>
          <p:cNvSpPr txBox="1"/>
          <p:nvPr/>
        </p:nvSpPr>
        <p:spPr>
          <a:xfrm>
            <a:off x="733576" y="3329760"/>
            <a:ext cx="1574801" cy="707886"/>
          </a:xfrm>
          <a:prstGeom prst="rect">
            <a:avLst/>
          </a:prstGeom>
          <a:noFill/>
        </p:spPr>
        <p:txBody>
          <a:bodyPr wrap="square" rtlCol="0">
            <a:spAutoFit/>
          </a:bodyPr>
          <a:lstStyle/>
          <a:p>
            <a:pPr algn="ctr"/>
            <a:r>
              <a:rPr lang="en-US" sz="2000" dirty="0"/>
              <a:t>Cost of</a:t>
            </a:r>
          </a:p>
          <a:p>
            <a:pPr algn="ctr"/>
            <a:r>
              <a:rPr lang="en-US" sz="2000" dirty="0"/>
              <a:t>Attendance</a:t>
            </a:r>
          </a:p>
        </p:txBody>
      </p:sp>
      <p:sp>
        <p:nvSpPr>
          <p:cNvPr id="7" name="Minus Sign 6">
            <a:extLst>
              <a:ext uri="{FF2B5EF4-FFF2-40B4-BE49-F238E27FC236}">
                <a16:creationId xmlns:a16="http://schemas.microsoft.com/office/drawing/2014/main" id="{573904F2-4365-39D4-42B4-E30C7F7AA917}"/>
              </a:ext>
            </a:extLst>
          </p:cNvPr>
          <p:cNvSpPr/>
          <p:nvPr/>
        </p:nvSpPr>
        <p:spPr>
          <a:xfrm>
            <a:off x="2713339" y="3383704"/>
            <a:ext cx="924560" cy="499011"/>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479C346-5374-A31B-0C30-0DE74A512847}"/>
              </a:ext>
            </a:extLst>
          </p:cNvPr>
          <p:cNvSpPr txBox="1"/>
          <p:nvPr/>
        </p:nvSpPr>
        <p:spPr>
          <a:xfrm>
            <a:off x="3967815" y="3361312"/>
            <a:ext cx="1412240" cy="707886"/>
          </a:xfrm>
          <a:prstGeom prst="rect">
            <a:avLst/>
          </a:prstGeom>
          <a:noFill/>
        </p:spPr>
        <p:txBody>
          <a:bodyPr wrap="square" rtlCol="0">
            <a:spAutoFit/>
          </a:bodyPr>
          <a:lstStyle/>
          <a:p>
            <a:pPr algn="ctr"/>
            <a:r>
              <a:rPr lang="en-US" sz="2000" dirty="0"/>
              <a:t>Student Aid Index</a:t>
            </a:r>
          </a:p>
        </p:txBody>
      </p:sp>
      <p:sp>
        <p:nvSpPr>
          <p:cNvPr id="10" name="Minus Sign 9">
            <a:extLst>
              <a:ext uri="{FF2B5EF4-FFF2-40B4-BE49-F238E27FC236}">
                <a16:creationId xmlns:a16="http://schemas.microsoft.com/office/drawing/2014/main" id="{E3D3388A-2EAC-62EF-5D1D-5F7CDB485CCC}"/>
              </a:ext>
            </a:extLst>
          </p:cNvPr>
          <p:cNvSpPr/>
          <p:nvPr/>
        </p:nvSpPr>
        <p:spPr>
          <a:xfrm>
            <a:off x="5954736" y="3456779"/>
            <a:ext cx="924560" cy="499011"/>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3A90F77-4FBE-E3C8-41B6-39670F0AB48C}"/>
              </a:ext>
            </a:extLst>
          </p:cNvPr>
          <p:cNvSpPr txBox="1"/>
          <p:nvPr/>
        </p:nvSpPr>
        <p:spPr>
          <a:xfrm>
            <a:off x="7086676" y="3313077"/>
            <a:ext cx="1778000" cy="1015663"/>
          </a:xfrm>
          <a:prstGeom prst="rect">
            <a:avLst/>
          </a:prstGeom>
          <a:noFill/>
        </p:spPr>
        <p:txBody>
          <a:bodyPr wrap="square" rtlCol="0">
            <a:spAutoFit/>
          </a:bodyPr>
          <a:lstStyle/>
          <a:p>
            <a:pPr algn="ctr"/>
            <a:r>
              <a:rPr lang="en-US" sz="2000" dirty="0"/>
              <a:t>Other financial assistance</a:t>
            </a:r>
          </a:p>
        </p:txBody>
      </p:sp>
      <p:sp>
        <p:nvSpPr>
          <p:cNvPr id="12" name="Slide Number Placeholder 3">
            <a:extLst>
              <a:ext uri="{FF2B5EF4-FFF2-40B4-BE49-F238E27FC236}">
                <a16:creationId xmlns:a16="http://schemas.microsoft.com/office/drawing/2014/main" id="{58CF7BC4-F2DA-DC49-5E81-9A086809E778}"/>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9" name="Footer Placeholder 4">
            <a:extLst>
              <a:ext uri="{FF2B5EF4-FFF2-40B4-BE49-F238E27FC236}">
                <a16:creationId xmlns:a16="http://schemas.microsoft.com/office/drawing/2014/main" id="{309EDEFE-8557-525D-E0B1-8A6B89B9686D}"/>
              </a:ext>
            </a:extLst>
          </p:cNvPr>
          <p:cNvSpPr>
            <a:spLocks noGrp="1"/>
          </p:cNvSpPr>
          <p:nvPr>
            <p:ph type="ftr" sz="quarter" idx="11"/>
          </p:nvPr>
        </p:nvSpPr>
        <p:spPr>
          <a:xfrm>
            <a:off x="4038600" y="6356350"/>
            <a:ext cx="4114800" cy="365125"/>
          </a:xfrm>
        </p:spPr>
        <p:txBody>
          <a:bodyPr/>
          <a:lstStyle/>
          <a:p>
            <a:r>
              <a:rPr lang="en-US" dirty="0"/>
              <a:t>© Mapping Your Future 2025</a:t>
            </a:r>
          </a:p>
        </p:txBody>
      </p:sp>
      <p:pic>
        <p:nvPicPr>
          <p:cNvPr id="21" name="Graphic 20" descr="Bank with solid fill">
            <a:extLst>
              <a:ext uri="{FF2B5EF4-FFF2-40B4-BE49-F238E27FC236}">
                <a16:creationId xmlns:a16="http://schemas.microsoft.com/office/drawing/2014/main" id="{1B04C3F6-E688-8E72-AD4B-7F6E7BA2ED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512" y="1691143"/>
            <a:ext cx="1553865" cy="1553865"/>
          </a:xfrm>
          <a:prstGeom prst="rect">
            <a:avLst/>
          </a:prstGeom>
        </p:spPr>
      </p:pic>
      <p:pic>
        <p:nvPicPr>
          <p:cNvPr id="24" name="Graphic 23" descr="Dollar with solid fill">
            <a:extLst>
              <a:ext uri="{FF2B5EF4-FFF2-40B4-BE49-F238E27FC236}">
                <a16:creationId xmlns:a16="http://schemas.microsoft.com/office/drawing/2014/main" id="{FDB13D4F-FA1D-2371-7BD3-9D6102B3E9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61550" y="2040583"/>
            <a:ext cx="1175938" cy="1175938"/>
          </a:xfrm>
          <a:prstGeom prst="rect">
            <a:avLst/>
          </a:prstGeom>
        </p:spPr>
      </p:pic>
      <p:pic>
        <p:nvPicPr>
          <p:cNvPr id="32" name="Graphic 31" descr="Monitor with solid fill">
            <a:extLst>
              <a:ext uri="{FF2B5EF4-FFF2-40B4-BE49-F238E27FC236}">
                <a16:creationId xmlns:a16="http://schemas.microsoft.com/office/drawing/2014/main" id="{0F3D80E7-004A-343F-B27B-4AD996DAD8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67815" y="1865312"/>
            <a:ext cx="1412240" cy="1412240"/>
          </a:xfrm>
          <a:prstGeom prst="rect">
            <a:avLst/>
          </a:prstGeom>
        </p:spPr>
      </p:pic>
      <p:pic>
        <p:nvPicPr>
          <p:cNvPr id="34" name="Graphic 33" descr="Money with solid fill">
            <a:extLst>
              <a:ext uri="{FF2B5EF4-FFF2-40B4-BE49-F238E27FC236}">
                <a16:creationId xmlns:a16="http://schemas.microsoft.com/office/drawing/2014/main" id="{B230D921-D0EA-393A-DDDE-E7C7EF2B15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99960" y="1877457"/>
            <a:ext cx="1275080" cy="1275080"/>
          </a:xfrm>
          <a:prstGeom prst="rect">
            <a:avLst/>
          </a:prstGeom>
        </p:spPr>
      </p:pic>
      <p:sp>
        <p:nvSpPr>
          <p:cNvPr id="3" name="Slide Number Placeholder 2">
            <a:extLst>
              <a:ext uri="{FF2B5EF4-FFF2-40B4-BE49-F238E27FC236}">
                <a16:creationId xmlns:a16="http://schemas.microsoft.com/office/drawing/2014/main" id="{EA8A888F-C415-2782-8D5A-A59F38DE1B20}"/>
              </a:ext>
            </a:extLst>
          </p:cNvPr>
          <p:cNvSpPr>
            <a:spLocks noGrp="1"/>
          </p:cNvSpPr>
          <p:nvPr>
            <p:ph type="sldNum" sz="quarter" idx="12"/>
          </p:nvPr>
        </p:nvSpPr>
        <p:spPr/>
        <p:txBody>
          <a:bodyPr/>
          <a:lstStyle/>
          <a:p>
            <a:fld id="{0FF54DE5-C571-48E8-A5BC-B369434E2F44}" type="slidenum">
              <a:rPr lang="en-US" smtClean="0"/>
              <a:t>57</a:t>
            </a:fld>
            <a:endParaRPr lang="en-US" dirty="0"/>
          </a:p>
        </p:txBody>
      </p:sp>
    </p:spTree>
    <p:extLst>
      <p:ext uri="{BB962C8B-B14F-4D97-AF65-F5344CB8AC3E}">
        <p14:creationId xmlns:p14="http://schemas.microsoft.com/office/powerpoint/2010/main" val="2296434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en-US" altLang="en-US" dirty="0">
                <a:solidFill>
                  <a:schemeClr val="accent1">
                    <a:lumMod val="50000"/>
                  </a:schemeClr>
                </a:solidFill>
              </a:rPr>
              <a:t>Sample maximum federal financial aid amounts</a:t>
            </a:r>
          </a:p>
        </p:txBody>
      </p:sp>
      <p:sp>
        <p:nvSpPr>
          <p:cNvPr id="3" name="Content Placeholder 2"/>
          <p:cNvSpPr>
            <a:spLocks noGrp="1"/>
          </p:cNvSpPr>
          <p:nvPr>
            <p:ph sz="half" idx="1"/>
          </p:nvPr>
        </p:nvSpPr>
        <p:spPr>
          <a:xfrm>
            <a:off x="1104900" y="1600200"/>
            <a:ext cx="10355580" cy="4571999"/>
          </a:xfrm>
        </p:spPr>
        <p:txBody>
          <a:bodyPr anchor="ctr">
            <a:normAutofit/>
          </a:bodyPr>
          <a:lstStyle/>
          <a:p>
            <a:pPr>
              <a:defRPr/>
            </a:pPr>
            <a:r>
              <a:rPr lang="en-US" sz="2200" dirty="0"/>
              <a:t>Federal Pell Grant: up to $7,395*</a:t>
            </a:r>
          </a:p>
          <a:p>
            <a:pPr>
              <a:defRPr/>
            </a:pPr>
            <a:r>
              <a:rPr lang="en-US" sz="2200" dirty="0"/>
              <a:t>Direct Loan: $5,500</a:t>
            </a:r>
          </a:p>
          <a:p>
            <a:pPr lvl="1">
              <a:defRPr/>
            </a:pPr>
            <a:r>
              <a:rPr lang="en-US" sz="2200" dirty="0"/>
              <a:t>Up to $3,500 Subsidized</a:t>
            </a:r>
          </a:p>
          <a:p>
            <a:pPr lvl="1">
              <a:defRPr/>
            </a:pPr>
            <a:r>
              <a:rPr lang="en-US" sz="2200" dirty="0"/>
              <a:t>Remaining $5,500 after subtracting Subsidized can be Unsubsidized</a:t>
            </a:r>
          </a:p>
          <a:p>
            <a:pPr lvl="1">
              <a:defRPr/>
            </a:pPr>
            <a:r>
              <a:rPr lang="en-US" sz="2200" dirty="0"/>
              <a:t>6.39% interest rate for undergrads, 7.94% for graduate students*</a:t>
            </a:r>
          </a:p>
          <a:p>
            <a:pPr>
              <a:defRPr/>
            </a:pPr>
            <a:r>
              <a:rPr lang="en-US" sz="2200" dirty="0"/>
              <a:t>Direct PLUS Loan: Parents can borrow up to the cost of attendance less financial aid</a:t>
            </a:r>
          </a:p>
          <a:p>
            <a:pPr lvl="1" indent="-452438">
              <a:defRPr/>
            </a:pPr>
            <a:r>
              <a:rPr lang="en-US" sz="2200" dirty="0"/>
              <a:t>8.94% interest rate*			</a:t>
            </a:r>
          </a:p>
          <a:p>
            <a:pPr marL="233362" lvl="1" indent="0">
              <a:buNone/>
              <a:defRPr/>
            </a:pPr>
            <a:br>
              <a:rPr lang="en-US" sz="2200" dirty="0"/>
            </a:br>
            <a:r>
              <a:rPr lang="en-US" sz="2200" dirty="0"/>
              <a:t>*For the 2025-26 academic year</a:t>
            </a:r>
          </a:p>
        </p:txBody>
      </p:sp>
      <p:sp>
        <p:nvSpPr>
          <p:cNvPr id="2" name="Footer Placeholder 4">
            <a:extLst>
              <a:ext uri="{FF2B5EF4-FFF2-40B4-BE49-F238E27FC236}">
                <a16:creationId xmlns:a16="http://schemas.microsoft.com/office/drawing/2014/main" id="{8D4204F7-DD83-0A34-366B-A7C6015604CD}"/>
              </a:ext>
            </a:extLst>
          </p:cNvPr>
          <p:cNvSpPr>
            <a:spLocks noGrp="1"/>
          </p:cNvSpPr>
          <p:nvPr>
            <p:ph type="ftr" sz="quarter" idx="11"/>
          </p:nvPr>
        </p:nvSpPr>
        <p:spPr/>
        <p:txBody>
          <a:bodyPr/>
          <a:lstStyle/>
          <a:p>
            <a:r>
              <a:rPr lang="en-US" dirty="0"/>
              <a:t>© Mapping Your Future 2025</a:t>
            </a:r>
          </a:p>
        </p:txBody>
      </p:sp>
      <p:sp>
        <p:nvSpPr>
          <p:cNvPr id="4" name="Slide Number Placeholder 3"/>
          <p:cNvSpPr>
            <a:spLocks noGrp="1"/>
          </p:cNvSpPr>
          <p:nvPr>
            <p:ph type="sldNum" sz="quarter" idx="12"/>
          </p:nvPr>
        </p:nvSpPr>
        <p:spPr>
          <a:xfrm>
            <a:off x="9449822" y="5803264"/>
            <a:ext cx="18288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58</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1001519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D302-B042-C1E5-61CC-E7F2A5500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DA224-3016-EECD-D536-5AEFE6E3ECAB}"/>
              </a:ext>
            </a:extLst>
          </p:cNvPr>
          <p:cNvSpPr>
            <a:spLocks noGrp="1"/>
          </p:cNvSpPr>
          <p:nvPr>
            <p:ph type="title"/>
          </p:nvPr>
        </p:nvSpPr>
        <p:spPr>
          <a:xfrm>
            <a:off x="8243736" y="1456394"/>
            <a:ext cx="2818417" cy="4816390"/>
          </a:xfrm>
        </p:spPr>
        <p:txBody>
          <a:bodyPr vert="horz" lIns="91440" tIns="45720" rIns="91440" bIns="45720" rtlCol="0" anchor="ctr">
            <a:normAutofit/>
          </a:bodyPr>
          <a:lstStyle/>
          <a:p>
            <a:pPr algn="ctr">
              <a:lnSpc>
                <a:spcPct val="85000"/>
              </a:lnSpc>
            </a:pPr>
            <a:r>
              <a:rPr lang="en-US" kern="1200" cap="none" baseline="0" dirty="0">
                <a:solidFill>
                  <a:schemeClr val="accent1">
                    <a:lumMod val="50000"/>
                  </a:schemeClr>
                </a:solidFill>
              </a:rPr>
              <a:t>Sample financial aid offer</a:t>
            </a:r>
            <a:br>
              <a:rPr lang="en-US" kern="1200" cap="none" baseline="0" dirty="0">
                <a:solidFill>
                  <a:schemeClr val="accent1">
                    <a:lumMod val="50000"/>
                  </a:schemeClr>
                </a:solidFill>
              </a:rPr>
            </a:br>
            <a:br>
              <a:rPr lang="en-US" kern="1200" cap="none" baseline="0" dirty="0">
                <a:solidFill>
                  <a:schemeClr val="accent1">
                    <a:lumMod val="50000"/>
                  </a:schemeClr>
                </a:solidFill>
              </a:rPr>
            </a:br>
            <a:r>
              <a:rPr lang="en-US" sz="2400" kern="1200" cap="none" baseline="0" dirty="0"/>
              <a:t>Also referred to as award letter</a:t>
            </a:r>
            <a:endParaRPr lang="en-US" sz="2800" kern="1200" cap="none" baseline="0" dirty="0"/>
          </a:p>
        </p:txBody>
      </p:sp>
      <p:sp>
        <p:nvSpPr>
          <p:cNvPr id="3" name="Footer Placeholder 4">
            <a:extLst>
              <a:ext uri="{FF2B5EF4-FFF2-40B4-BE49-F238E27FC236}">
                <a16:creationId xmlns:a16="http://schemas.microsoft.com/office/drawing/2014/main" id="{746FCA81-1E50-587A-A520-8B6DE3572913}"/>
              </a:ext>
            </a:extLst>
          </p:cNvPr>
          <p:cNvSpPr>
            <a:spLocks noGrp="1"/>
          </p:cNvSpPr>
          <p:nvPr>
            <p:ph type="ftr" sz="quarter" idx="11"/>
          </p:nvPr>
        </p:nvSpPr>
        <p:spPr>
          <a:xfrm>
            <a:off x="7435614" y="6340528"/>
            <a:ext cx="4114800" cy="365125"/>
          </a:xfrm>
        </p:spPr>
        <p:txBody>
          <a:bodyPr/>
          <a:lstStyle/>
          <a:p>
            <a:r>
              <a:rPr lang="en-US" dirty="0"/>
              <a:t>© Mapping Your Future 2025</a:t>
            </a:r>
          </a:p>
        </p:txBody>
      </p:sp>
      <p:sp>
        <p:nvSpPr>
          <p:cNvPr id="4" name="Slide Number Placeholder 3">
            <a:extLst>
              <a:ext uri="{FF2B5EF4-FFF2-40B4-BE49-F238E27FC236}">
                <a16:creationId xmlns:a16="http://schemas.microsoft.com/office/drawing/2014/main" id="{4C7565F3-F07E-1CFF-73FC-A25330319524}"/>
              </a:ext>
            </a:extLst>
          </p:cNvPr>
          <p:cNvSpPr>
            <a:spLocks noGrp="1"/>
          </p:cNvSpPr>
          <p:nvPr>
            <p:ph type="sldNum" sz="quarter" idx="12"/>
          </p:nvPr>
        </p:nvSpPr>
        <p:spPr>
          <a:xfrm>
            <a:off x="10702771" y="5789135"/>
            <a:ext cx="1193868" cy="640080"/>
          </a:xfrm>
        </p:spPr>
        <p:txBody>
          <a:bodyPr vert="horz" lIns="91440" tIns="45720" rIns="91440" bIns="45720" rtlCol="0" anchor="ctr">
            <a:normAutofit/>
          </a:bodyPr>
          <a:lstStyle/>
          <a:p>
            <a:pPr defTabSz="914400">
              <a:spcAft>
                <a:spcPts val="600"/>
              </a:spcAft>
            </a:pPr>
            <a:fld id="{D57F1E4F-1CFF-5643-939E-217C01CDF565}" type="slidenum">
              <a:rPr lang="en-US" b="0" smtClean="0">
                <a:solidFill>
                  <a:schemeClr val="tx1">
                    <a:lumMod val="50000"/>
                    <a:lumOff val="50000"/>
                  </a:schemeClr>
                </a:solidFill>
              </a:rPr>
              <a:pPr defTabSz="914400">
                <a:spcAft>
                  <a:spcPts val="600"/>
                </a:spcAft>
              </a:pPr>
              <a:t>59</a:t>
            </a:fld>
            <a:endParaRPr lang="en-US" sz="2800" b="0" dirty="0">
              <a:solidFill>
                <a:schemeClr val="tx1">
                  <a:lumMod val="50000"/>
                  <a:lumOff val="50000"/>
                </a:schemeClr>
              </a:solidFill>
            </a:endParaRPr>
          </a:p>
        </p:txBody>
      </p:sp>
      <p:pic>
        <p:nvPicPr>
          <p:cNvPr id="6" name="Picture 5">
            <a:extLst>
              <a:ext uri="{FF2B5EF4-FFF2-40B4-BE49-F238E27FC236}">
                <a16:creationId xmlns:a16="http://schemas.microsoft.com/office/drawing/2014/main" id="{949D7152-5858-3961-9AD9-B9B12F5EDE60}"/>
              </a:ext>
            </a:extLst>
          </p:cNvPr>
          <p:cNvPicPr>
            <a:picLocks noChangeAspect="1"/>
          </p:cNvPicPr>
          <p:nvPr/>
        </p:nvPicPr>
        <p:blipFill>
          <a:blip r:embed="rId3"/>
          <a:stretch>
            <a:fillRect/>
          </a:stretch>
        </p:blipFill>
        <p:spPr>
          <a:xfrm>
            <a:off x="1632888" y="251460"/>
            <a:ext cx="4836492" cy="6431347"/>
          </a:xfrm>
          <a:prstGeom prst="rect">
            <a:avLst/>
          </a:prstGeom>
        </p:spPr>
      </p:pic>
    </p:spTree>
    <p:extLst>
      <p:ext uri="{BB962C8B-B14F-4D97-AF65-F5344CB8AC3E}">
        <p14:creationId xmlns:p14="http://schemas.microsoft.com/office/powerpoint/2010/main" val="172896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FA72-C755-9F39-54E5-9A3B61989B1A}"/>
              </a:ext>
            </a:extLst>
          </p:cNvPr>
          <p:cNvSpPr>
            <a:spLocks noGrp="1"/>
          </p:cNvSpPr>
          <p:nvPr>
            <p:ph type="title"/>
          </p:nvPr>
        </p:nvSpPr>
        <p:spPr/>
        <p:txBody>
          <a:bodyPr/>
          <a:lstStyle/>
          <a:p>
            <a:r>
              <a:rPr lang="en-US" dirty="0">
                <a:solidFill>
                  <a:schemeClr val="tx2"/>
                </a:solidFill>
              </a:rPr>
              <a:t>Complete the FAFSA</a:t>
            </a:r>
          </a:p>
        </p:txBody>
      </p:sp>
      <p:graphicFrame>
        <p:nvGraphicFramePr>
          <p:cNvPr id="5" name="Diagram 4">
            <a:extLst>
              <a:ext uri="{FF2B5EF4-FFF2-40B4-BE49-F238E27FC236}">
                <a16:creationId xmlns:a16="http://schemas.microsoft.com/office/drawing/2014/main" id="{B840E03C-D077-9AE4-FA32-F385843CFE5C}"/>
              </a:ext>
            </a:extLst>
          </p:cNvPr>
          <p:cNvGraphicFramePr/>
          <p:nvPr>
            <p:extLst>
              <p:ext uri="{D42A27DB-BD31-4B8C-83A1-F6EECF244321}">
                <p14:modId xmlns:p14="http://schemas.microsoft.com/office/powerpoint/2010/main" val="333292695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a:extLst>
              <a:ext uri="{FF2B5EF4-FFF2-40B4-BE49-F238E27FC236}">
                <a16:creationId xmlns:a16="http://schemas.microsoft.com/office/drawing/2014/main" id="{5591A6C4-6383-4501-3C85-456073ABEB95}"/>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3" name="Slide Number Placeholder 3">
            <a:extLst>
              <a:ext uri="{FF2B5EF4-FFF2-40B4-BE49-F238E27FC236}">
                <a16:creationId xmlns:a16="http://schemas.microsoft.com/office/drawing/2014/main" id="{45DB5085-6B25-B120-BFFE-C4482388791B}"/>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84BEAB5B-5BF3-50BD-11AA-D3BED79F4D37}"/>
              </a:ext>
            </a:extLst>
          </p:cNvPr>
          <p:cNvSpPr>
            <a:spLocks noGrp="1"/>
          </p:cNvSpPr>
          <p:nvPr>
            <p:ph type="sldNum" sz="quarter" idx="12"/>
          </p:nvPr>
        </p:nvSpPr>
        <p:spPr/>
        <p:txBody>
          <a:bodyPr/>
          <a:lstStyle/>
          <a:p>
            <a:fld id="{0FF54DE5-C571-48E8-A5BC-B369434E2F44}" type="slidenum">
              <a:rPr lang="en-US" smtClean="0"/>
              <a:t>6</a:t>
            </a:fld>
            <a:endParaRPr lang="en-US" dirty="0"/>
          </a:p>
        </p:txBody>
      </p:sp>
    </p:spTree>
    <p:extLst>
      <p:ext uri="{BB962C8B-B14F-4D97-AF65-F5344CB8AC3E}">
        <p14:creationId xmlns:p14="http://schemas.microsoft.com/office/powerpoint/2010/main" val="1471353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86A537-0B65-4DD2-BF52-C9B1712ABD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C8AA93-40E1-48CB-9092-BC57D2CB5008}"/>
              </a:ext>
            </a:extLst>
          </p:cNvPr>
          <p:cNvSpPr>
            <a:spLocks noGrp="1"/>
          </p:cNvSpPr>
          <p:nvPr>
            <p:ph idx="1"/>
          </p:nvPr>
        </p:nvSpPr>
        <p:spPr>
          <a:xfrm>
            <a:off x="838200" y="2391568"/>
            <a:ext cx="10515600" cy="3785394"/>
          </a:xfrm>
        </p:spPr>
        <p:txBody>
          <a:bodyPr anchor="ctr">
            <a:normAutofit fontScale="77500" lnSpcReduction="20000"/>
          </a:bodyPr>
          <a:lstStyle/>
          <a:p>
            <a:pPr marL="285750" lvl="0" indent="-285750">
              <a:lnSpc>
                <a:spcPct val="120000"/>
              </a:lnSpc>
              <a:spcBef>
                <a:spcPts val="0"/>
              </a:spcBef>
              <a:buFont typeface="Arial" panose="020B0604020202020204" pitchFamily="34" charset="0"/>
              <a:buChar char="•"/>
            </a:pPr>
            <a:r>
              <a:rPr lang="en-US" sz="2800" dirty="0"/>
              <a:t>Attend postsecondary school in SD</a:t>
            </a:r>
          </a:p>
          <a:p>
            <a:pPr marL="285750" lvl="0" indent="-285750">
              <a:lnSpc>
                <a:spcPct val="120000"/>
              </a:lnSpc>
              <a:spcBef>
                <a:spcPts val="0"/>
              </a:spcBef>
              <a:buFont typeface="Arial" panose="020B0604020202020204" pitchFamily="34" charset="0"/>
              <a:buChar char="•"/>
            </a:pPr>
            <a:r>
              <a:rPr lang="en-US" sz="2800" dirty="0"/>
              <a:t>Starting Fall 2023, $1,500 for 3 years and $3,000 for final year</a:t>
            </a:r>
          </a:p>
          <a:p>
            <a:pPr marL="285750" lvl="0" indent="-285750">
              <a:lnSpc>
                <a:spcPct val="120000"/>
              </a:lnSpc>
              <a:spcBef>
                <a:spcPts val="0"/>
              </a:spcBef>
              <a:buFont typeface="Arial" panose="020B0604020202020204" pitchFamily="34" charset="0"/>
              <a:buChar char="•"/>
            </a:pPr>
            <a:r>
              <a:rPr lang="en-US" sz="2800" dirty="0"/>
              <a:t>Must be SD resident</a:t>
            </a:r>
          </a:p>
          <a:p>
            <a:pPr marL="285750" lvl="0" indent="-285750">
              <a:lnSpc>
                <a:spcPct val="120000"/>
              </a:lnSpc>
              <a:spcBef>
                <a:spcPts val="0"/>
              </a:spcBef>
              <a:buFont typeface="Arial" panose="020B0604020202020204" pitchFamily="34" charset="0"/>
              <a:buChar char="•"/>
            </a:pPr>
            <a:r>
              <a:rPr lang="en-US" sz="2800" dirty="0"/>
              <a:t>Eligibility requirements include minimum GPA, minimum ACT scores, curriculum requirements, etc.</a:t>
            </a:r>
          </a:p>
          <a:p>
            <a:pPr marL="285750" lvl="0" indent="-285750">
              <a:lnSpc>
                <a:spcPct val="120000"/>
              </a:lnSpc>
              <a:spcBef>
                <a:spcPts val="0"/>
              </a:spcBef>
              <a:buFont typeface="Arial" panose="020B0604020202020204" pitchFamily="34" charset="0"/>
              <a:buChar char="•"/>
            </a:pPr>
            <a:r>
              <a:rPr lang="en-US" sz="2800" dirty="0"/>
              <a:t>Apply at </a:t>
            </a:r>
            <a:r>
              <a:rPr lang="en-US" sz="2800" dirty="0">
                <a:hlinkClick r:id="rId3"/>
              </a:rPr>
              <a:t>https://sdos.sdbor.edu/</a:t>
            </a:r>
            <a:r>
              <a:rPr lang="en-US" sz="2800" dirty="0"/>
              <a:t> by September 1</a:t>
            </a:r>
          </a:p>
          <a:p>
            <a:pPr marL="285750" lvl="0" indent="-285750">
              <a:lnSpc>
                <a:spcPct val="120000"/>
              </a:lnSpc>
              <a:spcBef>
                <a:spcPts val="0"/>
              </a:spcBef>
              <a:buFont typeface="Arial" panose="020B0604020202020204" pitchFamily="34" charset="0"/>
              <a:buChar char="•"/>
            </a:pPr>
            <a:r>
              <a:rPr lang="en-US" sz="2800" dirty="0"/>
              <a:t>Recommended that initial application and transcript be submitted by June 1</a:t>
            </a:r>
            <a:br>
              <a:rPr lang="en-US" sz="2800" dirty="0"/>
            </a:br>
            <a:endParaRPr lang="en-US" sz="2800" dirty="0"/>
          </a:p>
          <a:p>
            <a:pPr marL="0" indent="0" algn="ctr">
              <a:buNone/>
            </a:pPr>
            <a:r>
              <a:rPr lang="en-US" sz="2600" i="1" dirty="0">
                <a:solidFill>
                  <a:schemeClr val="accent2"/>
                </a:solidFill>
              </a:rPr>
              <a:t>Programs may change – check website for the latest information</a:t>
            </a:r>
          </a:p>
          <a:p>
            <a:pPr marL="0" indent="0">
              <a:buNone/>
            </a:pPr>
            <a:endParaRPr lang="en-US" sz="2400" dirty="0"/>
          </a:p>
        </p:txBody>
      </p:sp>
      <p:sp>
        <p:nvSpPr>
          <p:cNvPr id="2" name="Footer Placeholder 4">
            <a:extLst>
              <a:ext uri="{FF2B5EF4-FFF2-40B4-BE49-F238E27FC236}">
                <a16:creationId xmlns:a16="http://schemas.microsoft.com/office/drawing/2014/main" id="{DAB143F3-692D-5CAE-55A4-112E3091C62D}"/>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062884"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60</a:t>
            </a:fld>
            <a:endParaRPr lang="en-US" b="0" dirty="0">
              <a:solidFill>
                <a:schemeClr val="tx1">
                  <a:lumMod val="50000"/>
                  <a:lumOff val="50000"/>
                </a:schemeClr>
              </a:solidFill>
            </a:endParaRPr>
          </a:p>
        </p:txBody>
      </p:sp>
      <p:sp>
        <p:nvSpPr>
          <p:cNvPr id="5" name="Rectangle 4">
            <a:extLst>
              <a:ext uri="{FF2B5EF4-FFF2-40B4-BE49-F238E27FC236}">
                <a16:creationId xmlns:a16="http://schemas.microsoft.com/office/drawing/2014/main" id="{FD808455-69A2-4E64-B9AF-12D5C56D5745}"/>
              </a:ext>
            </a:extLst>
          </p:cNvPr>
          <p:cNvSpPr/>
          <p:nvPr/>
        </p:nvSpPr>
        <p:spPr>
          <a:xfrm>
            <a:off x="546100" y="266700"/>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C1925B9-8134-4F00-80A2-D9C067DBE8B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chemeClr val="bg1"/>
                </a:solidFill>
                <a:latin typeface="Palatino Linotype" panose="02040502050505030304" pitchFamily="18" charset="0"/>
              </a:rPr>
              <a:t>South Dakota Opportunity Scholarship</a:t>
            </a:r>
            <a:endParaRPr lang="en-US"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786076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86A537-0B65-4DD2-BF52-C9B1712ABD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C8AA93-40E1-48CB-9092-BC57D2CB5008}"/>
              </a:ext>
            </a:extLst>
          </p:cNvPr>
          <p:cNvSpPr>
            <a:spLocks noGrp="1"/>
          </p:cNvSpPr>
          <p:nvPr>
            <p:ph idx="1"/>
          </p:nvPr>
        </p:nvSpPr>
        <p:spPr>
          <a:xfrm>
            <a:off x="838200" y="2391568"/>
            <a:ext cx="10515600" cy="3785394"/>
          </a:xfrm>
        </p:spPr>
        <p:txBody>
          <a:bodyPr anchor="ctr">
            <a:normAutofit/>
          </a:bodyPr>
          <a:lstStyle/>
          <a:p>
            <a:pPr marL="285750" lvl="1" indent="-285750" defTabSz="1244600">
              <a:spcBef>
                <a:spcPct val="0"/>
              </a:spcBef>
              <a:spcAft>
                <a:spcPct val="20000"/>
              </a:spcAft>
              <a:buFont typeface="Arial" panose="020B0604020202020204" pitchFamily="34" charset="0"/>
              <a:buChar char="•"/>
            </a:pPr>
            <a:r>
              <a:rPr lang="en-US" sz="2200" kern="1200" dirty="0"/>
              <a:t>Tuition and applicable fees at participating SD schools </a:t>
            </a:r>
          </a:p>
          <a:p>
            <a:pPr marL="285750" lvl="1" indent="-285750" defTabSz="1244600">
              <a:spcBef>
                <a:spcPct val="0"/>
              </a:spcBef>
              <a:spcAft>
                <a:spcPct val="20000"/>
              </a:spcAft>
              <a:buFont typeface="Arial" panose="020B0604020202020204" pitchFamily="34" charset="0"/>
              <a:buChar char="•"/>
            </a:pPr>
            <a:r>
              <a:rPr lang="en-US" sz="2200" kern="1200" dirty="0"/>
              <a:t>Requirements include minimum grades and agreement to stay in state for work in specific critical need occupations</a:t>
            </a:r>
          </a:p>
          <a:p>
            <a:pPr marL="285750" lvl="1" indent="-285750" defTabSz="1244600">
              <a:spcBef>
                <a:spcPct val="0"/>
              </a:spcBef>
              <a:spcAft>
                <a:spcPct val="20000"/>
              </a:spcAft>
              <a:buFont typeface="Arial" panose="020B0604020202020204" pitchFamily="34" charset="0"/>
              <a:buChar char="•"/>
            </a:pPr>
            <a:r>
              <a:rPr lang="en-US" sz="2200" dirty="0">
                <a:solidFill>
                  <a:prstClr val="black"/>
                </a:solidFill>
              </a:rPr>
              <a:t>Understand the scholarship will turn into a loan if requirements are not met</a:t>
            </a:r>
          </a:p>
          <a:p>
            <a:pPr marL="285750" lvl="1" indent="-285750" defTabSz="1244600">
              <a:spcBef>
                <a:spcPct val="0"/>
              </a:spcBef>
              <a:spcAft>
                <a:spcPct val="20000"/>
              </a:spcAft>
              <a:buFont typeface="Arial" panose="020B0604020202020204" pitchFamily="34" charset="0"/>
              <a:buChar char="•"/>
            </a:pPr>
            <a:r>
              <a:rPr lang="en-US" sz="2200" kern="1200" dirty="0"/>
              <a:t>Apply at </a:t>
            </a:r>
            <a:r>
              <a:rPr lang="en-US" sz="2200" dirty="0">
                <a:hlinkClick r:id="rId3"/>
              </a:rPr>
              <a:t>https://tdx.sdbor.edu/TDClient/33/Portal/KB/ArticleDet?ID=278</a:t>
            </a:r>
            <a:r>
              <a:rPr lang="en-US" sz="2200" dirty="0"/>
              <a:t> </a:t>
            </a:r>
            <a:r>
              <a:rPr lang="en-US" sz="2200" kern="1200" dirty="0"/>
              <a:t>by December 15</a:t>
            </a:r>
          </a:p>
          <a:p>
            <a:pPr marL="285750" lvl="1" indent="-285750" defTabSz="1244600">
              <a:spcBef>
                <a:spcPct val="0"/>
              </a:spcBef>
              <a:spcAft>
                <a:spcPct val="20000"/>
              </a:spcAft>
              <a:buFont typeface="Arial" panose="020B0604020202020204" pitchFamily="34" charset="0"/>
              <a:buChar char="•"/>
            </a:pPr>
            <a:endParaRPr lang="en-US" dirty="0"/>
          </a:p>
          <a:p>
            <a:pPr marL="0" indent="0" algn="ctr">
              <a:buNone/>
            </a:pPr>
            <a:r>
              <a:rPr lang="en-US" i="1" dirty="0">
                <a:solidFill>
                  <a:schemeClr val="accent2"/>
                </a:solidFill>
              </a:rPr>
              <a:t>Programs may change – check website for the latest information</a:t>
            </a:r>
          </a:p>
          <a:p>
            <a:pPr marL="0" indent="0">
              <a:buNone/>
            </a:pPr>
            <a:endParaRPr lang="en-US" sz="2400" dirty="0"/>
          </a:p>
        </p:txBody>
      </p:sp>
      <p:sp>
        <p:nvSpPr>
          <p:cNvPr id="2" name="Footer Placeholder 4">
            <a:extLst>
              <a:ext uri="{FF2B5EF4-FFF2-40B4-BE49-F238E27FC236}">
                <a16:creationId xmlns:a16="http://schemas.microsoft.com/office/drawing/2014/main" id="{2B4D4BF0-7787-17C8-2529-BBFCCFAED414}"/>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062884"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61</a:t>
            </a:fld>
            <a:endParaRPr lang="en-US" b="0" dirty="0">
              <a:solidFill>
                <a:schemeClr val="tx1">
                  <a:lumMod val="50000"/>
                  <a:lumOff val="50000"/>
                </a:schemeClr>
              </a:solidFill>
            </a:endParaRPr>
          </a:p>
        </p:txBody>
      </p:sp>
      <p:sp>
        <p:nvSpPr>
          <p:cNvPr id="5" name="Rectangle 4">
            <a:extLst>
              <a:ext uri="{FF2B5EF4-FFF2-40B4-BE49-F238E27FC236}">
                <a16:creationId xmlns:a16="http://schemas.microsoft.com/office/drawing/2014/main" id="{FD808455-69A2-4E64-B9AF-12D5C56D5745}"/>
              </a:ext>
            </a:extLst>
          </p:cNvPr>
          <p:cNvSpPr/>
          <p:nvPr/>
        </p:nvSpPr>
        <p:spPr>
          <a:xfrm>
            <a:off x="546100" y="266700"/>
            <a:ext cx="11099800" cy="18859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C1925B9-8134-4F00-80A2-D9C067DBE8B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Dakota Corps Scholarship</a:t>
            </a:r>
          </a:p>
        </p:txBody>
      </p:sp>
    </p:spTree>
    <p:extLst>
      <p:ext uri="{BB962C8B-B14F-4D97-AF65-F5344CB8AC3E}">
        <p14:creationId xmlns:p14="http://schemas.microsoft.com/office/powerpoint/2010/main" val="331006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27553-1DB2-4590-8AE7-B8F649BF50DF}"/>
              </a:ext>
            </a:extLst>
          </p:cNvPr>
          <p:cNvSpPr>
            <a:spLocks noGrp="1"/>
          </p:cNvSpPr>
          <p:nvPr>
            <p:ph idx="1"/>
          </p:nvPr>
        </p:nvSpPr>
        <p:spPr>
          <a:xfrm>
            <a:off x="838200" y="2391568"/>
            <a:ext cx="10515600" cy="3785394"/>
          </a:xfrm>
        </p:spPr>
        <p:txBody>
          <a:bodyPr anchor="ctr">
            <a:normAutofit/>
          </a:bodyPr>
          <a:lstStyle/>
          <a:p>
            <a:pPr marL="285750" lvl="1" indent="-285750" defTabSz="1244600">
              <a:spcBef>
                <a:spcPct val="0"/>
              </a:spcBef>
              <a:spcAft>
                <a:spcPct val="20000"/>
              </a:spcAft>
              <a:buFont typeface="Arial" panose="020B0604020202020204" pitchFamily="34" charset="0"/>
              <a:buChar char="•"/>
            </a:pPr>
            <a:r>
              <a:rPr lang="en-US" sz="2200" kern="1200" dirty="0"/>
              <a:t>Resident of SD</a:t>
            </a:r>
          </a:p>
          <a:p>
            <a:pPr marL="285750" lvl="1" indent="-285750" defTabSz="1244600">
              <a:spcBef>
                <a:spcPct val="0"/>
              </a:spcBef>
              <a:spcAft>
                <a:spcPct val="20000"/>
              </a:spcAft>
              <a:buFont typeface="Arial" panose="020B0604020202020204" pitchFamily="34" charset="0"/>
              <a:buChar char="•"/>
            </a:pPr>
            <a:r>
              <a:rPr lang="en-US" sz="2200" kern="1200" dirty="0"/>
              <a:t>Enrolled at least part time at a participating institution</a:t>
            </a:r>
          </a:p>
          <a:p>
            <a:pPr marL="285750" lvl="1" indent="-285750" defTabSz="1244600">
              <a:spcBef>
                <a:spcPct val="0"/>
              </a:spcBef>
              <a:spcAft>
                <a:spcPct val="20000"/>
              </a:spcAft>
              <a:buFont typeface="Arial" panose="020B0604020202020204" pitchFamily="34" charset="0"/>
              <a:buChar char="•"/>
            </a:pPr>
            <a:r>
              <a:rPr lang="en-US" sz="2200" dirty="0"/>
              <a:t>Completed FAFSA and requirements established by institution</a:t>
            </a:r>
          </a:p>
          <a:p>
            <a:pPr marL="285750" lvl="1" indent="-285750" defTabSz="1244600">
              <a:spcBef>
                <a:spcPct val="0"/>
              </a:spcBef>
              <a:spcAft>
                <a:spcPct val="20000"/>
              </a:spcAft>
              <a:buFont typeface="Arial" panose="020B0604020202020204" pitchFamily="34" charset="0"/>
              <a:buChar char="•"/>
            </a:pPr>
            <a:r>
              <a:rPr lang="en-US" sz="2200" kern="1200" dirty="0"/>
              <a:t>Information at </a:t>
            </a:r>
            <a:r>
              <a:rPr lang="en-US" sz="2200" u="sng" dirty="0">
                <a:solidFill>
                  <a:srgbClr val="467886"/>
                </a:solidFill>
                <a:effectLst/>
                <a:ea typeface="Aptos" panose="020B0004020202020204" pitchFamily="34" charset="0"/>
                <a:cs typeface="Aptos" panose="020B0004020202020204" pitchFamily="34" charset="0"/>
                <a:hlinkClick r:id="rId3"/>
              </a:rPr>
              <a:t>https://tdx.sdbor.edu/TDClient/33/Portal/KB/ArticleDet?ID=311</a:t>
            </a:r>
            <a:br>
              <a:rPr lang="en-US" sz="2200" kern="1200" dirty="0">
                <a:highlight>
                  <a:srgbClr val="FFFF00"/>
                </a:highlight>
              </a:rPr>
            </a:br>
            <a:endParaRPr lang="en-US" sz="2200" dirty="0">
              <a:highlight>
                <a:srgbClr val="FFFF00"/>
              </a:highlight>
            </a:endParaRPr>
          </a:p>
          <a:p>
            <a:pPr marL="0" indent="0" algn="ctr">
              <a:buNone/>
            </a:pPr>
            <a:r>
              <a:rPr lang="en-US" sz="2200" i="1" dirty="0">
                <a:solidFill>
                  <a:schemeClr val="accent2"/>
                </a:solidFill>
              </a:rPr>
              <a:t>Programs may change – check website for the latest information</a:t>
            </a:r>
          </a:p>
          <a:p>
            <a:endParaRPr lang="en-US" sz="2400" dirty="0"/>
          </a:p>
        </p:txBody>
      </p:sp>
      <p:sp>
        <p:nvSpPr>
          <p:cNvPr id="2" name="Footer Placeholder 4">
            <a:extLst>
              <a:ext uri="{FF2B5EF4-FFF2-40B4-BE49-F238E27FC236}">
                <a16:creationId xmlns:a16="http://schemas.microsoft.com/office/drawing/2014/main" id="{4819A67A-AF8D-0407-E26B-3C830E05DC1A}"/>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053051" y="5697588"/>
            <a:ext cx="2743200" cy="365125"/>
          </a:xfrm>
        </p:spPr>
        <p:txBody>
          <a:bodyPr>
            <a:normAutofit/>
          </a:bodyPr>
          <a:lstStyle/>
          <a:p>
            <a:pPr>
              <a:spcAft>
                <a:spcPts val="600"/>
              </a:spcAft>
            </a:pPr>
            <a:fld id="{D57F1E4F-1CFF-5643-939E-217C01CDF565}" type="slidenum">
              <a:rPr lang="en-US" b="0" smtClean="0">
                <a:solidFill>
                  <a:schemeClr val="tx1">
                    <a:lumMod val="50000"/>
                    <a:lumOff val="50000"/>
                  </a:schemeClr>
                </a:solidFill>
              </a:rPr>
              <a:pPr>
                <a:spcAft>
                  <a:spcPts val="600"/>
                </a:spcAft>
              </a:pPr>
              <a:t>62</a:t>
            </a:fld>
            <a:endParaRPr lang="en-US" b="0" dirty="0">
              <a:solidFill>
                <a:schemeClr val="tx1">
                  <a:lumMod val="50000"/>
                  <a:lumOff val="50000"/>
                </a:schemeClr>
              </a:solidFill>
            </a:endParaRPr>
          </a:p>
        </p:txBody>
      </p:sp>
      <p:sp>
        <p:nvSpPr>
          <p:cNvPr id="6" name="Rectangle 5">
            <a:extLst>
              <a:ext uri="{FF2B5EF4-FFF2-40B4-BE49-F238E27FC236}">
                <a16:creationId xmlns:a16="http://schemas.microsoft.com/office/drawing/2014/main" id="{0842B94C-F20D-4378-A6CE-D30CF2B087AA}"/>
              </a:ext>
            </a:extLst>
          </p:cNvPr>
          <p:cNvSpPr/>
          <p:nvPr/>
        </p:nvSpPr>
        <p:spPr>
          <a:xfrm>
            <a:off x="546100" y="354011"/>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E931BE4-3E88-421B-BBC1-4A3903622A2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South Dakota Needs Based Grant Program (SDNBGP)</a:t>
            </a:r>
          </a:p>
        </p:txBody>
      </p:sp>
    </p:spTree>
    <p:extLst>
      <p:ext uri="{BB962C8B-B14F-4D97-AF65-F5344CB8AC3E}">
        <p14:creationId xmlns:p14="http://schemas.microsoft.com/office/powerpoint/2010/main" val="2094632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86A537-0B65-4DD2-BF52-C9B1712ABD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C8AA93-40E1-48CB-9092-BC57D2CB5008}"/>
              </a:ext>
            </a:extLst>
          </p:cNvPr>
          <p:cNvSpPr>
            <a:spLocks noGrp="1"/>
          </p:cNvSpPr>
          <p:nvPr>
            <p:ph idx="1"/>
          </p:nvPr>
        </p:nvSpPr>
        <p:spPr>
          <a:xfrm>
            <a:off x="838200" y="2707481"/>
            <a:ext cx="10515600" cy="3785394"/>
          </a:xfrm>
        </p:spPr>
        <p:txBody>
          <a:bodyPr anchor="ctr">
            <a:normAutofit/>
          </a:bodyPr>
          <a:lstStyle/>
          <a:p>
            <a:pPr marL="285750" lvl="0" indent="-285750">
              <a:lnSpc>
                <a:spcPct val="110000"/>
              </a:lnSpc>
              <a:spcBef>
                <a:spcPts val="0"/>
              </a:spcBef>
              <a:buFont typeface="Arial" panose="020B0604020202020204" pitchFamily="34" charset="0"/>
              <a:buChar char="•"/>
            </a:pPr>
            <a:r>
              <a:rPr lang="en-US" sz="2200" dirty="0"/>
              <a:t>Full-ride scholarship</a:t>
            </a:r>
          </a:p>
          <a:p>
            <a:pPr marL="285750" lvl="0" indent="-285750">
              <a:lnSpc>
                <a:spcPct val="110000"/>
              </a:lnSpc>
              <a:spcBef>
                <a:spcPts val="0"/>
              </a:spcBef>
              <a:buFont typeface="Arial" panose="020B0604020202020204" pitchFamily="34" charset="0"/>
              <a:buChar char="•"/>
            </a:pPr>
            <a:r>
              <a:rPr lang="en-US" sz="2200" dirty="0"/>
              <a:t>For students enrolled in a high-need workforce area program at one of the four technical colleges</a:t>
            </a:r>
          </a:p>
          <a:p>
            <a:pPr marL="285750" lvl="0" indent="-285750">
              <a:lnSpc>
                <a:spcPct val="110000"/>
              </a:lnSpc>
              <a:spcBef>
                <a:spcPts val="0"/>
              </a:spcBef>
              <a:buFont typeface="Arial" panose="020B0604020202020204" pitchFamily="34" charset="0"/>
              <a:buChar char="•"/>
            </a:pPr>
            <a:r>
              <a:rPr lang="en-US" sz="2200" dirty="0"/>
              <a:t>Work full-time in SD for a minimum of three years.</a:t>
            </a:r>
          </a:p>
          <a:p>
            <a:pPr marL="285750" lvl="0" indent="-285750">
              <a:lnSpc>
                <a:spcPct val="110000"/>
              </a:lnSpc>
              <a:spcBef>
                <a:spcPts val="0"/>
              </a:spcBef>
              <a:buFont typeface="Arial" panose="020B0604020202020204" pitchFamily="34" charset="0"/>
              <a:buChar char="•"/>
            </a:pPr>
            <a:r>
              <a:rPr lang="en-US" sz="2200" dirty="0"/>
              <a:t>Next application cycle will be January 1, 2026 – March 31, 2026</a:t>
            </a:r>
          </a:p>
          <a:p>
            <a:pPr marL="285750" indent="-285750">
              <a:lnSpc>
                <a:spcPct val="110000"/>
              </a:lnSpc>
              <a:spcBef>
                <a:spcPts val="0"/>
              </a:spcBef>
              <a:buFont typeface="Arial" panose="020B0604020202020204" pitchFamily="34" charset="0"/>
              <a:buChar char="•"/>
            </a:pPr>
            <a:r>
              <a:rPr lang="en-US" sz="2200" dirty="0"/>
              <a:t>Understand the scholarship will turn into a loan if requirements are not met</a:t>
            </a:r>
          </a:p>
          <a:p>
            <a:pPr marL="285750" indent="-285750">
              <a:lnSpc>
                <a:spcPct val="110000"/>
              </a:lnSpc>
              <a:spcBef>
                <a:spcPts val="0"/>
              </a:spcBef>
              <a:buFont typeface="Arial" panose="020B0604020202020204" pitchFamily="34" charset="0"/>
              <a:buChar char="•"/>
            </a:pPr>
            <a:r>
              <a:rPr lang="en-US" sz="2200" dirty="0"/>
              <a:t>More information at </a:t>
            </a:r>
            <a:r>
              <a:rPr lang="en-US" sz="2200" dirty="0">
                <a:hlinkClick r:id="rId3"/>
              </a:rPr>
              <a:t>www.builddakotascholarships.com</a:t>
            </a:r>
            <a:r>
              <a:rPr lang="en-US" sz="2200" dirty="0"/>
              <a:t> or on the technical college’s website</a:t>
            </a:r>
          </a:p>
          <a:p>
            <a:pPr marL="0" indent="0" algn="ctr">
              <a:buNone/>
            </a:pPr>
            <a:r>
              <a:rPr lang="en-US" sz="2200" i="1" dirty="0">
                <a:solidFill>
                  <a:schemeClr val="accent2"/>
                </a:solidFill>
              </a:rPr>
              <a:t>Programs may change – check website for the latest information</a:t>
            </a:r>
          </a:p>
          <a:p>
            <a:pPr marL="0" indent="0">
              <a:buNone/>
            </a:pPr>
            <a:endParaRPr lang="en-US" sz="2400" dirty="0"/>
          </a:p>
        </p:txBody>
      </p:sp>
      <p:sp>
        <p:nvSpPr>
          <p:cNvPr id="2" name="Footer Placeholder 4">
            <a:extLst>
              <a:ext uri="{FF2B5EF4-FFF2-40B4-BE49-F238E27FC236}">
                <a16:creationId xmlns:a16="http://schemas.microsoft.com/office/drawing/2014/main" id="{02118015-DB22-3EA9-95EE-FCD513FB373F}"/>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062884"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63</a:t>
            </a:fld>
            <a:endParaRPr lang="en-US" b="0" dirty="0">
              <a:solidFill>
                <a:schemeClr val="tx1">
                  <a:lumMod val="50000"/>
                  <a:lumOff val="50000"/>
                </a:schemeClr>
              </a:solidFill>
            </a:endParaRPr>
          </a:p>
        </p:txBody>
      </p:sp>
      <p:sp>
        <p:nvSpPr>
          <p:cNvPr id="5" name="Rectangle 4">
            <a:extLst>
              <a:ext uri="{FF2B5EF4-FFF2-40B4-BE49-F238E27FC236}">
                <a16:creationId xmlns:a16="http://schemas.microsoft.com/office/drawing/2014/main" id="{FD808455-69A2-4E64-B9AF-12D5C56D5745}"/>
              </a:ext>
            </a:extLst>
          </p:cNvPr>
          <p:cNvSpPr/>
          <p:nvPr/>
        </p:nvSpPr>
        <p:spPr>
          <a:xfrm>
            <a:off x="546100" y="266700"/>
            <a:ext cx="11099800" cy="18859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C1925B9-8134-4F00-80A2-D9C067DBE8B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Build Dakota Scholarship</a:t>
            </a:r>
          </a:p>
        </p:txBody>
      </p:sp>
    </p:spTree>
    <p:extLst>
      <p:ext uri="{BB962C8B-B14F-4D97-AF65-F5344CB8AC3E}">
        <p14:creationId xmlns:p14="http://schemas.microsoft.com/office/powerpoint/2010/main" val="642354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27553-1DB2-4590-8AE7-B8F649BF50DF}"/>
              </a:ext>
            </a:extLst>
          </p:cNvPr>
          <p:cNvSpPr>
            <a:spLocks noGrp="1"/>
          </p:cNvSpPr>
          <p:nvPr>
            <p:ph idx="1"/>
          </p:nvPr>
        </p:nvSpPr>
        <p:spPr>
          <a:xfrm>
            <a:off x="838200" y="2391568"/>
            <a:ext cx="10515600" cy="3785394"/>
          </a:xfrm>
        </p:spPr>
        <p:txBody>
          <a:bodyPr anchor="ctr">
            <a:normAutofit/>
          </a:bodyPr>
          <a:lstStyle/>
          <a:p>
            <a:pPr>
              <a:lnSpc>
                <a:spcPct val="100000"/>
              </a:lnSpc>
              <a:spcBef>
                <a:spcPts val="0"/>
              </a:spcBef>
            </a:pPr>
            <a:r>
              <a:rPr lang="en-US" sz="2200" dirty="0"/>
              <a:t>New state-wide initiative to encourage South Dakota students of all economic backgrounds to live and work in South Dakota after graduation</a:t>
            </a:r>
          </a:p>
          <a:p>
            <a:pPr>
              <a:lnSpc>
                <a:spcPct val="100000"/>
              </a:lnSpc>
              <a:spcBef>
                <a:spcPts val="0"/>
              </a:spcBef>
            </a:pPr>
            <a:r>
              <a:rPr lang="en-US" sz="2200" dirty="0"/>
              <a:t>Available to students with unmet financial need as determined through their submission of the FAFSA, in conjunction with the financial aid office at the respective university. </a:t>
            </a:r>
          </a:p>
          <a:p>
            <a:pPr>
              <a:lnSpc>
                <a:spcPct val="100000"/>
              </a:lnSpc>
              <a:spcBef>
                <a:spcPts val="0"/>
              </a:spcBef>
            </a:pPr>
            <a:r>
              <a:rPr lang="en-US" sz="2200" b="0" i="0" dirty="0">
                <a:effectLst/>
              </a:rPr>
              <a:t>Understand the scholarship will turn into a loan if requirements are not met</a:t>
            </a:r>
          </a:p>
          <a:p>
            <a:pPr>
              <a:lnSpc>
                <a:spcPct val="100000"/>
              </a:lnSpc>
              <a:spcBef>
                <a:spcPts val="0"/>
              </a:spcBef>
            </a:pPr>
            <a:r>
              <a:rPr lang="en-US" sz="2200" dirty="0"/>
              <a:t>More information at </a:t>
            </a:r>
            <a:r>
              <a:rPr lang="en-US" sz="2200" dirty="0">
                <a:hlinkClick r:id="rId3"/>
              </a:rPr>
              <a:t>www.freedomscholarshipsd.com</a:t>
            </a:r>
            <a:r>
              <a:rPr lang="en-US" sz="2200" dirty="0"/>
              <a:t> </a:t>
            </a:r>
          </a:p>
          <a:p>
            <a:pPr>
              <a:lnSpc>
                <a:spcPct val="100000"/>
              </a:lnSpc>
              <a:spcBef>
                <a:spcPts val="0"/>
              </a:spcBef>
            </a:pPr>
            <a:endParaRPr lang="en-US" sz="2200" dirty="0"/>
          </a:p>
          <a:p>
            <a:pPr marL="0" indent="0" algn="ctr">
              <a:buNone/>
            </a:pPr>
            <a:r>
              <a:rPr lang="en-US" sz="2400" i="1" dirty="0">
                <a:solidFill>
                  <a:schemeClr val="accent2"/>
                </a:solidFill>
              </a:rPr>
              <a:t>Programs may change – check website for the latest information</a:t>
            </a:r>
          </a:p>
          <a:p>
            <a:endParaRPr lang="en-US" sz="2400" dirty="0"/>
          </a:p>
        </p:txBody>
      </p:sp>
      <p:sp>
        <p:nvSpPr>
          <p:cNvPr id="2" name="Footer Placeholder 4">
            <a:extLst>
              <a:ext uri="{FF2B5EF4-FFF2-40B4-BE49-F238E27FC236}">
                <a16:creationId xmlns:a16="http://schemas.microsoft.com/office/drawing/2014/main" id="{19AD4988-39FE-4BEC-B522-95405643327F}"/>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053051" y="5697588"/>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64</a:t>
            </a:fld>
            <a:endParaRPr lang="en-US" b="0" dirty="0">
              <a:solidFill>
                <a:schemeClr val="tx1">
                  <a:lumMod val="50000"/>
                  <a:lumOff val="50000"/>
                </a:schemeClr>
              </a:solidFill>
            </a:endParaRPr>
          </a:p>
        </p:txBody>
      </p:sp>
      <p:sp>
        <p:nvSpPr>
          <p:cNvPr id="6" name="Rectangle 5">
            <a:extLst>
              <a:ext uri="{FF2B5EF4-FFF2-40B4-BE49-F238E27FC236}">
                <a16:creationId xmlns:a16="http://schemas.microsoft.com/office/drawing/2014/main" id="{0842B94C-F20D-4378-A6CE-D30CF2B087AA}"/>
              </a:ext>
            </a:extLst>
          </p:cNvPr>
          <p:cNvSpPr/>
          <p:nvPr/>
        </p:nvSpPr>
        <p:spPr>
          <a:xfrm>
            <a:off x="414020" y="293051"/>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E931BE4-3E88-421B-BBC1-4A3903622A2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Freedom Scholarship</a:t>
            </a:r>
          </a:p>
        </p:txBody>
      </p:sp>
    </p:spTree>
    <p:extLst>
      <p:ext uri="{BB962C8B-B14F-4D97-AF65-F5344CB8AC3E}">
        <p14:creationId xmlns:p14="http://schemas.microsoft.com/office/powerpoint/2010/main" val="196557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2D8D90-F492-4824-B71F-5CB01B54D69A}"/>
              </a:ext>
            </a:extLst>
          </p:cNvPr>
          <p:cNvSpPr/>
          <p:nvPr/>
        </p:nvSpPr>
        <p:spPr>
          <a:xfrm>
            <a:off x="546100" y="266701"/>
            <a:ext cx="11099800" cy="18859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F5F215D-0D29-45AB-B753-20BDA6A1E3FE}"/>
              </a:ext>
            </a:extLst>
          </p:cNvPr>
          <p:cNvSpPr>
            <a:spLocks noGrp="1"/>
          </p:cNvSpPr>
          <p:nvPr>
            <p:ph type="title"/>
          </p:nvPr>
        </p:nvSpPr>
        <p:spPr>
          <a:xfrm>
            <a:off x="752475" y="313530"/>
            <a:ext cx="10515600" cy="1325563"/>
          </a:xfrm>
        </p:spPr>
        <p:txBody>
          <a:bodyPr>
            <a:normAutofit/>
          </a:bodyPr>
          <a:lstStyle/>
          <a:p>
            <a:pPr algn="ctr"/>
            <a:r>
              <a:rPr lang="en-US" sz="4000" dirty="0">
                <a:solidFill>
                  <a:srgbClr val="FFFFFF"/>
                </a:solidFill>
              </a:rPr>
              <a:t>Jump Start Scholarship</a:t>
            </a:r>
          </a:p>
        </p:txBody>
      </p:sp>
      <p:sp>
        <p:nvSpPr>
          <p:cNvPr id="7" name="Content Placeholder 6">
            <a:extLst>
              <a:ext uri="{FF2B5EF4-FFF2-40B4-BE49-F238E27FC236}">
                <a16:creationId xmlns:a16="http://schemas.microsoft.com/office/drawing/2014/main" id="{EEED99C9-A563-4F78-92AE-071AC33859B0}"/>
              </a:ext>
            </a:extLst>
          </p:cNvPr>
          <p:cNvSpPr>
            <a:spLocks noGrp="1"/>
          </p:cNvSpPr>
          <p:nvPr>
            <p:ph idx="1"/>
          </p:nvPr>
        </p:nvSpPr>
        <p:spPr>
          <a:xfrm>
            <a:off x="838200" y="2391568"/>
            <a:ext cx="10515600" cy="3785394"/>
          </a:xfrm>
        </p:spPr>
        <p:txBody>
          <a:bodyPr anchor="ctr">
            <a:normAutofit fontScale="92500" lnSpcReduction="10000"/>
          </a:bodyPr>
          <a:lstStyle/>
          <a:p>
            <a:pPr marL="342900" lvl="0" indent="-342900">
              <a:lnSpc>
                <a:spcPct val="120000"/>
              </a:lnSpc>
              <a:spcBef>
                <a:spcPts val="0"/>
              </a:spcBef>
              <a:buFont typeface="Arial" panose="020B0604020202020204" pitchFamily="34" charset="0"/>
              <a:buChar char="•"/>
            </a:pPr>
            <a:r>
              <a:rPr lang="en-US" sz="2400" dirty="0"/>
              <a:t>Students who graduate from a SD public high school in 3 years or less</a:t>
            </a:r>
          </a:p>
          <a:p>
            <a:pPr marL="342900" lvl="0" indent="-342900">
              <a:lnSpc>
                <a:spcPct val="120000"/>
              </a:lnSpc>
              <a:spcBef>
                <a:spcPts val="0"/>
              </a:spcBef>
              <a:buFont typeface="Arial" panose="020B0604020202020204" pitchFamily="34" charset="0"/>
              <a:buChar char="•"/>
            </a:pPr>
            <a:r>
              <a:rPr lang="en-US" sz="2400" dirty="0"/>
              <a:t>Enroll in an accredited institution located in SD within 1 year of high school graduation. </a:t>
            </a:r>
          </a:p>
          <a:p>
            <a:pPr marL="342900" lvl="0" indent="-342900">
              <a:lnSpc>
                <a:spcPct val="120000"/>
              </a:lnSpc>
              <a:spcBef>
                <a:spcPts val="0"/>
              </a:spcBef>
              <a:buFont typeface="Arial" panose="020B0604020202020204" pitchFamily="34" charset="0"/>
              <a:buChar char="•"/>
            </a:pPr>
            <a:r>
              <a:rPr lang="en-US" sz="2400" dirty="0"/>
              <a:t>For first year only and dollar amount varies</a:t>
            </a:r>
          </a:p>
          <a:p>
            <a:pPr marL="342900" lvl="0" indent="-342900">
              <a:lnSpc>
                <a:spcPct val="120000"/>
              </a:lnSpc>
              <a:spcBef>
                <a:spcPts val="0"/>
              </a:spcBef>
              <a:buFont typeface="Arial" panose="020B0604020202020204" pitchFamily="34" charset="0"/>
              <a:buChar char="•"/>
            </a:pPr>
            <a:r>
              <a:rPr lang="en-US" sz="2400" dirty="0"/>
              <a:t>For SD residents</a:t>
            </a:r>
          </a:p>
          <a:p>
            <a:pPr marL="342900" lvl="0" indent="-342900">
              <a:lnSpc>
                <a:spcPct val="120000"/>
              </a:lnSpc>
              <a:spcBef>
                <a:spcPts val="0"/>
              </a:spcBef>
              <a:buFont typeface="Arial" panose="020B0604020202020204" pitchFamily="34" charset="0"/>
              <a:buChar char="•"/>
            </a:pPr>
            <a:r>
              <a:rPr lang="en-US" sz="2400" dirty="0"/>
              <a:t>Apply at </a:t>
            </a:r>
            <a:r>
              <a:rPr lang="en-US" sz="2400" dirty="0">
                <a:hlinkClick r:id="rId3"/>
              </a:rPr>
              <a:t>https://tdx.sdbor.edu/TDClient/33/Portal/KB/ArticleDet?ID=252</a:t>
            </a:r>
            <a:r>
              <a:rPr lang="en-US" sz="2400" dirty="0"/>
              <a:t> September 1</a:t>
            </a:r>
          </a:p>
          <a:p>
            <a:endParaRPr lang="en-US" sz="2400" dirty="0"/>
          </a:p>
          <a:p>
            <a:pPr marL="0" indent="0" algn="ctr">
              <a:buNone/>
            </a:pPr>
            <a:r>
              <a:rPr lang="en-US" sz="2400" i="1" dirty="0">
                <a:solidFill>
                  <a:schemeClr val="accent2"/>
                </a:solidFill>
              </a:rPr>
              <a:t>Programs may change – check website for the latest information</a:t>
            </a:r>
          </a:p>
        </p:txBody>
      </p:sp>
      <p:sp>
        <p:nvSpPr>
          <p:cNvPr id="2" name="Footer Placeholder 4">
            <a:extLst>
              <a:ext uri="{FF2B5EF4-FFF2-40B4-BE49-F238E27FC236}">
                <a16:creationId xmlns:a16="http://schemas.microsoft.com/office/drawing/2014/main" id="{C4A77FFA-7845-F36C-098C-ED7368D55A31}"/>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p:cNvSpPr>
            <a:spLocks noGrp="1"/>
          </p:cNvSpPr>
          <p:nvPr>
            <p:ph type="sldNum" sz="quarter" idx="12"/>
          </p:nvPr>
        </p:nvSpPr>
        <p:spPr>
          <a:xfrm>
            <a:off x="9180871" y="5811837"/>
            <a:ext cx="2594569"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65</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284646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0B13BC-B23E-42E7-AB55-AE1E3BED7B45}"/>
              </a:ext>
            </a:extLst>
          </p:cNvPr>
          <p:cNvSpPr/>
          <p:nvPr/>
        </p:nvSpPr>
        <p:spPr>
          <a:xfrm>
            <a:off x="546100" y="354011"/>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FD95B37-F8E6-4E89-99B8-2CE32750F705}"/>
              </a:ext>
            </a:extLst>
          </p:cNvPr>
          <p:cNvSpPr>
            <a:spLocks noGrp="1"/>
          </p:cNvSpPr>
          <p:nvPr>
            <p:ph type="title"/>
          </p:nvPr>
        </p:nvSpPr>
        <p:spPr>
          <a:xfrm>
            <a:off x="984250" y="916781"/>
            <a:ext cx="10515600" cy="1325563"/>
          </a:xfrm>
        </p:spPr>
        <p:txBody>
          <a:bodyPr>
            <a:normAutofit/>
          </a:bodyPr>
          <a:lstStyle/>
          <a:p>
            <a:pPr algn="ctr"/>
            <a:r>
              <a:rPr lang="en-US" sz="4000" dirty="0">
                <a:solidFill>
                  <a:srgbClr val="FFFFFF"/>
                </a:solidFill>
              </a:rPr>
              <a:t>Critical Teaching Needs Scholarship</a:t>
            </a:r>
            <a:br>
              <a:rPr lang="en-US" sz="4300" dirty="0">
                <a:solidFill>
                  <a:srgbClr val="FFFFFF"/>
                </a:solidFill>
              </a:rPr>
            </a:br>
            <a:endParaRPr lang="en-US" sz="4300" dirty="0">
              <a:solidFill>
                <a:srgbClr val="FFFFFF"/>
              </a:solidFill>
            </a:endParaRPr>
          </a:p>
        </p:txBody>
      </p:sp>
      <p:sp>
        <p:nvSpPr>
          <p:cNvPr id="7" name="Content Placeholder 6">
            <a:extLst>
              <a:ext uri="{FF2B5EF4-FFF2-40B4-BE49-F238E27FC236}">
                <a16:creationId xmlns:a16="http://schemas.microsoft.com/office/drawing/2014/main" id="{3A575191-AC12-49D6-8445-CD0040170162}"/>
              </a:ext>
            </a:extLst>
          </p:cNvPr>
          <p:cNvSpPr>
            <a:spLocks noGrp="1"/>
          </p:cNvSpPr>
          <p:nvPr>
            <p:ph idx="1"/>
          </p:nvPr>
        </p:nvSpPr>
        <p:spPr>
          <a:xfrm>
            <a:off x="838200" y="2391568"/>
            <a:ext cx="10515600" cy="3785394"/>
          </a:xfrm>
        </p:spPr>
        <p:txBody>
          <a:bodyPr anchor="ctr">
            <a:normAutofit/>
          </a:bodyPr>
          <a:lstStyle/>
          <a:p>
            <a:pPr marL="285750" lvl="0" indent="-285750">
              <a:lnSpc>
                <a:spcPct val="100000"/>
              </a:lnSpc>
              <a:spcBef>
                <a:spcPts val="0"/>
              </a:spcBef>
              <a:buFont typeface="Arial" panose="020B0604020202020204" pitchFamily="34" charset="0"/>
              <a:buChar char="•"/>
            </a:pPr>
            <a:r>
              <a:rPr lang="en-US" sz="2200" dirty="0"/>
              <a:t>Agree to work in SD in a critical teaching need occupation for five years</a:t>
            </a:r>
          </a:p>
          <a:p>
            <a:pPr marL="285750" lvl="0" indent="-285750">
              <a:lnSpc>
                <a:spcPct val="100000"/>
              </a:lnSpc>
              <a:spcBef>
                <a:spcPts val="0"/>
              </a:spcBef>
              <a:buFont typeface="Arial" panose="020B0604020202020204" pitchFamily="34" charset="0"/>
              <a:buChar char="•"/>
            </a:pPr>
            <a:r>
              <a:rPr lang="en-US" sz="2200" dirty="0"/>
              <a:t>Understand the scholarship will turn into a loan if requirements are not met</a:t>
            </a:r>
          </a:p>
          <a:p>
            <a:pPr marL="285750" lvl="0" indent="-285750">
              <a:lnSpc>
                <a:spcPct val="100000"/>
              </a:lnSpc>
              <a:spcBef>
                <a:spcPts val="0"/>
              </a:spcBef>
              <a:buFont typeface="Arial" panose="020B0604020202020204" pitchFamily="34" charset="0"/>
              <a:buChar char="•"/>
            </a:pPr>
            <a:r>
              <a:rPr lang="en-US" sz="2200" dirty="0"/>
              <a:t>Attend a participating SD postsecondary institution</a:t>
            </a:r>
          </a:p>
          <a:p>
            <a:pPr marL="285750" lvl="0" indent="-285750">
              <a:lnSpc>
                <a:spcPct val="100000"/>
              </a:lnSpc>
              <a:spcBef>
                <a:spcPts val="0"/>
              </a:spcBef>
              <a:buFont typeface="Arial" panose="020B0604020202020204" pitchFamily="34" charset="0"/>
              <a:buChar char="•"/>
            </a:pPr>
            <a:r>
              <a:rPr lang="en-US" sz="2200" dirty="0"/>
              <a:t>Application and more information online at </a:t>
            </a:r>
            <a:r>
              <a:rPr lang="en-US" sz="2200" dirty="0">
                <a:hlinkClick r:id="rId3"/>
              </a:rPr>
              <a:t>https://tdx.sdbor.edu/TDClient/33/Portal/KB/?CategoryID=38</a:t>
            </a:r>
            <a:endParaRPr lang="en-US" sz="2200" dirty="0"/>
          </a:p>
          <a:p>
            <a:pPr marL="0" indent="0" algn="ctr">
              <a:buNone/>
            </a:pPr>
            <a:r>
              <a:rPr lang="en-US" sz="2200" i="1" dirty="0">
                <a:solidFill>
                  <a:schemeClr val="accent2"/>
                </a:solidFill>
              </a:rPr>
              <a:t>Programs may change – check website for the latest information</a:t>
            </a:r>
          </a:p>
        </p:txBody>
      </p:sp>
      <p:sp>
        <p:nvSpPr>
          <p:cNvPr id="4" name="Footer Placeholder 4">
            <a:extLst>
              <a:ext uri="{FF2B5EF4-FFF2-40B4-BE49-F238E27FC236}">
                <a16:creationId xmlns:a16="http://schemas.microsoft.com/office/drawing/2014/main" id="{D5BE933A-9E7E-175A-5438-FF128CD73A1B}"/>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2" name="Slide Number Placeholder 1"/>
          <p:cNvSpPr>
            <a:spLocks noGrp="1"/>
          </p:cNvSpPr>
          <p:nvPr>
            <p:ph type="sldNum" sz="quarter" idx="12"/>
          </p:nvPr>
        </p:nvSpPr>
        <p:spPr>
          <a:xfrm>
            <a:off x="8902700"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66</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212302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0E88-2857-4EBB-9902-C9BA3D0734CC}"/>
              </a:ext>
            </a:extLst>
          </p:cNvPr>
          <p:cNvSpPr>
            <a:spLocks noGrp="1"/>
          </p:cNvSpPr>
          <p:nvPr>
            <p:ph type="title"/>
          </p:nvPr>
        </p:nvSpPr>
        <p:spPr>
          <a:xfrm>
            <a:off x="1123122" y="334644"/>
            <a:ext cx="10227630" cy="1076914"/>
          </a:xfrm>
        </p:spPr>
        <p:txBody>
          <a:bodyPr anchor="ctr">
            <a:normAutofit/>
          </a:bodyPr>
          <a:lstStyle/>
          <a:p>
            <a:r>
              <a:rPr lang="en-US" dirty="0">
                <a:solidFill>
                  <a:schemeClr val="tx2"/>
                </a:solidFill>
              </a:rPr>
              <a:t>Scholarship tips </a:t>
            </a:r>
            <a:r>
              <a:rPr lang="en-US" sz="4000" dirty="0">
                <a:solidFill>
                  <a:schemeClr val="tx2"/>
                </a:solidFill>
              </a:rPr>
              <a:t>	</a:t>
            </a:r>
          </a:p>
        </p:txBody>
      </p:sp>
      <p:graphicFrame>
        <p:nvGraphicFramePr>
          <p:cNvPr id="54" name="Content Placeholder 2">
            <a:extLst>
              <a:ext uri="{FF2B5EF4-FFF2-40B4-BE49-F238E27FC236}">
                <a16:creationId xmlns:a16="http://schemas.microsoft.com/office/drawing/2014/main" id="{F507FEDC-EE8A-45C6-82F1-E6998DC5B715}"/>
              </a:ext>
            </a:extLst>
          </p:cNvPr>
          <p:cNvGraphicFramePr>
            <a:graphicFrameLocks noGrp="1"/>
          </p:cNvGraphicFramePr>
          <p:nvPr>
            <p:ph idx="1"/>
          </p:nvPr>
        </p:nvGraphicFramePr>
        <p:xfrm>
          <a:off x="841248" y="1143098"/>
          <a:ext cx="10506456" cy="4571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4">
            <a:extLst>
              <a:ext uri="{FF2B5EF4-FFF2-40B4-BE49-F238E27FC236}">
                <a16:creationId xmlns:a16="http://schemas.microsoft.com/office/drawing/2014/main" id="{E7500749-FF4D-40B5-3C1C-BE04F3BD4A7A}"/>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4" name="Slide Number Placeholder 3">
            <a:extLst>
              <a:ext uri="{FF2B5EF4-FFF2-40B4-BE49-F238E27FC236}">
                <a16:creationId xmlns:a16="http://schemas.microsoft.com/office/drawing/2014/main" id="{04A858C4-0FCB-44BE-A6DF-B880794F0E0B}"/>
              </a:ext>
            </a:extLst>
          </p:cNvPr>
          <p:cNvSpPr>
            <a:spLocks noGrp="1"/>
          </p:cNvSpPr>
          <p:nvPr>
            <p:ph type="sldNum" sz="quarter" idx="12"/>
          </p:nvPr>
        </p:nvSpPr>
        <p:spPr>
          <a:xfrm>
            <a:off x="8953254" y="5921325"/>
            <a:ext cx="2633472"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67</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86072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D304B-4C9F-FAA2-9060-E68FC1FA7767}"/>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084BAB5-6D42-124D-D60B-D6F5FAB23057}"/>
              </a:ext>
            </a:extLst>
          </p:cNvPr>
          <p:cNvSpPr>
            <a:spLocks noGrp="1"/>
          </p:cNvSpPr>
          <p:nvPr>
            <p:ph type="sldNum" sz="quarter" idx="12"/>
          </p:nvPr>
        </p:nvSpPr>
        <p:spPr>
          <a:xfrm>
            <a:off x="8953254" y="5921325"/>
            <a:ext cx="2633472"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68</a:t>
            </a:fld>
            <a:endParaRPr lang="en-US" b="0" dirty="0">
              <a:solidFill>
                <a:schemeClr val="tx1">
                  <a:lumMod val="50000"/>
                  <a:lumOff val="50000"/>
                </a:schemeClr>
              </a:solidFill>
            </a:endParaRPr>
          </a:p>
        </p:txBody>
      </p:sp>
      <p:sp>
        <p:nvSpPr>
          <p:cNvPr id="3" name="Footer Placeholder 2">
            <a:extLst>
              <a:ext uri="{FF2B5EF4-FFF2-40B4-BE49-F238E27FC236}">
                <a16:creationId xmlns:a16="http://schemas.microsoft.com/office/drawing/2014/main" id="{8503CB5B-574A-1FD4-DFF0-A79F77370241}"/>
              </a:ext>
            </a:extLst>
          </p:cNvPr>
          <p:cNvSpPr>
            <a:spLocks noGrp="1"/>
          </p:cNvSpPr>
          <p:nvPr>
            <p:ph type="ftr" sz="quarter" idx="11"/>
          </p:nvPr>
        </p:nvSpPr>
        <p:spPr/>
        <p:txBody>
          <a:bodyPr/>
          <a:lstStyle/>
          <a:p>
            <a:r>
              <a:rPr lang="en-US" dirty="0"/>
              <a:t>© Mapping Your Future 2025</a:t>
            </a:r>
          </a:p>
        </p:txBody>
      </p:sp>
      <p:pic>
        <p:nvPicPr>
          <p:cNvPr id="5" name="Picture 4">
            <a:extLst>
              <a:ext uri="{FF2B5EF4-FFF2-40B4-BE49-F238E27FC236}">
                <a16:creationId xmlns:a16="http://schemas.microsoft.com/office/drawing/2014/main" id="{DA32327F-0B15-7EB9-4CE9-F592D818FB20}"/>
              </a:ext>
            </a:extLst>
          </p:cNvPr>
          <p:cNvPicPr>
            <a:picLocks noChangeAspect="1"/>
          </p:cNvPicPr>
          <p:nvPr/>
        </p:nvPicPr>
        <p:blipFill>
          <a:blip r:embed="rId2"/>
          <a:stretch>
            <a:fillRect/>
          </a:stretch>
        </p:blipFill>
        <p:spPr>
          <a:xfrm>
            <a:off x="584946" y="1732548"/>
            <a:ext cx="10631259" cy="3272590"/>
          </a:xfrm>
          <a:prstGeom prst="rect">
            <a:avLst/>
          </a:prstGeom>
        </p:spPr>
      </p:pic>
    </p:spTree>
    <p:extLst>
      <p:ext uri="{BB962C8B-B14F-4D97-AF65-F5344CB8AC3E}">
        <p14:creationId xmlns:p14="http://schemas.microsoft.com/office/powerpoint/2010/main" val="133555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340B8-1926-4A48-A769-C458193C4277}"/>
              </a:ext>
            </a:extLst>
          </p:cNvPr>
          <p:cNvSpPr>
            <a:spLocks noGrp="1"/>
          </p:cNvSpPr>
          <p:nvPr>
            <p:ph sz="half" idx="1"/>
          </p:nvPr>
        </p:nvSpPr>
        <p:spPr>
          <a:xfrm>
            <a:off x="1104900" y="1371600"/>
            <a:ext cx="10274300" cy="5130800"/>
          </a:xfrm>
        </p:spPr>
        <p:txBody>
          <a:bodyPr>
            <a:normAutofit lnSpcReduction="10000"/>
          </a:bodyPr>
          <a:lstStyle/>
          <a:p>
            <a:pPr>
              <a:lnSpc>
                <a:spcPct val="100000"/>
              </a:lnSpc>
              <a:buFont typeface="Wingdings" panose="05000000000000000000" pitchFamily="2" charset="2"/>
              <a:buChar char="§"/>
            </a:pPr>
            <a:r>
              <a:rPr lang="en-US" altLang="en-US" sz="2000" dirty="0">
                <a:hlinkClick r:id="rId3"/>
              </a:rPr>
              <a:t>SouthDakota.MappingYourFuture.org</a:t>
            </a:r>
            <a:endParaRPr lang="en-US" altLang="en-US" sz="2000" dirty="0"/>
          </a:p>
          <a:p>
            <a:pPr lvl="1">
              <a:lnSpc>
                <a:spcPct val="100000"/>
              </a:lnSpc>
            </a:pPr>
            <a:r>
              <a:rPr lang="en-US" altLang="en-US" dirty="0">
                <a:hlinkClick r:id="rId4"/>
              </a:rPr>
              <a:t>https://southdakota.mappingyourfuture.org/college.cfm</a:t>
            </a:r>
            <a:endParaRPr lang="en-US" altLang="en-US" dirty="0"/>
          </a:p>
          <a:p>
            <a:pPr lvl="1">
              <a:lnSpc>
                <a:spcPct val="100000"/>
              </a:lnSpc>
            </a:pPr>
            <a:r>
              <a:rPr lang="en-US" altLang="en-US" dirty="0">
                <a:hlinkClick r:id="rId5"/>
              </a:rPr>
              <a:t>https://southdakota.mappingyourfuture.org/career-sort.cfm</a:t>
            </a:r>
            <a:r>
              <a:rPr lang="en-US" altLang="en-US" dirty="0"/>
              <a:t> </a:t>
            </a:r>
          </a:p>
          <a:p>
            <a:pPr>
              <a:lnSpc>
                <a:spcPct val="100000"/>
              </a:lnSpc>
              <a:buFont typeface="Wingdings" panose="05000000000000000000" pitchFamily="2" charset="2"/>
              <a:buChar char="§"/>
            </a:pPr>
            <a:r>
              <a:rPr lang="en-US" altLang="en-US" sz="2000" dirty="0">
                <a:hlinkClick r:id="rId6"/>
              </a:rPr>
              <a:t>MappingYourFuture.org </a:t>
            </a:r>
            <a:endParaRPr lang="en-US" altLang="en-US" sz="2000" dirty="0"/>
          </a:p>
          <a:p>
            <a:pPr>
              <a:lnSpc>
                <a:spcPct val="100000"/>
              </a:lnSpc>
              <a:buFont typeface="Wingdings" panose="05000000000000000000" pitchFamily="2" charset="2"/>
              <a:buChar char="§"/>
            </a:pPr>
            <a:r>
              <a:rPr lang="en-US" sz="2000" dirty="0">
                <a:hlinkClick r:id="rId7"/>
              </a:rPr>
              <a:t>StudentAid.gov</a:t>
            </a:r>
            <a:endParaRPr lang="en-US" sz="2000" dirty="0"/>
          </a:p>
          <a:p>
            <a:pPr lvl="1">
              <a:lnSpc>
                <a:spcPct val="100000"/>
              </a:lnSpc>
            </a:pPr>
            <a:r>
              <a:rPr lang="en-US" dirty="0">
                <a:hlinkClick r:id="rId8"/>
              </a:rPr>
              <a:t>https://studentaid.gov/aid-estimator/</a:t>
            </a:r>
            <a:r>
              <a:rPr lang="en-US" dirty="0"/>
              <a:t> </a:t>
            </a:r>
          </a:p>
          <a:p>
            <a:pPr>
              <a:lnSpc>
                <a:spcPct val="100000"/>
              </a:lnSpc>
              <a:buClr>
                <a:schemeClr val="tx1"/>
              </a:buClr>
            </a:pPr>
            <a:r>
              <a:rPr lang="en-US" sz="2000" dirty="0"/>
              <a:t>Scholarship tracking sheet: </a:t>
            </a:r>
            <a:r>
              <a:rPr lang="en-US" sz="1600" u="sng" dirty="0">
                <a:hlinkClick r:id="rId9"/>
              </a:rPr>
              <a:t>https://mappingyourfuture.org/wp-content/uploads/2024/08/MappingYourFuture_Scholarship_Tracking2024.xlsx</a:t>
            </a:r>
            <a:endParaRPr lang="en-US" sz="1600" dirty="0"/>
          </a:p>
          <a:p>
            <a:pPr>
              <a:lnSpc>
                <a:spcPct val="100000"/>
              </a:lnSpc>
              <a:buFont typeface="Wingdings" panose="05000000000000000000" pitchFamily="2" charset="2"/>
              <a:buChar char="§"/>
            </a:pPr>
            <a:r>
              <a:rPr lang="en-US" sz="2000" dirty="0"/>
              <a:t>Scholarship searches</a:t>
            </a:r>
          </a:p>
          <a:p>
            <a:pPr lvl="1">
              <a:lnSpc>
                <a:spcPct val="100000"/>
              </a:lnSpc>
            </a:pPr>
            <a:r>
              <a:rPr lang="en-US" sz="2000" dirty="0"/>
              <a:t>FastWeb: </a:t>
            </a:r>
            <a:r>
              <a:rPr lang="en-US" sz="2000" dirty="0">
                <a:hlinkClick r:id="rId10"/>
              </a:rPr>
              <a:t>www.fastweb.com/</a:t>
            </a:r>
            <a:endParaRPr lang="en-US" sz="2000" dirty="0"/>
          </a:p>
          <a:p>
            <a:pPr lvl="1">
              <a:lnSpc>
                <a:spcPct val="100000"/>
              </a:lnSpc>
            </a:pPr>
            <a:r>
              <a:rPr lang="en-US" sz="2000" dirty="0"/>
              <a:t>BigFuture: </a:t>
            </a:r>
            <a:r>
              <a:rPr lang="en-US" sz="2000" dirty="0">
                <a:hlinkClick r:id="rId11"/>
              </a:rPr>
              <a:t>bigfuture.collegeboard.org/</a:t>
            </a:r>
            <a:r>
              <a:rPr lang="en-US" sz="2000" dirty="0"/>
              <a:t> </a:t>
            </a:r>
          </a:p>
          <a:p>
            <a:pPr lvl="1">
              <a:lnSpc>
                <a:spcPct val="100000"/>
              </a:lnSpc>
            </a:pPr>
            <a:r>
              <a:rPr lang="en-US" sz="2000" dirty="0"/>
              <a:t>Scholarship Resources: </a:t>
            </a:r>
            <a:r>
              <a:rPr lang="en-US" sz="1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12"/>
              </a:rPr>
              <a:t>https://mappingyourfuture.org/wp-content/uploads/2024/08/MappingYourFutureScholarshipTips.pdf</a:t>
            </a:r>
            <a:endParaRPr lang="en-US" sz="2000" dirty="0"/>
          </a:p>
          <a:p>
            <a:endParaRPr lang="en-US" dirty="0"/>
          </a:p>
        </p:txBody>
      </p:sp>
      <p:sp>
        <p:nvSpPr>
          <p:cNvPr id="3" name="Footer Placeholder 4">
            <a:extLst>
              <a:ext uri="{FF2B5EF4-FFF2-40B4-BE49-F238E27FC236}">
                <a16:creationId xmlns:a16="http://schemas.microsoft.com/office/drawing/2014/main" id="{2FEF7285-412F-BE01-AEE2-FAA62CBEB1F7}"/>
              </a:ext>
            </a:extLst>
          </p:cNvPr>
          <p:cNvSpPr>
            <a:spLocks noGrp="1"/>
          </p:cNvSpPr>
          <p:nvPr>
            <p:ph type="ftr" sz="quarter" idx="11"/>
          </p:nvPr>
        </p:nvSpPr>
        <p:spPr/>
        <p:txBody>
          <a:bodyPr/>
          <a:lstStyle/>
          <a:p>
            <a:r>
              <a:rPr lang="en-US" dirty="0"/>
              <a:t>© Mapping Your Future 2025</a:t>
            </a:r>
          </a:p>
        </p:txBody>
      </p:sp>
      <p:sp>
        <p:nvSpPr>
          <p:cNvPr id="5" name="Slide Number Placeholder 3"/>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b="0" smtClean="0">
                <a:solidFill>
                  <a:schemeClr val="bg1"/>
                </a:solidFill>
              </a:rPr>
              <a:pPr>
                <a:lnSpc>
                  <a:spcPct val="90000"/>
                </a:lnSpc>
                <a:spcAft>
                  <a:spcPts val="600"/>
                </a:spcAft>
              </a:pPr>
              <a:t>69</a:t>
            </a:fld>
            <a:endParaRPr lang="en-US" sz="1900" b="0" dirty="0">
              <a:solidFill>
                <a:schemeClr val="bg1"/>
              </a:solidFill>
            </a:endParaRPr>
          </a:p>
        </p:txBody>
      </p:sp>
      <p:sp>
        <p:nvSpPr>
          <p:cNvPr id="53250" name="Rectangle 2"/>
          <p:cNvSpPr>
            <a:spLocks noGrp="1" noChangeArrowheads="1"/>
          </p:cNvSpPr>
          <p:nvPr>
            <p:ph type="title"/>
          </p:nvPr>
        </p:nvSpPr>
        <p:spPr>
          <a:noFill/>
        </p:spPr>
        <p:txBody>
          <a:bodyPr>
            <a:normAutofit/>
          </a:bodyPr>
          <a:lstStyle/>
          <a:p>
            <a:pPr eaLnBrk="1" hangingPunct="1"/>
            <a:r>
              <a:rPr lang="en-US" altLang="en-US" sz="4000" dirty="0">
                <a:solidFill>
                  <a:schemeClr val="accent1">
                    <a:lumMod val="50000"/>
                  </a:schemeClr>
                </a:solidFill>
              </a:rPr>
              <a:t>Resources</a:t>
            </a:r>
          </a:p>
        </p:txBody>
      </p:sp>
      <p:sp>
        <p:nvSpPr>
          <p:cNvPr id="9" name="Slide Number Placeholder 3">
            <a:extLst>
              <a:ext uri="{FF2B5EF4-FFF2-40B4-BE49-F238E27FC236}">
                <a16:creationId xmlns:a16="http://schemas.microsoft.com/office/drawing/2014/main" id="{E06CC13A-27C8-4B4A-8F53-4E6BF286588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69</a:t>
            </a:fld>
            <a:endParaRPr lang="en-US" dirty="0">
              <a:solidFill>
                <a:schemeClr val="tx1">
                  <a:lumMod val="50000"/>
                  <a:lumOff val="50000"/>
                </a:schemeClr>
              </a:solidFill>
            </a:endParaRPr>
          </a:p>
        </p:txBody>
      </p:sp>
      <p:pic>
        <p:nvPicPr>
          <p:cNvPr id="6" name="Graphic 5" descr="Internet outline">
            <a:extLst>
              <a:ext uri="{FF2B5EF4-FFF2-40B4-BE49-F238E27FC236}">
                <a16:creationId xmlns:a16="http://schemas.microsoft.com/office/drawing/2014/main" id="{ADC90965-590B-085C-457D-2102522A0C2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04480" y="1052543"/>
            <a:ext cx="2883965" cy="2883965"/>
          </a:xfrm>
          <a:prstGeom prst="rect">
            <a:avLst/>
          </a:prstGeom>
        </p:spPr>
      </p:pic>
    </p:spTree>
    <p:extLst>
      <p:ext uri="{BB962C8B-B14F-4D97-AF65-F5344CB8AC3E}">
        <p14:creationId xmlns:p14="http://schemas.microsoft.com/office/powerpoint/2010/main" val="4091561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1049867" y="304840"/>
            <a:ext cx="10905066" cy="1135737"/>
          </a:xfrm>
        </p:spPr>
        <p:txBody>
          <a:bodyPr vert="horz" lIns="91440" tIns="45720" rIns="91440" bIns="45720" rtlCol="0" anchor="ctr">
            <a:normAutofit/>
          </a:bodyPr>
          <a:lstStyle/>
          <a:p>
            <a:r>
              <a:rPr lang="en-US" altLang="en-US" sz="3600" dirty="0">
                <a:solidFill>
                  <a:schemeClr val="accent1">
                    <a:lumMod val="50000"/>
                  </a:schemeClr>
                </a:solidFill>
                <a:latin typeface="Palatino Linotype" panose="02040502050505030304" pitchFamily="18" charset="0"/>
              </a:rPr>
              <a:t>Types of financial aid</a:t>
            </a:r>
            <a:r>
              <a:rPr lang="en-US" altLang="en-US" sz="4000" dirty="0">
                <a:latin typeface="Palatino Linotype" panose="02040502050505030304" pitchFamily="18" charset="0"/>
              </a:rPr>
              <a:t>	</a:t>
            </a:r>
          </a:p>
        </p:txBody>
      </p:sp>
      <p:sp>
        <p:nvSpPr>
          <p:cNvPr id="2" name="Footer Placeholder 4">
            <a:extLst>
              <a:ext uri="{FF2B5EF4-FFF2-40B4-BE49-F238E27FC236}">
                <a16:creationId xmlns:a16="http://schemas.microsoft.com/office/drawing/2014/main" id="{4C1A04A6-7420-CE7E-1FB4-C1E4C4EB55C8}"/>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6" name="Slide Number Placeholder 4">
            <a:extLst>
              <a:ext uri="{FF2B5EF4-FFF2-40B4-BE49-F238E27FC236}">
                <a16:creationId xmlns:a16="http://schemas.microsoft.com/office/drawing/2014/main" id="{EB8129E6-DB22-4465-B6EB-DE1446954B80}"/>
              </a:ext>
            </a:extLst>
          </p:cNvPr>
          <p:cNvSpPr txBox="1">
            <a:spLocks/>
          </p:cNvSpPr>
          <p:nvPr/>
        </p:nvSpPr>
        <p:spPr>
          <a:xfrm>
            <a:off x="11235444" y="5985291"/>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AC483E77-E040-4DDC-981C-9BBD059B888F}" type="slidenum">
              <a:rPr lang="en-US" b="0" smtClean="0"/>
              <a:pPr>
                <a:spcAft>
                  <a:spcPts val="600"/>
                </a:spcAft>
              </a:pPr>
              <a:t>7</a:t>
            </a:fld>
            <a:endParaRPr lang="en-US" b="0" dirty="0"/>
          </a:p>
        </p:txBody>
      </p:sp>
      <p:graphicFrame>
        <p:nvGraphicFramePr>
          <p:cNvPr id="4" name="Diagram 3"/>
          <p:cNvGraphicFramePr/>
          <p:nvPr>
            <p:extLst>
              <p:ext uri="{D42A27DB-BD31-4B8C-83A1-F6EECF244321}">
                <p14:modId xmlns:p14="http://schemas.microsoft.com/office/powerpoint/2010/main" val="2771451024"/>
              </p:ext>
            </p:extLst>
          </p:nvPr>
        </p:nvGraphicFramePr>
        <p:xfrm>
          <a:off x="643467" y="1591309"/>
          <a:ext cx="10905066"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8BE38A90-0479-A8C6-53FD-F8B5CCBCA70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643CB644-0940-95A9-4202-8A474E33EB1F}"/>
              </a:ext>
            </a:extLst>
          </p:cNvPr>
          <p:cNvSpPr>
            <a:spLocks noGrp="1"/>
          </p:cNvSpPr>
          <p:nvPr>
            <p:ph type="sldNum" sz="quarter" idx="12"/>
          </p:nvPr>
        </p:nvSpPr>
        <p:spPr/>
        <p:txBody>
          <a:bodyPr/>
          <a:lstStyle/>
          <a:p>
            <a:fld id="{0FF54DE5-C571-48E8-A5BC-B369434E2F44}" type="slidenum">
              <a:rPr lang="en-US" smtClean="0"/>
              <a:t>7</a:t>
            </a:fld>
            <a:endParaRPr lang="en-US" dirty="0"/>
          </a:p>
        </p:txBody>
      </p:sp>
    </p:spTree>
    <p:extLst>
      <p:ext uri="{BB962C8B-B14F-4D97-AF65-F5344CB8AC3E}">
        <p14:creationId xmlns:p14="http://schemas.microsoft.com/office/powerpoint/2010/main" val="488324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D24C-D47E-23FE-D5D4-558163169D16}"/>
              </a:ext>
            </a:extLst>
          </p:cNvPr>
          <p:cNvSpPr>
            <a:spLocks noGrp="1"/>
          </p:cNvSpPr>
          <p:nvPr>
            <p:ph type="ctrTitle"/>
          </p:nvPr>
        </p:nvSpPr>
        <p:spPr/>
        <p:txBody>
          <a:bodyPr anchor="ctr">
            <a:normAutofit/>
          </a:bodyPr>
          <a:lstStyle/>
          <a:p>
            <a:r>
              <a:rPr lang="en-US" dirty="0"/>
              <a:t>Questions</a:t>
            </a:r>
          </a:p>
        </p:txBody>
      </p:sp>
      <p:pic>
        <p:nvPicPr>
          <p:cNvPr id="6" name="Picture 5" descr="Question mark boxes">
            <a:extLst>
              <a:ext uri="{FF2B5EF4-FFF2-40B4-BE49-F238E27FC236}">
                <a16:creationId xmlns:a16="http://schemas.microsoft.com/office/drawing/2014/main" id="{ABBC0BD0-9205-6E75-5082-FA1123BADC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6163" y="1297637"/>
            <a:ext cx="5210937" cy="4208604"/>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694F0AF6-4735-092E-4254-8477E2B40A6E}"/>
              </a:ext>
            </a:extLst>
          </p:cNvPr>
          <p:cNvSpPr txBox="1">
            <a:spLocks/>
          </p:cNvSpPr>
          <p:nvPr/>
        </p:nvSpPr>
        <p:spPr>
          <a:xfrm>
            <a:off x="2934459" y="6356350"/>
            <a:ext cx="6323082" cy="3651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 Mapping Your Future 2024</a:t>
            </a:r>
          </a:p>
        </p:txBody>
      </p:sp>
      <p:sp>
        <p:nvSpPr>
          <p:cNvPr id="3" name="Slide Number Placeholder 3">
            <a:extLst>
              <a:ext uri="{FF2B5EF4-FFF2-40B4-BE49-F238E27FC236}">
                <a16:creationId xmlns:a16="http://schemas.microsoft.com/office/drawing/2014/main" id="{016AB7F1-9A97-AA91-830E-31E54A105286}"/>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70</a:t>
            </a:fld>
            <a:endParaRPr lang="en-US" dirty="0">
              <a:solidFill>
                <a:schemeClr val="tx1">
                  <a:lumMod val="50000"/>
                  <a:lumOff val="50000"/>
                </a:schemeClr>
              </a:solidFill>
            </a:endParaRPr>
          </a:p>
        </p:txBody>
      </p:sp>
    </p:spTree>
    <p:extLst>
      <p:ext uri="{BB962C8B-B14F-4D97-AF65-F5344CB8AC3E}">
        <p14:creationId xmlns:p14="http://schemas.microsoft.com/office/powerpoint/2010/main" val="95631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D94A2-390D-46F4-BFB5-0834EB1125FA}"/>
              </a:ext>
            </a:extLst>
          </p:cNvPr>
          <p:cNvSpPr>
            <a:spLocks noGrp="1"/>
          </p:cNvSpPr>
          <p:nvPr>
            <p:ph type="ctrTitle"/>
          </p:nvPr>
        </p:nvSpPr>
        <p:spPr>
          <a:xfrm>
            <a:off x="990601" y="2951217"/>
            <a:ext cx="4532168" cy="955565"/>
          </a:xfrm>
        </p:spPr>
        <p:txBody>
          <a:bodyPr anchor="b">
            <a:normAutofit fontScale="90000"/>
          </a:bodyPr>
          <a:lstStyle/>
          <a:p>
            <a:pPr algn="ctr"/>
            <a:r>
              <a:rPr lang="en-US" cap="none" dirty="0">
                <a:solidFill>
                  <a:schemeClr val="tx2"/>
                </a:solidFill>
              </a:rPr>
              <a:t>Thank you for participating</a:t>
            </a:r>
          </a:p>
        </p:txBody>
      </p:sp>
      <p:sp>
        <p:nvSpPr>
          <p:cNvPr id="57" name="Content Placeholder 2"/>
          <p:cNvSpPr>
            <a:spLocks noGrp="1"/>
          </p:cNvSpPr>
          <p:nvPr>
            <p:ph type="subTitle" idx="1"/>
          </p:nvPr>
        </p:nvSpPr>
        <p:spPr>
          <a:xfrm>
            <a:off x="6096000" y="2235200"/>
            <a:ext cx="5105399" cy="3232150"/>
          </a:xfrm>
        </p:spPr>
        <p:txBody>
          <a:bodyPr>
            <a:normAutofit/>
          </a:bodyPr>
          <a:lstStyle/>
          <a:p>
            <a:pPr marL="0" indent="0" algn="ctr">
              <a:lnSpc>
                <a:spcPct val="100000"/>
              </a:lnSpc>
              <a:buFont typeface="Brush Script MT" pitchFamily="66" charset="0"/>
              <a:buNone/>
              <a:defRPr/>
            </a:pPr>
            <a:r>
              <a:rPr lang="en-US" sz="2000" dirty="0"/>
              <a:t>Cathy Mueller</a:t>
            </a:r>
            <a:br>
              <a:rPr lang="en-US" sz="2000" dirty="0"/>
            </a:br>
            <a:endParaRPr lang="en-US" sz="2000" dirty="0"/>
          </a:p>
          <a:p>
            <a:pPr marL="0" indent="0" algn="ctr">
              <a:lnSpc>
                <a:spcPct val="100000"/>
              </a:lnSpc>
              <a:buFont typeface="Brush Script MT" pitchFamily="66" charset="0"/>
              <a:buNone/>
              <a:defRPr/>
            </a:pPr>
            <a:r>
              <a:rPr lang="en-US" sz="2000" dirty="0"/>
              <a:t>Marlene Seeklander</a:t>
            </a:r>
          </a:p>
          <a:p>
            <a:pPr marL="0" indent="0">
              <a:lnSpc>
                <a:spcPct val="100000"/>
              </a:lnSpc>
              <a:buFont typeface="Brush Script MT" pitchFamily="66" charset="0"/>
              <a:buNone/>
              <a:defRPr/>
            </a:pPr>
            <a:endParaRPr lang="en-US" sz="2000" dirty="0"/>
          </a:p>
          <a:p>
            <a:pPr marL="0" indent="0" algn="ctr">
              <a:lnSpc>
                <a:spcPct val="100000"/>
              </a:lnSpc>
              <a:buFont typeface="Brush Script MT" pitchFamily="66" charset="0"/>
              <a:buNone/>
              <a:defRPr/>
            </a:pPr>
            <a:r>
              <a:rPr lang="en-US" sz="2000" dirty="0"/>
              <a:t>(800) 374-4072</a:t>
            </a:r>
            <a:br>
              <a:rPr lang="en-US" sz="2000" dirty="0"/>
            </a:br>
            <a:r>
              <a:rPr lang="en-US" sz="2000" dirty="0">
                <a:hlinkClick r:id="rId3"/>
              </a:rPr>
              <a:t>feedback@mappingyourfuture.org</a:t>
            </a:r>
            <a:br>
              <a:rPr lang="en-US" sz="2000" dirty="0"/>
            </a:br>
            <a:r>
              <a:rPr lang="en-US" sz="2000" dirty="0">
                <a:hlinkClick r:id="rId4"/>
              </a:rPr>
              <a:t>SouthDakota.MappingYourFuture.org</a:t>
            </a:r>
            <a:r>
              <a:rPr lang="en-US" sz="2000" dirty="0"/>
              <a:t>  </a:t>
            </a:r>
          </a:p>
          <a:p>
            <a:pPr marL="0" indent="0">
              <a:buFont typeface="Brush Script MT" pitchFamily="66" charset="0"/>
              <a:buNone/>
              <a:defRPr/>
            </a:pPr>
            <a:endParaRPr lang="en-US" sz="1700" dirty="0"/>
          </a:p>
        </p:txBody>
      </p:sp>
      <p:sp>
        <p:nvSpPr>
          <p:cNvPr id="2" name="Footer Placeholder 4">
            <a:extLst>
              <a:ext uri="{FF2B5EF4-FFF2-40B4-BE49-F238E27FC236}">
                <a16:creationId xmlns:a16="http://schemas.microsoft.com/office/drawing/2014/main" id="{C9080B63-19C0-6D0D-64F7-8F3C1B24D4E3}"/>
              </a:ext>
            </a:extLst>
          </p:cNvPr>
          <p:cNvSpPr>
            <a:spLocks noGrp="1"/>
          </p:cNvSpPr>
          <p:nvPr>
            <p:ph type="ftr" sz="quarter" idx="11"/>
          </p:nvPr>
        </p:nvSpPr>
        <p:spPr/>
        <p:txBody>
          <a:bodyPr/>
          <a:lstStyle/>
          <a:p>
            <a:r>
              <a:rPr lang="en-US" sz="1600" dirty="0"/>
              <a:t>© Mapping Your Future 2025</a:t>
            </a:r>
          </a:p>
        </p:txBody>
      </p:sp>
      <p:sp>
        <p:nvSpPr>
          <p:cNvPr id="3" name="Slide Number Placeholder 2">
            <a:extLst>
              <a:ext uri="{FF2B5EF4-FFF2-40B4-BE49-F238E27FC236}">
                <a16:creationId xmlns:a16="http://schemas.microsoft.com/office/drawing/2014/main" id="{FF737F7B-390E-DE94-00FB-EE9C955218BB}"/>
              </a:ext>
            </a:extLst>
          </p:cNvPr>
          <p:cNvSpPr>
            <a:spLocks noGrp="1"/>
          </p:cNvSpPr>
          <p:nvPr>
            <p:ph type="sldNum" sz="quarter" idx="12"/>
          </p:nvPr>
        </p:nvSpPr>
        <p:spPr/>
        <p:txBody>
          <a:bodyPr/>
          <a:lstStyle/>
          <a:p>
            <a:fld id="{0FF54DE5-C571-48E8-A5BC-B369434E2F44}" type="slidenum">
              <a:rPr lang="en-US" smtClean="0"/>
              <a:pPr/>
              <a:t>71</a:t>
            </a:fld>
            <a:endParaRPr lang="en-US" dirty="0"/>
          </a:p>
        </p:txBody>
      </p:sp>
      <p:pic>
        <p:nvPicPr>
          <p:cNvPr id="4" name="Picture 3" descr="A logo with text and blue and yellow lines&#10;&#10;Description automatically generated">
            <a:extLst>
              <a:ext uri="{FF2B5EF4-FFF2-40B4-BE49-F238E27FC236}">
                <a16:creationId xmlns:a16="http://schemas.microsoft.com/office/drawing/2014/main" id="{EB0D8EAD-D77D-0E9B-782D-8DA89AD5D277}"/>
              </a:ext>
            </a:extLst>
          </p:cNvPr>
          <p:cNvPicPr>
            <a:picLocks noChangeAspect="1"/>
          </p:cNvPicPr>
          <p:nvPr/>
        </p:nvPicPr>
        <p:blipFill>
          <a:blip r:embed="rId5"/>
          <a:stretch>
            <a:fillRect/>
          </a:stretch>
        </p:blipFill>
        <p:spPr>
          <a:xfrm>
            <a:off x="1969476" y="4130847"/>
            <a:ext cx="2337717" cy="1403303"/>
          </a:xfrm>
          <a:prstGeom prst="rect">
            <a:avLst/>
          </a:prstGeom>
        </p:spPr>
      </p:pic>
    </p:spTree>
    <p:extLst>
      <p:ext uri="{BB962C8B-B14F-4D97-AF65-F5344CB8AC3E}">
        <p14:creationId xmlns:p14="http://schemas.microsoft.com/office/powerpoint/2010/main" val="363851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FD86-AA99-4E4A-9A33-D240EFF2A6B1}"/>
              </a:ext>
            </a:extLst>
          </p:cNvPr>
          <p:cNvSpPr>
            <a:spLocks noGrp="1"/>
          </p:cNvSpPr>
          <p:nvPr>
            <p:ph type="title"/>
          </p:nvPr>
        </p:nvSpPr>
        <p:spPr>
          <a:xfrm>
            <a:off x="1087119" y="539578"/>
            <a:ext cx="5735407" cy="663057"/>
          </a:xfrm>
        </p:spPr>
        <p:txBody>
          <a:bodyPr>
            <a:normAutofit/>
          </a:bodyPr>
          <a:lstStyle/>
          <a:p>
            <a:r>
              <a:rPr lang="en-US" sz="4000" dirty="0">
                <a:solidFill>
                  <a:schemeClr val="accent1">
                    <a:lumMod val="50000"/>
                  </a:schemeClr>
                </a:solidFill>
              </a:rPr>
              <a:t>What is the FAFSA?</a:t>
            </a:r>
          </a:p>
        </p:txBody>
      </p:sp>
      <p:sp>
        <p:nvSpPr>
          <p:cNvPr id="40964" name="Content Placeholder 3"/>
          <p:cNvSpPr>
            <a:spLocks noGrp="1"/>
          </p:cNvSpPr>
          <p:nvPr>
            <p:ph idx="1"/>
          </p:nvPr>
        </p:nvSpPr>
        <p:spPr>
          <a:xfrm>
            <a:off x="1087119" y="1634334"/>
            <a:ext cx="5512903" cy="4397779"/>
          </a:xfrm>
        </p:spPr>
        <p:txBody>
          <a:bodyPr vert="horz" lIns="91440" tIns="45720" rIns="91440" bIns="45720" rtlCol="0">
            <a:normAutofit/>
          </a:bodyPr>
          <a:lstStyle/>
          <a:p>
            <a:r>
              <a:rPr lang="en-US" altLang="en-US" sz="2000" dirty="0"/>
              <a:t>Free Application for Federal Student Aid</a:t>
            </a:r>
          </a:p>
          <a:p>
            <a:r>
              <a:rPr lang="en-US" altLang="en-US" sz="2000" dirty="0"/>
              <a:t>Base application for various forms of </a:t>
            </a:r>
            <a:br>
              <a:rPr lang="en-US" altLang="en-US" sz="2000" dirty="0"/>
            </a:br>
            <a:r>
              <a:rPr lang="en-US" altLang="en-US" sz="2000" dirty="0"/>
              <a:t>financial aid (need based and non-need based)</a:t>
            </a:r>
          </a:p>
          <a:p>
            <a:pPr lvl="1"/>
            <a:r>
              <a:rPr lang="en-US" altLang="en-US" sz="2000" dirty="0"/>
              <a:t>Federal</a:t>
            </a:r>
          </a:p>
          <a:p>
            <a:pPr lvl="1"/>
            <a:r>
              <a:rPr lang="en-US" altLang="en-US" sz="2000" dirty="0"/>
              <a:t>State</a:t>
            </a:r>
          </a:p>
          <a:p>
            <a:pPr lvl="1"/>
            <a:r>
              <a:rPr lang="en-US" altLang="en-US" sz="2000" dirty="0"/>
              <a:t>Institutional</a:t>
            </a:r>
          </a:p>
          <a:p>
            <a:pPr lvl="1"/>
            <a:r>
              <a:rPr lang="en-US" altLang="en-US" sz="2000" dirty="0"/>
              <a:t>Private</a:t>
            </a:r>
          </a:p>
          <a:p>
            <a:r>
              <a:rPr lang="en-US" altLang="en-US" dirty="0"/>
              <a:t>2026-27 FAFSA </a:t>
            </a:r>
            <a:r>
              <a:rPr lang="en-US" altLang="en-US" sz="2000" dirty="0"/>
              <a:t>available October 1 for the following academic year</a:t>
            </a:r>
          </a:p>
        </p:txBody>
      </p:sp>
      <p:sp>
        <p:nvSpPr>
          <p:cNvPr id="6" name="Footer Placeholder 4">
            <a:extLst>
              <a:ext uri="{FF2B5EF4-FFF2-40B4-BE49-F238E27FC236}">
                <a16:creationId xmlns:a16="http://schemas.microsoft.com/office/drawing/2014/main" id="{5329B991-D93E-A8A9-0EA7-63FE8CFC83B4}"/>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5" name="Title 1"/>
          <p:cNvSpPr txBox="1">
            <a:spLocks/>
          </p:cNvSpPr>
          <p:nvPr/>
        </p:nvSpPr>
        <p:spPr>
          <a:xfrm>
            <a:off x="382280" y="484632"/>
            <a:ext cx="6743844" cy="1609344"/>
          </a:xfrm>
          <a:prstGeom prst="rect">
            <a:avLst/>
          </a:prstGeom>
        </p:spPr>
        <p:txBody>
          <a:bodyPr vert="horz" lIns="91440" tIns="45720" rIns="91440" bIns="45720" rtlCol="0" anchor="ctr">
            <a:normAutofit/>
          </a:bodyPr>
          <a:lstStyle>
            <a:defPPr lvl="0">
              <a:buSzPct val="45000"/>
              <a:buFont typeface="StarSymbol"/>
              <a:buNone/>
              <a:defRPr/>
            </a:defPPr>
            <a:lvl1pPr lvl="0" algn="ctr" rtl="0" hangingPunct="0">
              <a:buSzPct val="45000"/>
              <a:buFont typeface="StarSymbol"/>
              <a:buNone/>
              <a:tabLst/>
              <a:defRPr lang="en-US" sz="3550" b="1" i="0" u="none" strike="noStrike">
                <a:ln>
                  <a:noFill/>
                </a:ln>
                <a:solidFill>
                  <a:srgbClr val="280099"/>
                </a:solidFill>
                <a:latin typeface="+mn-lt"/>
                <a:cs typeface="Tahoma"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lgn="l" defTabSz="914400" hangingPunct="1">
              <a:lnSpc>
                <a:spcPct val="90000"/>
              </a:lnSpc>
              <a:spcBef>
                <a:spcPct val="0"/>
              </a:spcBef>
              <a:spcAft>
                <a:spcPts val="600"/>
              </a:spcAft>
              <a:defRPr/>
            </a:pPr>
            <a:endParaRPr lang="en-US" sz="4800"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endParaRPr>
          </a:p>
        </p:txBody>
      </p:sp>
      <p:sp>
        <p:nvSpPr>
          <p:cNvPr id="3" name="Slide Number Placeholder 3">
            <a:extLst>
              <a:ext uri="{FF2B5EF4-FFF2-40B4-BE49-F238E27FC236}">
                <a16:creationId xmlns:a16="http://schemas.microsoft.com/office/drawing/2014/main" id="{F4215ED1-9A8C-886E-146A-B0799A0D343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8FB8A573-AA34-24C6-7DD4-5C1CA0644A12}"/>
              </a:ext>
            </a:extLst>
          </p:cNvPr>
          <p:cNvSpPr>
            <a:spLocks noGrp="1"/>
          </p:cNvSpPr>
          <p:nvPr>
            <p:ph type="sldNum" sz="quarter" idx="12"/>
          </p:nvPr>
        </p:nvSpPr>
        <p:spPr/>
        <p:txBody>
          <a:bodyPr/>
          <a:lstStyle/>
          <a:p>
            <a:fld id="{0FF54DE5-C571-48E8-A5BC-B369434E2F44}" type="slidenum">
              <a:rPr lang="en-US" smtClean="0"/>
              <a:t>8</a:t>
            </a:fld>
            <a:endParaRPr lang="en-US" dirty="0"/>
          </a:p>
        </p:txBody>
      </p:sp>
      <p:pic>
        <p:nvPicPr>
          <p:cNvPr id="7" name="Picture 6" descr="Screenshot of the FAFSA landing page. Buttons display the option to “Start New Form,” “Edit Existing Forms,” or “Accept an Invitation.” ">
            <a:extLst>
              <a:ext uri="{FF2B5EF4-FFF2-40B4-BE49-F238E27FC236}">
                <a16:creationId xmlns:a16="http://schemas.microsoft.com/office/drawing/2014/main" id="{6A4EEB03-CACF-0410-A23A-1D4FC2F50611}"/>
              </a:ext>
            </a:extLst>
          </p:cNvPr>
          <p:cNvPicPr>
            <a:picLocks noChangeAspect="1"/>
          </p:cNvPicPr>
          <p:nvPr/>
        </p:nvPicPr>
        <p:blipFill>
          <a:blip r:embed="rId4"/>
          <a:stretch>
            <a:fillRect/>
          </a:stretch>
        </p:blipFill>
        <p:spPr>
          <a:xfrm>
            <a:off x="6627550" y="1526872"/>
            <a:ext cx="5057499" cy="4301556"/>
          </a:xfrm>
          <a:prstGeom prst="rect">
            <a:avLst/>
          </a:prstGeom>
          <a:ln>
            <a:solidFill>
              <a:srgbClr val="0070C0"/>
            </a:solidFill>
          </a:ln>
        </p:spPr>
      </p:pic>
    </p:spTree>
    <p:extLst>
      <p:ext uri="{BB962C8B-B14F-4D97-AF65-F5344CB8AC3E}">
        <p14:creationId xmlns:p14="http://schemas.microsoft.com/office/powerpoint/2010/main" val="32413510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182" y="355186"/>
            <a:ext cx="4637847" cy="822395"/>
          </a:xfrm>
        </p:spPr>
        <p:txBody>
          <a:bodyPr>
            <a:normAutofit/>
          </a:bodyPr>
          <a:lstStyle/>
          <a:p>
            <a:r>
              <a:rPr lang="en-US" altLang="en-US" sz="3100" dirty="0">
                <a:hlinkClick r:id="rId3"/>
              </a:rPr>
              <a:t>https://StudentAid.gov</a:t>
            </a:r>
            <a:endParaRPr lang="en-US" altLang="en-US" sz="3100" dirty="0"/>
          </a:p>
        </p:txBody>
      </p:sp>
      <p:sp>
        <p:nvSpPr>
          <p:cNvPr id="78851" name="Content Placeholder 2"/>
          <p:cNvSpPr>
            <a:spLocks noGrp="1"/>
          </p:cNvSpPr>
          <p:nvPr>
            <p:ph idx="1"/>
          </p:nvPr>
        </p:nvSpPr>
        <p:spPr>
          <a:xfrm>
            <a:off x="1113182" y="1669784"/>
            <a:ext cx="4227303" cy="4308406"/>
          </a:xfrm>
        </p:spPr>
        <p:txBody>
          <a:bodyPr>
            <a:normAutofit fontScale="92500" lnSpcReduction="10000"/>
          </a:bodyPr>
          <a:lstStyle/>
          <a:p>
            <a:r>
              <a:rPr lang="en-US" altLang="en-US" sz="2000" dirty="0"/>
              <a:t>Navigation tool for the applicant when accessing the FAFSA on the website</a:t>
            </a:r>
          </a:p>
          <a:p>
            <a:r>
              <a:rPr lang="en-US" altLang="en-US" dirty="0"/>
              <a:t>Includes Da</a:t>
            </a:r>
            <a:r>
              <a:rPr lang="en-US" altLang="en-US" sz="2000" dirty="0"/>
              <a:t>shboard for the user</a:t>
            </a:r>
          </a:p>
          <a:p>
            <a:r>
              <a:rPr lang="en-US" altLang="en-US" sz="2000" dirty="0"/>
              <a:t>Provides options and messaging based on the status of the student’s FAFSA:</a:t>
            </a:r>
          </a:p>
          <a:p>
            <a:pPr lvl="1"/>
            <a:r>
              <a:rPr lang="en-US" altLang="en-US" sz="2000" dirty="0"/>
              <a:t>Start a 2026-27 FAFSA</a:t>
            </a:r>
          </a:p>
          <a:p>
            <a:pPr lvl="1"/>
            <a:r>
              <a:rPr lang="en-US" altLang="en-US" sz="2000" dirty="0"/>
              <a:t>View the FAFSA Submission Summary</a:t>
            </a:r>
          </a:p>
          <a:p>
            <a:pPr lvl="1"/>
            <a:r>
              <a:rPr lang="en-US" altLang="en-US" sz="2000" dirty="0"/>
              <a:t>Make FAFSA corrections</a:t>
            </a:r>
          </a:p>
          <a:p>
            <a:pPr lvl="1"/>
            <a:r>
              <a:rPr lang="en-US" altLang="en-US" sz="2000" dirty="0"/>
              <a:t>View correction history</a:t>
            </a:r>
          </a:p>
          <a:p>
            <a:pPr lvl="1"/>
            <a:r>
              <a:rPr lang="en-US" altLang="en-US" sz="2000" dirty="0"/>
              <a:t>Complete and submit a Renewal FAFSA</a:t>
            </a:r>
          </a:p>
          <a:p>
            <a:pPr lvl="1"/>
            <a:endParaRPr lang="en-US" altLang="en-US" sz="1700" dirty="0"/>
          </a:p>
          <a:p>
            <a:endParaRPr lang="en-US" altLang="en-US" sz="1700" dirty="0"/>
          </a:p>
        </p:txBody>
      </p:sp>
      <p:sp>
        <p:nvSpPr>
          <p:cNvPr id="2" name="Footer Placeholder 4">
            <a:extLst>
              <a:ext uri="{FF2B5EF4-FFF2-40B4-BE49-F238E27FC236}">
                <a16:creationId xmlns:a16="http://schemas.microsoft.com/office/drawing/2014/main" id="{1ACFEB63-9CF8-2FCC-0C71-001578B67932}"/>
              </a:ext>
            </a:extLst>
          </p:cNvPr>
          <p:cNvSpPr>
            <a:spLocks noGrp="1"/>
          </p:cNvSpPr>
          <p:nvPr>
            <p:ph type="ftr" sz="quarter" idx="11"/>
          </p:nvPr>
        </p:nvSpPr>
        <p:spPr>
          <a:xfrm>
            <a:off x="4038600" y="6356350"/>
            <a:ext cx="4114800" cy="365125"/>
          </a:xfrm>
        </p:spPr>
        <p:txBody>
          <a:bodyPr/>
          <a:lstStyle/>
          <a:p>
            <a:r>
              <a:rPr lang="en-US" dirty="0"/>
              <a:t>© Mapping Your Future 2025</a:t>
            </a:r>
          </a:p>
        </p:txBody>
      </p:sp>
      <p:sp>
        <p:nvSpPr>
          <p:cNvPr id="3" name="Slide Number Placeholder 3">
            <a:extLst>
              <a:ext uri="{FF2B5EF4-FFF2-40B4-BE49-F238E27FC236}">
                <a16:creationId xmlns:a16="http://schemas.microsoft.com/office/drawing/2014/main" id="{429A945F-B988-BD14-BB2F-C263068A88DC}"/>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solidFill>
                <a:schemeClr val="tx1">
                  <a:lumMod val="50000"/>
                  <a:lumOff val="50000"/>
                </a:schemeClr>
              </a:solidFill>
            </a:endParaRPr>
          </a:p>
        </p:txBody>
      </p:sp>
      <p:pic>
        <p:nvPicPr>
          <p:cNvPr id="7" name="Picture 6">
            <a:extLst>
              <a:ext uri="{FF2B5EF4-FFF2-40B4-BE49-F238E27FC236}">
                <a16:creationId xmlns:a16="http://schemas.microsoft.com/office/drawing/2014/main" id="{A2AAA1E4-BB2B-F463-E274-571F51D5607F}"/>
              </a:ext>
            </a:extLst>
          </p:cNvPr>
          <p:cNvPicPr>
            <a:picLocks noChangeAspect="1"/>
          </p:cNvPicPr>
          <p:nvPr/>
        </p:nvPicPr>
        <p:blipFill rotWithShape="1">
          <a:blip r:embed="rId4"/>
          <a:srcRect l="9750" t="12902" r="2666" b="2206"/>
          <a:stretch/>
        </p:blipFill>
        <p:spPr>
          <a:xfrm>
            <a:off x="5431300" y="1680579"/>
            <a:ext cx="6384780" cy="328766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3C324784-A6F6-932D-F63C-7750CF016D2A}"/>
              </a:ext>
            </a:extLst>
          </p:cNvPr>
          <p:cNvSpPr>
            <a:spLocks noGrp="1"/>
          </p:cNvSpPr>
          <p:nvPr>
            <p:ph type="sldNum" sz="quarter" idx="12"/>
          </p:nvPr>
        </p:nvSpPr>
        <p:spPr/>
        <p:txBody>
          <a:bodyPr/>
          <a:lstStyle/>
          <a:p>
            <a:fld id="{0FF54DE5-C571-48E8-A5BC-B369434E2F44}" type="slidenum">
              <a:rPr lang="en-US" smtClean="0"/>
              <a:t>9</a:t>
            </a:fld>
            <a:endParaRPr lang="en-US" dirty="0"/>
          </a:p>
        </p:txBody>
      </p:sp>
    </p:spTree>
    <p:extLst>
      <p:ext uri="{BB962C8B-B14F-4D97-AF65-F5344CB8AC3E}">
        <p14:creationId xmlns:p14="http://schemas.microsoft.com/office/powerpoint/2010/main" val="2111994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cademic Literature 16x9">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schemas.microsoft.com/office/2006/documentManagement/types"/>
    <ds:schemaRef ds:uri="http://www.w3.org/XML/1998/namespace"/>
    <ds:schemaRef ds:uri="http://purl.org/dc/term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4873beb7-5857-4685-be1f-d57550cc96cc"/>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17091</TotalTime>
  <Words>3438</Words>
  <Application>Microsoft Office PowerPoint</Application>
  <PresentationFormat>Widescreen</PresentationFormat>
  <Paragraphs>598</Paragraphs>
  <Slides>71</Slides>
  <Notes>67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71</vt:i4>
      </vt:variant>
    </vt:vector>
  </HeadingPairs>
  <TitlesOfParts>
    <vt:vector size="84" baseType="lpstr">
      <vt:lpstr>Aptos</vt:lpstr>
      <vt:lpstr>Arial</vt:lpstr>
      <vt:lpstr>Brush Script MT</vt:lpstr>
      <vt:lpstr>Calibri</vt:lpstr>
      <vt:lpstr>Courier New</vt:lpstr>
      <vt:lpstr>Euphemia</vt:lpstr>
      <vt:lpstr>Noto Sans Symbols</vt:lpstr>
      <vt:lpstr>Palatino Linotype</vt:lpstr>
      <vt:lpstr>Plantagenet Cherokee</vt:lpstr>
      <vt:lpstr>Symbol</vt:lpstr>
      <vt:lpstr>Wingdings</vt:lpstr>
      <vt:lpstr>Wingdings 2</vt:lpstr>
      <vt:lpstr>Academic Literature 16x9</vt:lpstr>
      <vt:lpstr>2026-27  Financial Aid Event</vt:lpstr>
      <vt:lpstr>South Dakota Mapping Your Future website</vt:lpstr>
      <vt:lpstr>Agenda</vt:lpstr>
      <vt:lpstr>Paying for education </vt:lpstr>
      <vt:lpstr>Financial aid process </vt:lpstr>
      <vt:lpstr>Complete the FAFSA</vt:lpstr>
      <vt:lpstr>Types of financial aid </vt:lpstr>
      <vt:lpstr>What is the FAFSA?</vt:lpstr>
      <vt:lpstr>https://StudentAid.gov</vt:lpstr>
      <vt:lpstr>Dependent Student  Identity Information</vt:lpstr>
      <vt:lpstr>Who is the parent for FAFSA purposes?</vt:lpstr>
      <vt:lpstr>Which parent provides information/needs a StudentAid.gov account (FSA ID)</vt:lpstr>
      <vt:lpstr>Create an StudentAid.gov account (FSA ID)</vt:lpstr>
      <vt:lpstr>StudentAid.gov account (FSA ID)</vt:lpstr>
      <vt:lpstr>Gathering documents needed</vt:lpstr>
      <vt:lpstr>FAFSA log in</vt:lpstr>
      <vt:lpstr>Student Onboarding</vt:lpstr>
      <vt:lpstr>Student identifiers</vt:lpstr>
      <vt:lpstr>Approval</vt:lpstr>
      <vt:lpstr>Personal circumstances</vt:lpstr>
      <vt:lpstr>Student’s college or career plans</vt:lpstr>
      <vt:lpstr>Student’s personal circumstances</vt:lpstr>
      <vt:lpstr>Other circumstances</vt:lpstr>
      <vt:lpstr>Unusual circumstances </vt:lpstr>
      <vt:lpstr>Determining the parent(s) for FAFSA purposes</vt:lpstr>
      <vt:lpstr>Invite parents to FAFSA form</vt:lpstr>
      <vt:lpstr>Student demographics</vt:lpstr>
      <vt:lpstr>Parent’s education status</vt:lpstr>
      <vt:lpstr>Parent killed in line of duty</vt:lpstr>
      <vt:lpstr>High school information </vt:lpstr>
      <vt:lpstr>Student financial information</vt:lpstr>
      <vt:lpstr>Student asset information </vt:lpstr>
      <vt:lpstr>Select colleges</vt:lpstr>
      <vt:lpstr>Student review page</vt:lpstr>
      <vt:lpstr>Dependent student signature</vt:lpstr>
      <vt:lpstr>Student section complete</vt:lpstr>
      <vt:lpstr>Parent e-mail </vt:lpstr>
      <vt:lpstr>Parent log in </vt:lpstr>
      <vt:lpstr>Parent log in </vt:lpstr>
      <vt:lpstr>Parent’s onboarding</vt:lpstr>
      <vt:lpstr>Parent identification information</vt:lpstr>
      <vt:lpstr>Parent approval screen</vt:lpstr>
      <vt:lpstr>Parent demographics </vt:lpstr>
      <vt:lpstr>Parent financial information</vt:lpstr>
      <vt:lpstr>Students with undocumented parents</vt:lpstr>
      <vt:lpstr>Family size</vt:lpstr>
      <vt:lpstr>Who is included in the number in college?   Dependent student</vt:lpstr>
      <vt:lpstr>Tax return information</vt:lpstr>
      <vt:lpstr>Asset questions</vt:lpstr>
      <vt:lpstr>Determining the value of assets</vt:lpstr>
      <vt:lpstr>Other parent information</vt:lpstr>
      <vt:lpstr>Parent review page</vt:lpstr>
      <vt:lpstr>Parent signature and abbreviated confirmation page</vt:lpstr>
      <vt:lpstr>FAFSA Submission summary</vt:lpstr>
      <vt:lpstr>FAFSA help options </vt:lpstr>
      <vt:lpstr>Student Aid Index (SAI)</vt:lpstr>
      <vt:lpstr>Financial aid calculation</vt:lpstr>
      <vt:lpstr>Sample maximum federal financial aid amounts</vt:lpstr>
      <vt:lpstr>Sample financial aid offer  Also referred to as award letter</vt:lpstr>
      <vt:lpstr>PowerPoint Presentation</vt:lpstr>
      <vt:lpstr>PowerPoint Presentation</vt:lpstr>
      <vt:lpstr>PowerPoint Presentation</vt:lpstr>
      <vt:lpstr>PowerPoint Presentation</vt:lpstr>
      <vt:lpstr>PowerPoint Presentation</vt:lpstr>
      <vt:lpstr>Jump Start Scholarship</vt:lpstr>
      <vt:lpstr>Critical Teaching Needs Scholarship </vt:lpstr>
      <vt:lpstr>Scholarship tips  </vt:lpstr>
      <vt:lpstr>PowerPoint Presentation</vt:lpstr>
      <vt:lpstr>Resources</vt:lpstr>
      <vt:lpstr>Questions</vt:lpstr>
      <vt:lpstr>Thank you for participating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dc:title>
  <dc:creator>cathylmueller@outlook.com</dc:creator>
  <cp:lastModifiedBy>Catherine Mueller</cp:lastModifiedBy>
  <cp:revision>127</cp:revision>
  <cp:lastPrinted>2025-08-25T19:39:26Z</cp:lastPrinted>
  <dcterms:created xsi:type="dcterms:W3CDTF">2023-08-14T09:09:15Z</dcterms:created>
  <dcterms:modified xsi:type="dcterms:W3CDTF">2025-09-02T16:43:44Z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