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3"/>
  </p:notesMasterIdLst>
  <p:handoutMasterIdLst>
    <p:handoutMasterId r:id="rId54"/>
  </p:handoutMasterIdLst>
  <p:sldIdLst>
    <p:sldId id="256" r:id="rId5"/>
    <p:sldId id="472" r:id="rId6"/>
    <p:sldId id="456" r:id="rId7"/>
    <p:sldId id="747" r:id="rId8"/>
    <p:sldId id="741" r:id="rId9"/>
    <p:sldId id="457" r:id="rId10"/>
    <p:sldId id="434" r:id="rId11"/>
    <p:sldId id="473" r:id="rId12"/>
    <p:sldId id="432" r:id="rId13"/>
    <p:sldId id="345" r:id="rId14"/>
    <p:sldId id="323" r:id="rId15"/>
    <p:sldId id="476" r:id="rId16"/>
    <p:sldId id="462" r:id="rId17"/>
    <p:sldId id="349" r:id="rId18"/>
    <p:sldId id="444" r:id="rId19"/>
    <p:sldId id="385" r:id="rId20"/>
    <p:sldId id="684" r:id="rId21"/>
    <p:sldId id="685" r:id="rId22"/>
    <p:sldId id="697" r:id="rId23"/>
    <p:sldId id="686" r:id="rId24"/>
    <p:sldId id="398" r:id="rId25"/>
    <p:sldId id="689" r:id="rId26"/>
    <p:sldId id="690" r:id="rId27"/>
    <p:sldId id="391" r:id="rId28"/>
    <p:sldId id="748" r:id="rId29"/>
    <p:sldId id="396" r:id="rId30"/>
    <p:sldId id="688" r:id="rId31"/>
    <p:sldId id="700" r:id="rId32"/>
    <p:sldId id="736" r:id="rId33"/>
    <p:sldId id="402" r:id="rId34"/>
    <p:sldId id="477" r:id="rId35"/>
    <p:sldId id="367" r:id="rId36"/>
    <p:sldId id="749" r:id="rId37"/>
    <p:sldId id="446" r:id="rId38"/>
    <p:sldId id="447" r:id="rId39"/>
    <p:sldId id="696" r:id="rId40"/>
    <p:sldId id="675" r:id="rId41"/>
    <p:sldId id="636" r:id="rId42"/>
    <p:sldId id="383" r:id="rId43"/>
    <p:sldId id="730" r:id="rId44"/>
    <p:sldId id="436" r:id="rId45"/>
    <p:sldId id="735" r:id="rId46"/>
    <p:sldId id="750" r:id="rId47"/>
    <p:sldId id="464" r:id="rId48"/>
    <p:sldId id="734" r:id="rId49"/>
    <p:sldId id="330" r:id="rId50"/>
    <p:sldId id="732" r:id="rId51"/>
    <p:sldId id="733" r:id="rId5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B7A1EF-AFC2-AE8A-BCEF-C033A4F0389E}" name="Marlene Seeklander" initials="MS" userId="S::Marlene.Seeklander@Mappingyourfuture.org::ecf2b5c8-1248-4b69-93b2-13e449bd57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A4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0" autoAdjust="0"/>
    <p:restoredTop sz="88862" autoAdjust="0"/>
  </p:normalViewPr>
  <p:slideViewPr>
    <p:cSldViewPr snapToGrid="0" showGuides="1">
      <p:cViewPr varScale="1">
        <p:scale>
          <a:sx n="60" d="100"/>
          <a:sy n="60" d="100"/>
        </p:scale>
        <p:origin x="64" y="35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3558"/>
    </p:cViewPr>
  </p:sorterViewPr>
  <p:notesViewPr>
    <p:cSldViewPr snapToGrid="0" showGuides="1">
      <p:cViewPr varScale="1">
        <p:scale>
          <a:sx n="71" d="100"/>
          <a:sy n="71" d="100"/>
        </p:scale>
        <p:origin x="3029"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diagrams/_rels/data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s>
</file>

<file path=ppt/diagrams/_rels/data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4" Type="http://schemas.openxmlformats.org/officeDocument/2006/relationships/image" Target="../media/image15.svg"/></Relationships>
</file>

<file path=ppt/diagrams/_rels/data5.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svg"/><Relationship Id="rId1" Type="http://schemas.openxmlformats.org/officeDocument/2006/relationships/image" Target="../media/image61.svg"/></Relationships>
</file>

<file path=ppt/diagrams/_rels/data6.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svg"/><Relationship Id="rId1" Type="http://schemas.openxmlformats.org/officeDocument/2006/relationships/image" Target="../media/image75.svg"/><Relationship Id="rId4" Type="http://schemas.openxmlformats.org/officeDocument/2006/relationships/image" Target="../media/image7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4" Type="http://schemas.openxmlformats.org/officeDocument/2006/relationships/image" Target="../media/image1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svg"/><Relationship Id="rId1" Type="http://schemas.openxmlformats.org/officeDocument/2006/relationships/image" Target="../media/image61.svg"/></Relationships>
</file>

<file path=ppt/diagrams/_rels/drawing6.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svg"/><Relationship Id="rId1" Type="http://schemas.openxmlformats.org/officeDocument/2006/relationships/image" Target="../media/image75.svg"/><Relationship Id="rId4" Type="http://schemas.openxmlformats.org/officeDocument/2006/relationships/image" Target="../media/image78.svg"/></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0NoLn">
    <dgm:fillClrLst meth="repeat">
      <a:schemeClr val="accent2">
        <a:shade val="80000"/>
      </a:schemeClr>
    </dgm:fillClrLst>
    <dgm:linClrLst meth="repeat">
      <a:schemeClr val="lt1">
        <a:alpha val="0"/>
      </a:schemeClr>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node1NoLn">
    <dgm:fillClrLst>
      <a:schemeClr val="accent2">
        <a:shade val="80000"/>
      </a:schemeClr>
      <a:schemeClr val="accent2">
        <a:tint val="70000"/>
      </a:schemeClr>
    </dgm:fillClrLst>
    <dgm:linClrLst meth="repeat">
      <a:schemeClr val="lt1">
        <a:alpha val="0"/>
      </a:schemeClr>
    </dgm:linClrLst>
    <dgm:effectClrLst/>
    <dgm:txLinClrLst/>
    <dgm:txFillClrLst/>
    <dgm:txEffectClrLst/>
  </dgm:styleLbl>
  <dgm:styleLbl name="ltNode1NoLn">
    <dgm:fillClrLst>
      <a:schemeClr val="accent2">
        <a:tint val="75000"/>
      </a:schemeClr>
      <a:schemeClr val="accent2">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2NoLn">
    <dgm:fillClrLst>
      <a:schemeClr val="accent2">
        <a:tint val="99000"/>
      </a:schemeClr>
    </dgm:fillClrLst>
    <dgm:linClrLst meth="repeat">
      <a:schemeClr val="lt1">
        <a:alpha val="0"/>
      </a:schemeClr>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3NoLn">
    <dgm:fillClrLst>
      <a:schemeClr val="accent2">
        <a:tint val="80000"/>
      </a:schemeClr>
    </dgm:fillClrLst>
    <dgm:linClrLst meth="repeat">
      <a:schemeClr val="lt1">
        <a:alpha val="0"/>
      </a:schemeClr>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node4NoLn">
    <dgm:fillClrLst>
      <a:schemeClr val="accent2">
        <a:tint val="70000"/>
      </a:schemeClr>
    </dgm:fillClrLst>
    <dgm:linClrLst meth="repeat">
      <a:schemeClr val="lt1">
        <a:alpha val="0"/>
      </a:schemeClr>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252653-690E-4AFB-B6C0-476521FA68B8}" type="doc">
      <dgm:prSet loTypeId="urn:microsoft.com/office/officeart/2005/8/layout/vList2" loCatId="list" qsTypeId="urn:microsoft.com/office/officeart/2005/8/quickstyle/simple1" qsCatId="simple" csTypeId="urn:microsoft.com/office/officeart/2005/8/colors/accent2_3" csCatId="accent2"/>
      <dgm:spPr/>
      <dgm:t>
        <a:bodyPr/>
        <a:lstStyle/>
        <a:p>
          <a:endParaRPr lang="en-US"/>
        </a:p>
      </dgm:t>
    </dgm:pt>
    <dgm:pt modelId="{F034794A-4E4F-4804-9DB4-FF664B1DF8F0}">
      <dgm:prSet/>
      <dgm:spPr/>
      <dgm:t>
        <a:bodyPr/>
        <a:lstStyle/>
        <a:p>
          <a:r>
            <a:rPr lang="en-US"/>
            <a:t>Paying for College</a:t>
          </a:r>
        </a:p>
      </dgm:t>
    </dgm:pt>
    <dgm:pt modelId="{1A805036-AE4B-431E-BFF8-E06AE36B75FA}" type="parTrans" cxnId="{432C0B73-973C-4324-B2FE-8A65F810EFC3}">
      <dgm:prSet/>
      <dgm:spPr/>
      <dgm:t>
        <a:bodyPr/>
        <a:lstStyle/>
        <a:p>
          <a:endParaRPr lang="en-US"/>
        </a:p>
      </dgm:t>
    </dgm:pt>
    <dgm:pt modelId="{5C0084DF-5C4F-48F0-AAAC-1DFCE3413D8F}" type="sibTrans" cxnId="{432C0B73-973C-4324-B2FE-8A65F810EFC3}">
      <dgm:prSet/>
      <dgm:spPr/>
      <dgm:t>
        <a:bodyPr/>
        <a:lstStyle/>
        <a:p>
          <a:endParaRPr lang="en-US"/>
        </a:p>
      </dgm:t>
    </dgm:pt>
    <dgm:pt modelId="{8D84CE26-DF7D-4752-A335-AFE8831B83AE}">
      <dgm:prSet/>
      <dgm:spPr/>
      <dgm:t>
        <a:bodyPr/>
        <a:lstStyle/>
        <a:p>
          <a:r>
            <a:rPr lang="en-US"/>
            <a:t>Financial Aid</a:t>
          </a:r>
        </a:p>
      </dgm:t>
    </dgm:pt>
    <dgm:pt modelId="{7BFDECA4-7507-49D6-90B6-1210BFA1FC10}" type="parTrans" cxnId="{BD50E222-70A9-41DA-9150-A8A9D85CBCC5}">
      <dgm:prSet/>
      <dgm:spPr/>
      <dgm:t>
        <a:bodyPr/>
        <a:lstStyle/>
        <a:p>
          <a:endParaRPr lang="en-US"/>
        </a:p>
      </dgm:t>
    </dgm:pt>
    <dgm:pt modelId="{B8888E1B-E1A7-40DD-AB0F-B4B7E9AA3BD9}" type="sibTrans" cxnId="{BD50E222-70A9-41DA-9150-A8A9D85CBCC5}">
      <dgm:prSet/>
      <dgm:spPr/>
      <dgm:t>
        <a:bodyPr/>
        <a:lstStyle/>
        <a:p>
          <a:endParaRPr lang="en-US"/>
        </a:p>
      </dgm:t>
    </dgm:pt>
    <dgm:pt modelId="{D61BF92B-B205-48C1-BE49-386677111A6C}">
      <dgm:prSet/>
      <dgm:spPr/>
      <dgm:t>
        <a:bodyPr/>
        <a:lstStyle/>
        <a:p>
          <a:r>
            <a:rPr lang="en-US"/>
            <a:t>FAFSA</a:t>
          </a:r>
        </a:p>
      </dgm:t>
    </dgm:pt>
    <dgm:pt modelId="{4392172D-A5F3-49D4-8F9D-B278F47D781C}" type="parTrans" cxnId="{FF7E2881-5DFE-49B4-8CE8-8E44A546E4F4}">
      <dgm:prSet/>
      <dgm:spPr/>
      <dgm:t>
        <a:bodyPr/>
        <a:lstStyle/>
        <a:p>
          <a:endParaRPr lang="en-US"/>
        </a:p>
      </dgm:t>
    </dgm:pt>
    <dgm:pt modelId="{73DFCC8F-3B13-4739-A164-9F0E57104E22}" type="sibTrans" cxnId="{FF7E2881-5DFE-49B4-8CE8-8E44A546E4F4}">
      <dgm:prSet/>
      <dgm:spPr/>
      <dgm:t>
        <a:bodyPr/>
        <a:lstStyle/>
        <a:p>
          <a:endParaRPr lang="en-US"/>
        </a:p>
      </dgm:t>
    </dgm:pt>
    <dgm:pt modelId="{F4639E10-FB82-4C46-9CB5-DBDCE0F98FBD}">
      <dgm:prSet/>
      <dgm:spPr/>
      <dgm:t>
        <a:bodyPr/>
        <a:lstStyle/>
        <a:p>
          <a:r>
            <a:rPr lang="en-US"/>
            <a:t>Scholarships</a:t>
          </a:r>
        </a:p>
      </dgm:t>
    </dgm:pt>
    <dgm:pt modelId="{DF910C71-27BF-4BE9-A2CD-6B5A25199D85}" type="parTrans" cxnId="{E152AB12-AFC6-4187-B66F-6529A6B94932}">
      <dgm:prSet/>
      <dgm:spPr/>
      <dgm:t>
        <a:bodyPr/>
        <a:lstStyle/>
        <a:p>
          <a:endParaRPr lang="en-US"/>
        </a:p>
      </dgm:t>
    </dgm:pt>
    <dgm:pt modelId="{8B004CF2-173A-4D39-B528-842FB94A084D}" type="sibTrans" cxnId="{E152AB12-AFC6-4187-B66F-6529A6B94932}">
      <dgm:prSet/>
      <dgm:spPr/>
      <dgm:t>
        <a:bodyPr/>
        <a:lstStyle/>
        <a:p>
          <a:endParaRPr lang="en-US"/>
        </a:p>
      </dgm:t>
    </dgm:pt>
    <dgm:pt modelId="{C4759229-E31E-4552-9CE3-FA954022E2B9}">
      <dgm:prSet/>
      <dgm:spPr/>
      <dgm:t>
        <a:bodyPr/>
        <a:lstStyle/>
        <a:p>
          <a:r>
            <a:rPr lang="en-US"/>
            <a:t>Resources</a:t>
          </a:r>
        </a:p>
      </dgm:t>
    </dgm:pt>
    <dgm:pt modelId="{F9F947C4-E7AA-4DD4-96FD-E9BB58ECC36E}" type="parTrans" cxnId="{6C12C418-4D62-4CAC-84A9-3691B999CC0E}">
      <dgm:prSet/>
      <dgm:spPr/>
      <dgm:t>
        <a:bodyPr/>
        <a:lstStyle/>
        <a:p>
          <a:endParaRPr lang="en-US"/>
        </a:p>
      </dgm:t>
    </dgm:pt>
    <dgm:pt modelId="{0D732D5B-972A-4012-B9F3-201C02FF49C3}" type="sibTrans" cxnId="{6C12C418-4D62-4CAC-84A9-3691B999CC0E}">
      <dgm:prSet/>
      <dgm:spPr/>
      <dgm:t>
        <a:bodyPr/>
        <a:lstStyle/>
        <a:p>
          <a:endParaRPr lang="en-US"/>
        </a:p>
      </dgm:t>
    </dgm:pt>
    <dgm:pt modelId="{D70BA31D-F05F-4C1E-B644-912FE5A656F7}" type="pres">
      <dgm:prSet presAssocID="{07252653-690E-4AFB-B6C0-476521FA68B8}" presName="linear" presStyleCnt="0">
        <dgm:presLayoutVars>
          <dgm:animLvl val="lvl"/>
          <dgm:resizeHandles val="exact"/>
        </dgm:presLayoutVars>
      </dgm:prSet>
      <dgm:spPr/>
    </dgm:pt>
    <dgm:pt modelId="{3A452844-EE80-4A04-8649-9AA5C6F089D1}" type="pres">
      <dgm:prSet presAssocID="{F034794A-4E4F-4804-9DB4-FF664B1DF8F0}" presName="parentText" presStyleLbl="node1" presStyleIdx="0" presStyleCnt="5">
        <dgm:presLayoutVars>
          <dgm:chMax val="0"/>
          <dgm:bulletEnabled val="1"/>
        </dgm:presLayoutVars>
      </dgm:prSet>
      <dgm:spPr/>
    </dgm:pt>
    <dgm:pt modelId="{CC30C05D-C3F9-4A9C-B712-266FCDB3F354}" type="pres">
      <dgm:prSet presAssocID="{5C0084DF-5C4F-48F0-AAAC-1DFCE3413D8F}" presName="spacer" presStyleCnt="0"/>
      <dgm:spPr/>
    </dgm:pt>
    <dgm:pt modelId="{E7DC668E-8FBC-4210-8788-E9A7FC531D82}" type="pres">
      <dgm:prSet presAssocID="{8D84CE26-DF7D-4752-A335-AFE8831B83AE}" presName="parentText" presStyleLbl="node1" presStyleIdx="1" presStyleCnt="5">
        <dgm:presLayoutVars>
          <dgm:chMax val="0"/>
          <dgm:bulletEnabled val="1"/>
        </dgm:presLayoutVars>
      </dgm:prSet>
      <dgm:spPr/>
    </dgm:pt>
    <dgm:pt modelId="{A1720571-383A-476A-A024-682DB0521D1B}" type="pres">
      <dgm:prSet presAssocID="{B8888E1B-E1A7-40DD-AB0F-B4B7E9AA3BD9}" presName="spacer" presStyleCnt="0"/>
      <dgm:spPr/>
    </dgm:pt>
    <dgm:pt modelId="{43531843-CDE0-4AAD-BF2D-5B2F350EFFED}" type="pres">
      <dgm:prSet presAssocID="{D61BF92B-B205-48C1-BE49-386677111A6C}" presName="parentText" presStyleLbl="node1" presStyleIdx="2" presStyleCnt="5">
        <dgm:presLayoutVars>
          <dgm:chMax val="0"/>
          <dgm:bulletEnabled val="1"/>
        </dgm:presLayoutVars>
      </dgm:prSet>
      <dgm:spPr/>
    </dgm:pt>
    <dgm:pt modelId="{41D84919-F4DD-4ABA-8F3F-61ADC15F349F}" type="pres">
      <dgm:prSet presAssocID="{73DFCC8F-3B13-4739-A164-9F0E57104E22}" presName="spacer" presStyleCnt="0"/>
      <dgm:spPr/>
    </dgm:pt>
    <dgm:pt modelId="{A25A6293-F0D9-414C-9EAD-DFCF1342691C}" type="pres">
      <dgm:prSet presAssocID="{F4639E10-FB82-4C46-9CB5-DBDCE0F98FBD}" presName="parentText" presStyleLbl="node1" presStyleIdx="3" presStyleCnt="5">
        <dgm:presLayoutVars>
          <dgm:chMax val="0"/>
          <dgm:bulletEnabled val="1"/>
        </dgm:presLayoutVars>
      </dgm:prSet>
      <dgm:spPr/>
    </dgm:pt>
    <dgm:pt modelId="{07327523-8186-47F4-993C-D6F96EFBB8DC}" type="pres">
      <dgm:prSet presAssocID="{8B004CF2-173A-4D39-B528-842FB94A084D}" presName="spacer" presStyleCnt="0"/>
      <dgm:spPr/>
    </dgm:pt>
    <dgm:pt modelId="{CC3047F8-CFF3-4858-B1C2-DDE328E635A3}" type="pres">
      <dgm:prSet presAssocID="{C4759229-E31E-4552-9CE3-FA954022E2B9}" presName="parentText" presStyleLbl="node1" presStyleIdx="4" presStyleCnt="5">
        <dgm:presLayoutVars>
          <dgm:chMax val="0"/>
          <dgm:bulletEnabled val="1"/>
        </dgm:presLayoutVars>
      </dgm:prSet>
      <dgm:spPr/>
    </dgm:pt>
  </dgm:ptLst>
  <dgm:cxnLst>
    <dgm:cxn modelId="{7596FB10-6DA7-4981-892E-C152D9875998}" type="presOf" srcId="{8D84CE26-DF7D-4752-A335-AFE8831B83AE}" destId="{E7DC668E-8FBC-4210-8788-E9A7FC531D82}" srcOrd="0" destOrd="0" presId="urn:microsoft.com/office/officeart/2005/8/layout/vList2"/>
    <dgm:cxn modelId="{E152AB12-AFC6-4187-B66F-6529A6B94932}" srcId="{07252653-690E-4AFB-B6C0-476521FA68B8}" destId="{F4639E10-FB82-4C46-9CB5-DBDCE0F98FBD}" srcOrd="3" destOrd="0" parTransId="{DF910C71-27BF-4BE9-A2CD-6B5A25199D85}" sibTransId="{8B004CF2-173A-4D39-B528-842FB94A084D}"/>
    <dgm:cxn modelId="{29D0E512-E8FC-44D7-9382-DBD2CFB0E656}" type="presOf" srcId="{07252653-690E-4AFB-B6C0-476521FA68B8}" destId="{D70BA31D-F05F-4C1E-B644-912FE5A656F7}" srcOrd="0" destOrd="0" presId="urn:microsoft.com/office/officeart/2005/8/layout/vList2"/>
    <dgm:cxn modelId="{6C12C418-4D62-4CAC-84A9-3691B999CC0E}" srcId="{07252653-690E-4AFB-B6C0-476521FA68B8}" destId="{C4759229-E31E-4552-9CE3-FA954022E2B9}" srcOrd="4" destOrd="0" parTransId="{F9F947C4-E7AA-4DD4-96FD-E9BB58ECC36E}" sibTransId="{0D732D5B-972A-4012-B9F3-201C02FF49C3}"/>
    <dgm:cxn modelId="{BD50E222-70A9-41DA-9150-A8A9D85CBCC5}" srcId="{07252653-690E-4AFB-B6C0-476521FA68B8}" destId="{8D84CE26-DF7D-4752-A335-AFE8831B83AE}" srcOrd="1" destOrd="0" parTransId="{7BFDECA4-7507-49D6-90B6-1210BFA1FC10}" sibTransId="{B8888E1B-E1A7-40DD-AB0F-B4B7E9AA3BD9}"/>
    <dgm:cxn modelId="{FF47FA3A-0AFA-4811-B37C-CD23CF2FBE65}" type="presOf" srcId="{F034794A-4E4F-4804-9DB4-FF664B1DF8F0}" destId="{3A452844-EE80-4A04-8649-9AA5C6F089D1}" srcOrd="0" destOrd="0" presId="urn:microsoft.com/office/officeart/2005/8/layout/vList2"/>
    <dgm:cxn modelId="{432C0B73-973C-4324-B2FE-8A65F810EFC3}" srcId="{07252653-690E-4AFB-B6C0-476521FA68B8}" destId="{F034794A-4E4F-4804-9DB4-FF664B1DF8F0}" srcOrd="0" destOrd="0" parTransId="{1A805036-AE4B-431E-BFF8-E06AE36B75FA}" sibTransId="{5C0084DF-5C4F-48F0-AAAC-1DFCE3413D8F}"/>
    <dgm:cxn modelId="{FF7E2881-5DFE-49B4-8CE8-8E44A546E4F4}" srcId="{07252653-690E-4AFB-B6C0-476521FA68B8}" destId="{D61BF92B-B205-48C1-BE49-386677111A6C}" srcOrd="2" destOrd="0" parTransId="{4392172D-A5F3-49D4-8F9D-B278F47D781C}" sibTransId="{73DFCC8F-3B13-4739-A164-9F0E57104E22}"/>
    <dgm:cxn modelId="{375A28B1-0B53-4478-AED8-4B3D51CC160E}" type="presOf" srcId="{D61BF92B-B205-48C1-BE49-386677111A6C}" destId="{43531843-CDE0-4AAD-BF2D-5B2F350EFFED}" srcOrd="0" destOrd="0" presId="urn:microsoft.com/office/officeart/2005/8/layout/vList2"/>
    <dgm:cxn modelId="{D9296BBC-867A-4E12-B2A0-E55C1AECFB87}" type="presOf" srcId="{F4639E10-FB82-4C46-9CB5-DBDCE0F98FBD}" destId="{A25A6293-F0D9-414C-9EAD-DFCF1342691C}" srcOrd="0" destOrd="0" presId="urn:microsoft.com/office/officeart/2005/8/layout/vList2"/>
    <dgm:cxn modelId="{2E8FF4C7-C0D6-4702-A715-0B2E1C4BDC7F}" type="presOf" srcId="{C4759229-E31E-4552-9CE3-FA954022E2B9}" destId="{CC3047F8-CFF3-4858-B1C2-DDE328E635A3}" srcOrd="0" destOrd="0" presId="urn:microsoft.com/office/officeart/2005/8/layout/vList2"/>
    <dgm:cxn modelId="{CAC67448-9F7B-4B29-9D17-709A952A9778}" type="presParOf" srcId="{D70BA31D-F05F-4C1E-B644-912FE5A656F7}" destId="{3A452844-EE80-4A04-8649-9AA5C6F089D1}" srcOrd="0" destOrd="0" presId="urn:microsoft.com/office/officeart/2005/8/layout/vList2"/>
    <dgm:cxn modelId="{3AAA6415-90C5-47CA-9879-C094C0B44D19}" type="presParOf" srcId="{D70BA31D-F05F-4C1E-B644-912FE5A656F7}" destId="{CC30C05D-C3F9-4A9C-B712-266FCDB3F354}" srcOrd="1" destOrd="0" presId="urn:microsoft.com/office/officeart/2005/8/layout/vList2"/>
    <dgm:cxn modelId="{F07A4555-14EF-4FCB-AC27-4E96CC0F7247}" type="presParOf" srcId="{D70BA31D-F05F-4C1E-B644-912FE5A656F7}" destId="{E7DC668E-8FBC-4210-8788-E9A7FC531D82}" srcOrd="2" destOrd="0" presId="urn:microsoft.com/office/officeart/2005/8/layout/vList2"/>
    <dgm:cxn modelId="{C32EAC9E-6634-4747-B8EB-6A30619E71E7}" type="presParOf" srcId="{D70BA31D-F05F-4C1E-B644-912FE5A656F7}" destId="{A1720571-383A-476A-A024-682DB0521D1B}" srcOrd="3" destOrd="0" presId="urn:microsoft.com/office/officeart/2005/8/layout/vList2"/>
    <dgm:cxn modelId="{EEBF228C-3C6C-455A-B3A3-407751138DCB}" type="presParOf" srcId="{D70BA31D-F05F-4C1E-B644-912FE5A656F7}" destId="{43531843-CDE0-4AAD-BF2D-5B2F350EFFED}" srcOrd="4" destOrd="0" presId="urn:microsoft.com/office/officeart/2005/8/layout/vList2"/>
    <dgm:cxn modelId="{55F20DD6-4A8E-4007-958C-87DF82F5F655}" type="presParOf" srcId="{D70BA31D-F05F-4C1E-B644-912FE5A656F7}" destId="{41D84919-F4DD-4ABA-8F3F-61ADC15F349F}" srcOrd="5" destOrd="0" presId="urn:microsoft.com/office/officeart/2005/8/layout/vList2"/>
    <dgm:cxn modelId="{1F71AFCC-534F-4E9B-9638-EEB4A3D0E892}" type="presParOf" srcId="{D70BA31D-F05F-4C1E-B644-912FE5A656F7}" destId="{A25A6293-F0D9-414C-9EAD-DFCF1342691C}" srcOrd="6" destOrd="0" presId="urn:microsoft.com/office/officeart/2005/8/layout/vList2"/>
    <dgm:cxn modelId="{D4A8BCA2-65D0-4E70-861B-495B40410BA6}" type="presParOf" srcId="{D70BA31D-F05F-4C1E-B644-912FE5A656F7}" destId="{07327523-8186-47F4-993C-D6F96EFBB8DC}" srcOrd="7" destOrd="0" presId="urn:microsoft.com/office/officeart/2005/8/layout/vList2"/>
    <dgm:cxn modelId="{8E448207-CB0C-4129-B809-ED3DE2C98295}" type="presParOf" srcId="{D70BA31D-F05F-4C1E-B644-912FE5A656F7}" destId="{CC3047F8-CFF3-4858-B1C2-DDE328E635A3}"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5D8C59-0E3E-4113-979B-617354D546B6}" type="doc">
      <dgm:prSet loTypeId="urn:microsoft.com/office/officeart/2018/2/layout/IconCircleList" loCatId="icon" qsTypeId="urn:microsoft.com/office/officeart/2005/8/quickstyle/simple1#1" qsCatId="simple" csTypeId="urn:microsoft.com/office/officeart/2005/8/colors/accent0_3#1" csCatId="mainScheme" phldr="1"/>
      <dgm:spPr/>
      <dgm:t>
        <a:bodyPr/>
        <a:lstStyle/>
        <a:p>
          <a:endParaRPr lang="en-US"/>
        </a:p>
      </dgm:t>
    </dgm:pt>
    <dgm:pt modelId="{7CFEF149-3625-4BDD-A427-1A5CB02DE4F9}">
      <dgm:prSet/>
      <dgm:spPr/>
      <dgm:t>
        <a:bodyPr/>
        <a:lstStyle/>
        <a:p>
          <a:pPr>
            <a:lnSpc>
              <a:spcPct val="100000"/>
            </a:lnSpc>
          </a:pPr>
          <a:r>
            <a:rPr lang="en-US" cap="none" dirty="0">
              <a:latin typeface="Palatino Linotype" panose="02040502050505030304" pitchFamily="18" charset="0"/>
            </a:rPr>
            <a:t>Savings</a:t>
          </a:r>
        </a:p>
      </dgm:t>
    </dgm:pt>
    <dgm:pt modelId="{F6E5D98F-6F3A-4C3F-8CBA-1B1FA00227ED}" type="parTrans" cxnId="{38B152DC-1143-4872-AFF6-95D16FF15C9E}">
      <dgm:prSet/>
      <dgm:spPr/>
      <dgm:t>
        <a:bodyPr/>
        <a:lstStyle/>
        <a:p>
          <a:endParaRPr lang="en-US"/>
        </a:p>
      </dgm:t>
    </dgm:pt>
    <dgm:pt modelId="{01F841FA-E365-4666-AF30-469684513631}" type="sibTrans" cxnId="{38B152DC-1143-4872-AFF6-95D16FF15C9E}">
      <dgm:prSet/>
      <dgm:spPr/>
      <dgm:t>
        <a:bodyPr/>
        <a:lstStyle/>
        <a:p>
          <a:pPr>
            <a:lnSpc>
              <a:spcPct val="100000"/>
            </a:lnSpc>
          </a:pPr>
          <a:endParaRPr lang="en-US"/>
        </a:p>
      </dgm:t>
    </dgm:pt>
    <dgm:pt modelId="{207C3AB2-8303-4071-8581-3FA77A5CAEDE}">
      <dgm:prSet/>
      <dgm:spPr/>
      <dgm:t>
        <a:bodyPr/>
        <a:lstStyle/>
        <a:p>
          <a:pPr>
            <a:lnSpc>
              <a:spcPct val="100000"/>
            </a:lnSpc>
          </a:pPr>
          <a:r>
            <a:rPr lang="en-US" kern="1200" cap="none" dirty="0">
              <a:latin typeface="Palatino Linotype" panose="02040502050505030304" pitchFamily="18" charset="0"/>
              <a:ea typeface="+mn-ea"/>
              <a:cs typeface="+mn-cs"/>
            </a:rPr>
            <a:t>Earnings</a:t>
          </a:r>
        </a:p>
      </dgm:t>
    </dgm:pt>
    <dgm:pt modelId="{1FBDBA84-E565-4CB7-81AD-2AF5D21F65E2}" type="parTrans" cxnId="{6B98802F-E4CA-4D2B-ACCA-2008CFF0ACBD}">
      <dgm:prSet/>
      <dgm:spPr/>
      <dgm:t>
        <a:bodyPr/>
        <a:lstStyle/>
        <a:p>
          <a:endParaRPr lang="en-US"/>
        </a:p>
      </dgm:t>
    </dgm:pt>
    <dgm:pt modelId="{6A274FCF-E1B7-4868-B241-3AA4BA800F24}" type="sibTrans" cxnId="{6B98802F-E4CA-4D2B-ACCA-2008CFF0ACBD}">
      <dgm:prSet/>
      <dgm:spPr/>
      <dgm:t>
        <a:bodyPr/>
        <a:lstStyle/>
        <a:p>
          <a:pPr>
            <a:lnSpc>
              <a:spcPct val="100000"/>
            </a:lnSpc>
          </a:pPr>
          <a:endParaRPr lang="en-US"/>
        </a:p>
      </dgm:t>
    </dgm:pt>
    <dgm:pt modelId="{2C4043CB-8312-4445-8EDE-7EAE8AAD6F8A}">
      <dgm:prSet/>
      <dgm:spPr/>
      <dgm:t>
        <a:bodyPr/>
        <a:lstStyle/>
        <a:p>
          <a:pPr>
            <a:lnSpc>
              <a:spcPct val="100000"/>
            </a:lnSpc>
          </a:pPr>
          <a:r>
            <a:rPr lang="en-US" kern="1200" cap="none" dirty="0">
              <a:latin typeface="Palatino Linotype" panose="02040502050505030304" pitchFamily="18" charset="0"/>
              <a:ea typeface="+mn-ea"/>
              <a:cs typeface="+mn-cs"/>
            </a:rPr>
            <a:t>Financial aid</a:t>
          </a:r>
        </a:p>
      </dgm:t>
    </dgm:pt>
    <dgm:pt modelId="{5BCA7CC0-7697-4297-BE1A-07F23122120C}" type="parTrans" cxnId="{E121EB9E-431D-405E-A62C-448E272072EF}">
      <dgm:prSet/>
      <dgm:spPr/>
      <dgm:t>
        <a:bodyPr/>
        <a:lstStyle/>
        <a:p>
          <a:endParaRPr lang="en-US"/>
        </a:p>
      </dgm:t>
    </dgm:pt>
    <dgm:pt modelId="{94BBED62-1D01-4536-9EBB-A3D44792B2D7}" type="sibTrans" cxnId="{E121EB9E-431D-405E-A62C-448E272072EF}">
      <dgm:prSet/>
      <dgm:spPr/>
      <dgm:t>
        <a:bodyPr/>
        <a:lstStyle/>
        <a:p>
          <a:pPr>
            <a:lnSpc>
              <a:spcPct val="100000"/>
            </a:lnSpc>
          </a:pPr>
          <a:endParaRPr lang="en-US"/>
        </a:p>
      </dgm:t>
    </dgm:pt>
    <dgm:pt modelId="{B3882F4A-3DCE-4712-88E1-91838B0FA4CA}">
      <dgm:prSet/>
      <dgm:spPr/>
      <dgm:t>
        <a:bodyPr/>
        <a:lstStyle/>
        <a:p>
          <a:pPr>
            <a:lnSpc>
              <a:spcPct val="100000"/>
            </a:lnSpc>
          </a:pPr>
          <a:r>
            <a:rPr lang="en-US" kern="1200" cap="none" dirty="0">
              <a:latin typeface="Palatino Linotype" panose="02040502050505030304" pitchFamily="18" charset="0"/>
              <a:ea typeface="+mn-ea"/>
              <a:cs typeface="+mn-cs"/>
            </a:rPr>
            <a:t>Tax credits &amp; deductions</a:t>
          </a:r>
        </a:p>
      </dgm:t>
    </dgm:pt>
    <dgm:pt modelId="{9F748751-347C-41B3-9FD3-302C21B80838}" type="parTrans" cxnId="{1155158B-10B2-401C-BFDA-D69F5ED90846}">
      <dgm:prSet/>
      <dgm:spPr/>
      <dgm:t>
        <a:bodyPr/>
        <a:lstStyle/>
        <a:p>
          <a:endParaRPr lang="en-US"/>
        </a:p>
      </dgm:t>
    </dgm:pt>
    <dgm:pt modelId="{6594C378-3FD9-4847-84AB-C77B81CAFDCB}" type="sibTrans" cxnId="{1155158B-10B2-401C-BFDA-D69F5ED90846}">
      <dgm:prSet/>
      <dgm:spPr/>
      <dgm:t>
        <a:bodyPr/>
        <a:lstStyle/>
        <a:p>
          <a:endParaRPr lang="en-US"/>
        </a:p>
      </dgm:t>
    </dgm:pt>
    <dgm:pt modelId="{320BBB54-729E-4132-9C4F-9E6009F3E9E0}" type="pres">
      <dgm:prSet presAssocID="{075D8C59-0E3E-4113-979B-617354D546B6}" presName="root" presStyleCnt="0">
        <dgm:presLayoutVars>
          <dgm:dir/>
          <dgm:resizeHandles val="exact"/>
        </dgm:presLayoutVars>
      </dgm:prSet>
      <dgm:spPr/>
    </dgm:pt>
    <dgm:pt modelId="{9C4FE3CC-3BF8-4E3A-ABE3-6376458DB517}" type="pres">
      <dgm:prSet presAssocID="{075D8C59-0E3E-4113-979B-617354D546B6}" presName="container" presStyleCnt="0">
        <dgm:presLayoutVars>
          <dgm:dir/>
          <dgm:resizeHandles val="exact"/>
        </dgm:presLayoutVars>
      </dgm:prSet>
      <dgm:spPr/>
    </dgm:pt>
    <dgm:pt modelId="{3E0FA922-BEAE-4D4E-8C68-53CAB7493FDA}" type="pres">
      <dgm:prSet presAssocID="{7CFEF149-3625-4BDD-A427-1A5CB02DE4F9}" presName="compNode" presStyleCnt="0"/>
      <dgm:spPr/>
    </dgm:pt>
    <dgm:pt modelId="{56DFC92F-DA5B-4921-B6CE-CABE063D4458}" type="pres">
      <dgm:prSet presAssocID="{7CFEF149-3625-4BDD-A427-1A5CB02DE4F9}" presName="iconBgRect" presStyleLbl="bgShp" presStyleIdx="0" presStyleCnt="4"/>
      <dgm:spPr/>
    </dgm:pt>
    <dgm:pt modelId="{45B1537C-7292-4177-83D2-F29875C6B961}" type="pres">
      <dgm:prSet presAssocID="{7CFEF149-3625-4BDD-A427-1A5CB02DE4F9}" presName="iconRect" presStyleLbl="node1" presStyleIdx="0" presStyleCnt="4"/>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iggy Bank"/>
        </a:ext>
      </dgm:extLst>
    </dgm:pt>
    <dgm:pt modelId="{064A4DEE-0935-48C4-AB55-928C52CA9E8C}" type="pres">
      <dgm:prSet presAssocID="{7CFEF149-3625-4BDD-A427-1A5CB02DE4F9}" presName="spaceRect" presStyleCnt="0"/>
      <dgm:spPr/>
    </dgm:pt>
    <dgm:pt modelId="{2D9EED0D-6A5C-47EB-9650-896904332F98}" type="pres">
      <dgm:prSet presAssocID="{7CFEF149-3625-4BDD-A427-1A5CB02DE4F9}" presName="textRect" presStyleLbl="revTx" presStyleIdx="0" presStyleCnt="4">
        <dgm:presLayoutVars>
          <dgm:chMax val="1"/>
          <dgm:chPref val="1"/>
        </dgm:presLayoutVars>
      </dgm:prSet>
      <dgm:spPr/>
    </dgm:pt>
    <dgm:pt modelId="{8F43495B-3853-4570-AE1D-5E986D0F9F45}" type="pres">
      <dgm:prSet presAssocID="{01F841FA-E365-4666-AF30-469684513631}" presName="sibTrans" presStyleLbl="sibTrans2D1" presStyleIdx="0" presStyleCnt="0"/>
      <dgm:spPr/>
    </dgm:pt>
    <dgm:pt modelId="{89597B27-28D1-4275-A35B-B014C80A6608}" type="pres">
      <dgm:prSet presAssocID="{207C3AB2-8303-4071-8581-3FA77A5CAEDE}" presName="compNode" presStyleCnt="0"/>
      <dgm:spPr/>
    </dgm:pt>
    <dgm:pt modelId="{D19DCEA3-4580-472B-BE1F-AD82F5189BD0}" type="pres">
      <dgm:prSet presAssocID="{207C3AB2-8303-4071-8581-3FA77A5CAEDE}" presName="iconBgRect" presStyleLbl="bgShp" presStyleIdx="1" presStyleCnt="4"/>
      <dgm:spPr/>
    </dgm:pt>
    <dgm:pt modelId="{9DA4C2EF-8B93-45AB-954D-AE1064F71288}" type="pres">
      <dgm:prSet presAssocID="{207C3AB2-8303-4071-8581-3FA77A5CAEDE}" presName="iconRect" presStyleLbl="node1" presStyleIdx="1" presStyleCnt="4"/>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9AD78C31-2CB6-46F8-9B1A-A430A42EE0A6}" type="pres">
      <dgm:prSet presAssocID="{207C3AB2-8303-4071-8581-3FA77A5CAEDE}" presName="spaceRect" presStyleCnt="0"/>
      <dgm:spPr/>
    </dgm:pt>
    <dgm:pt modelId="{F77F73B1-B59A-47DA-92DC-FBFBA3AB7C12}" type="pres">
      <dgm:prSet presAssocID="{207C3AB2-8303-4071-8581-3FA77A5CAEDE}" presName="textRect" presStyleLbl="revTx" presStyleIdx="1" presStyleCnt="4">
        <dgm:presLayoutVars>
          <dgm:chMax val="1"/>
          <dgm:chPref val="1"/>
        </dgm:presLayoutVars>
      </dgm:prSet>
      <dgm:spPr/>
    </dgm:pt>
    <dgm:pt modelId="{982D899B-A005-4F0D-82A6-405627DEAFAA}" type="pres">
      <dgm:prSet presAssocID="{6A274FCF-E1B7-4868-B241-3AA4BA800F24}" presName="sibTrans" presStyleLbl="sibTrans2D1" presStyleIdx="0" presStyleCnt="0"/>
      <dgm:spPr/>
    </dgm:pt>
    <dgm:pt modelId="{90D9224D-5C19-4042-B59C-6DD4CF939F90}" type="pres">
      <dgm:prSet presAssocID="{2C4043CB-8312-4445-8EDE-7EAE8AAD6F8A}" presName="compNode" presStyleCnt="0"/>
      <dgm:spPr/>
    </dgm:pt>
    <dgm:pt modelId="{E3336DD8-B836-4C49-AD99-E708248AC7F0}" type="pres">
      <dgm:prSet presAssocID="{2C4043CB-8312-4445-8EDE-7EAE8AAD6F8A}" presName="iconBgRect" presStyleLbl="bgShp" presStyleIdx="2" presStyleCnt="4"/>
      <dgm:spPr/>
    </dgm:pt>
    <dgm:pt modelId="{DD004BB1-1E3F-499B-B25B-967155E5DAD3}" type="pres">
      <dgm:prSet presAssocID="{2C4043CB-8312-4445-8EDE-7EAE8AAD6F8A}" presName="iconRect" presStyleLbl="node1" presStyleIdx="2" presStyleCnt="4"/>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oins"/>
        </a:ext>
      </dgm:extLst>
    </dgm:pt>
    <dgm:pt modelId="{DA74684C-13E8-4776-8EB8-2E67C27DBAEE}" type="pres">
      <dgm:prSet presAssocID="{2C4043CB-8312-4445-8EDE-7EAE8AAD6F8A}" presName="spaceRect" presStyleCnt="0"/>
      <dgm:spPr/>
    </dgm:pt>
    <dgm:pt modelId="{2D6C985A-E4E5-4676-AFB7-2D46FA81D385}" type="pres">
      <dgm:prSet presAssocID="{2C4043CB-8312-4445-8EDE-7EAE8AAD6F8A}" presName="textRect" presStyleLbl="revTx" presStyleIdx="2" presStyleCnt="4">
        <dgm:presLayoutVars>
          <dgm:chMax val="1"/>
          <dgm:chPref val="1"/>
        </dgm:presLayoutVars>
      </dgm:prSet>
      <dgm:spPr/>
    </dgm:pt>
    <dgm:pt modelId="{63C0CB77-57DB-4505-9A0D-406B5E1AF3E0}" type="pres">
      <dgm:prSet presAssocID="{94BBED62-1D01-4536-9EBB-A3D44792B2D7}" presName="sibTrans" presStyleLbl="sibTrans2D1" presStyleIdx="0" presStyleCnt="0"/>
      <dgm:spPr/>
    </dgm:pt>
    <dgm:pt modelId="{323C8E2F-603F-4F00-9DFD-2DCCE72BD7A0}" type="pres">
      <dgm:prSet presAssocID="{B3882F4A-3DCE-4712-88E1-91838B0FA4CA}" presName="compNode" presStyleCnt="0"/>
      <dgm:spPr/>
    </dgm:pt>
    <dgm:pt modelId="{0D88B63B-0546-482E-8287-C9074D7BEE17}" type="pres">
      <dgm:prSet presAssocID="{B3882F4A-3DCE-4712-88E1-91838B0FA4CA}" presName="iconBgRect" presStyleLbl="bgShp" presStyleIdx="3" presStyleCnt="4"/>
      <dgm:spPr/>
    </dgm:pt>
    <dgm:pt modelId="{65D45407-0AFD-458A-8B32-9373F65D2007}" type="pres">
      <dgm:prSet presAssocID="{B3882F4A-3DCE-4712-88E1-91838B0FA4CA}" presName="iconRect" presStyleLbl="node1" presStyleIdx="3" presStyleCnt="4"/>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oins"/>
        </a:ext>
      </dgm:extLst>
    </dgm:pt>
    <dgm:pt modelId="{1BCE044C-7823-40AA-AEFD-227F427CA11D}" type="pres">
      <dgm:prSet presAssocID="{B3882F4A-3DCE-4712-88E1-91838B0FA4CA}" presName="spaceRect" presStyleCnt="0"/>
      <dgm:spPr/>
    </dgm:pt>
    <dgm:pt modelId="{826AC4BD-2E77-4F25-9503-1C6CF4B942D9}" type="pres">
      <dgm:prSet presAssocID="{B3882F4A-3DCE-4712-88E1-91838B0FA4CA}" presName="textRect" presStyleLbl="revTx" presStyleIdx="3" presStyleCnt="4" custScaleX="97794">
        <dgm:presLayoutVars>
          <dgm:chMax val="1"/>
          <dgm:chPref val="1"/>
        </dgm:presLayoutVars>
      </dgm:prSet>
      <dgm:spPr/>
    </dgm:pt>
  </dgm:ptLst>
  <dgm:cxnLst>
    <dgm:cxn modelId="{D8F14023-C34B-4832-ACB8-792D113B9466}" type="presOf" srcId="{94BBED62-1D01-4536-9EBB-A3D44792B2D7}" destId="{63C0CB77-57DB-4505-9A0D-406B5E1AF3E0}" srcOrd="0" destOrd="0" presId="urn:microsoft.com/office/officeart/2018/2/layout/IconCircleList"/>
    <dgm:cxn modelId="{3BC68724-EBE7-4D5A-B0A0-1003B502A371}" type="presOf" srcId="{207C3AB2-8303-4071-8581-3FA77A5CAEDE}" destId="{F77F73B1-B59A-47DA-92DC-FBFBA3AB7C12}" srcOrd="0" destOrd="0" presId="urn:microsoft.com/office/officeart/2018/2/layout/IconCircleList"/>
    <dgm:cxn modelId="{6B98802F-E4CA-4D2B-ACCA-2008CFF0ACBD}" srcId="{075D8C59-0E3E-4113-979B-617354D546B6}" destId="{207C3AB2-8303-4071-8581-3FA77A5CAEDE}" srcOrd="1" destOrd="0" parTransId="{1FBDBA84-E565-4CB7-81AD-2AF5D21F65E2}" sibTransId="{6A274FCF-E1B7-4868-B241-3AA4BA800F24}"/>
    <dgm:cxn modelId="{366B374E-9A5A-4445-8251-5CFC818782B1}" type="presOf" srcId="{6A274FCF-E1B7-4868-B241-3AA4BA800F24}" destId="{982D899B-A005-4F0D-82A6-405627DEAFAA}" srcOrd="0" destOrd="0" presId="urn:microsoft.com/office/officeart/2018/2/layout/IconCircleList"/>
    <dgm:cxn modelId="{1155158B-10B2-401C-BFDA-D69F5ED90846}" srcId="{075D8C59-0E3E-4113-979B-617354D546B6}" destId="{B3882F4A-3DCE-4712-88E1-91838B0FA4CA}" srcOrd="3" destOrd="0" parTransId="{9F748751-347C-41B3-9FD3-302C21B80838}" sibTransId="{6594C378-3FD9-4847-84AB-C77B81CAFDCB}"/>
    <dgm:cxn modelId="{2A32C997-7664-40F6-B5A2-41BC57AE0841}" type="presOf" srcId="{075D8C59-0E3E-4113-979B-617354D546B6}" destId="{320BBB54-729E-4132-9C4F-9E6009F3E9E0}" srcOrd="0" destOrd="0" presId="urn:microsoft.com/office/officeart/2018/2/layout/IconCircleList"/>
    <dgm:cxn modelId="{E121EB9E-431D-405E-A62C-448E272072EF}" srcId="{075D8C59-0E3E-4113-979B-617354D546B6}" destId="{2C4043CB-8312-4445-8EDE-7EAE8AAD6F8A}" srcOrd="2" destOrd="0" parTransId="{5BCA7CC0-7697-4297-BE1A-07F23122120C}" sibTransId="{94BBED62-1D01-4536-9EBB-A3D44792B2D7}"/>
    <dgm:cxn modelId="{268F6DA8-0993-4F5A-A17F-2028651AC176}" type="presOf" srcId="{7CFEF149-3625-4BDD-A427-1A5CB02DE4F9}" destId="{2D9EED0D-6A5C-47EB-9650-896904332F98}" srcOrd="0" destOrd="0" presId="urn:microsoft.com/office/officeart/2018/2/layout/IconCircleList"/>
    <dgm:cxn modelId="{B248FEA9-FA61-47B8-B089-9C413DDC5E3E}" type="presOf" srcId="{01F841FA-E365-4666-AF30-469684513631}" destId="{8F43495B-3853-4570-AE1D-5E986D0F9F45}" srcOrd="0" destOrd="0" presId="urn:microsoft.com/office/officeart/2018/2/layout/IconCircleList"/>
    <dgm:cxn modelId="{38B152DC-1143-4872-AFF6-95D16FF15C9E}" srcId="{075D8C59-0E3E-4113-979B-617354D546B6}" destId="{7CFEF149-3625-4BDD-A427-1A5CB02DE4F9}" srcOrd="0" destOrd="0" parTransId="{F6E5D98F-6F3A-4C3F-8CBA-1B1FA00227ED}" sibTransId="{01F841FA-E365-4666-AF30-469684513631}"/>
    <dgm:cxn modelId="{98A28AE0-9CC5-423D-9C69-97353C912F14}" type="presOf" srcId="{B3882F4A-3DCE-4712-88E1-91838B0FA4CA}" destId="{826AC4BD-2E77-4F25-9503-1C6CF4B942D9}" srcOrd="0" destOrd="0" presId="urn:microsoft.com/office/officeart/2018/2/layout/IconCircleList"/>
    <dgm:cxn modelId="{B82D1EF5-545D-4F3D-8382-88CF3D940904}" type="presOf" srcId="{2C4043CB-8312-4445-8EDE-7EAE8AAD6F8A}" destId="{2D6C985A-E4E5-4676-AFB7-2D46FA81D385}" srcOrd="0" destOrd="0" presId="urn:microsoft.com/office/officeart/2018/2/layout/IconCircleList"/>
    <dgm:cxn modelId="{DAAAA329-13C0-4033-BD67-E983489C49BF}" type="presParOf" srcId="{320BBB54-729E-4132-9C4F-9E6009F3E9E0}" destId="{9C4FE3CC-3BF8-4E3A-ABE3-6376458DB517}" srcOrd="0" destOrd="0" presId="urn:microsoft.com/office/officeart/2018/2/layout/IconCircleList"/>
    <dgm:cxn modelId="{43C1CB08-5F3E-448A-A113-7BF9DAA82657}" type="presParOf" srcId="{9C4FE3CC-3BF8-4E3A-ABE3-6376458DB517}" destId="{3E0FA922-BEAE-4D4E-8C68-53CAB7493FDA}" srcOrd="0" destOrd="0" presId="urn:microsoft.com/office/officeart/2018/2/layout/IconCircleList"/>
    <dgm:cxn modelId="{61478E82-6204-42BB-B06B-EFAC82FE8987}" type="presParOf" srcId="{3E0FA922-BEAE-4D4E-8C68-53CAB7493FDA}" destId="{56DFC92F-DA5B-4921-B6CE-CABE063D4458}" srcOrd="0" destOrd="0" presId="urn:microsoft.com/office/officeart/2018/2/layout/IconCircleList"/>
    <dgm:cxn modelId="{F1397E87-6F5F-49CD-8C20-558C31ADB8F3}" type="presParOf" srcId="{3E0FA922-BEAE-4D4E-8C68-53CAB7493FDA}" destId="{45B1537C-7292-4177-83D2-F29875C6B961}" srcOrd="1" destOrd="0" presId="urn:microsoft.com/office/officeart/2018/2/layout/IconCircleList"/>
    <dgm:cxn modelId="{21DB653C-E7CE-413C-ADED-02EA9358DAEF}" type="presParOf" srcId="{3E0FA922-BEAE-4D4E-8C68-53CAB7493FDA}" destId="{064A4DEE-0935-48C4-AB55-928C52CA9E8C}" srcOrd="2" destOrd="0" presId="urn:microsoft.com/office/officeart/2018/2/layout/IconCircleList"/>
    <dgm:cxn modelId="{47145028-AB94-4593-9B07-5846D21AEF32}" type="presParOf" srcId="{3E0FA922-BEAE-4D4E-8C68-53CAB7493FDA}" destId="{2D9EED0D-6A5C-47EB-9650-896904332F98}" srcOrd="3" destOrd="0" presId="urn:microsoft.com/office/officeart/2018/2/layout/IconCircleList"/>
    <dgm:cxn modelId="{87A32A85-5758-4C52-8259-6F62EBDDB870}" type="presParOf" srcId="{9C4FE3CC-3BF8-4E3A-ABE3-6376458DB517}" destId="{8F43495B-3853-4570-AE1D-5E986D0F9F45}" srcOrd="1" destOrd="0" presId="urn:microsoft.com/office/officeart/2018/2/layout/IconCircleList"/>
    <dgm:cxn modelId="{6E62B21B-096B-4831-ABBD-D6BA181B8A7E}" type="presParOf" srcId="{9C4FE3CC-3BF8-4E3A-ABE3-6376458DB517}" destId="{89597B27-28D1-4275-A35B-B014C80A6608}" srcOrd="2" destOrd="0" presId="urn:microsoft.com/office/officeart/2018/2/layout/IconCircleList"/>
    <dgm:cxn modelId="{2BEE114F-3178-4487-AA02-D7E554EB9143}" type="presParOf" srcId="{89597B27-28D1-4275-A35B-B014C80A6608}" destId="{D19DCEA3-4580-472B-BE1F-AD82F5189BD0}" srcOrd="0" destOrd="0" presId="urn:microsoft.com/office/officeart/2018/2/layout/IconCircleList"/>
    <dgm:cxn modelId="{8CFD404F-5319-4D90-A36E-BCA30E3DF9E4}" type="presParOf" srcId="{89597B27-28D1-4275-A35B-B014C80A6608}" destId="{9DA4C2EF-8B93-45AB-954D-AE1064F71288}" srcOrd="1" destOrd="0" presId="urn:microsoft.com/office/officeart/2018/2/layout/IconCircleList"/>
    <dgm:cxn modelId="{568BFB74-7A4F-4F94-B3D9-F7143D5C4B64}" type="presParOf" srcId="{89597B27-28D1-4275-A35B-B014C80A6608}" destId="{9AD78C31-2CB6-46F8-9B1A-A430A42EE0A6}" srcOrd="2" destOrd="0" presId="urn:microsoft.com/office/officeart/2018/2/layout/IconCircleList"/>
    <dgm:cxn modelId="{CF554BB5-9888-46F8-818E-95AAF2076419}" type="presParOf" srcId="{89597B27-28D1-4275-A35B-B014C80A6608}" destId="{F77F73B1-B59A-47DA-92DC-FBFBA3AB7C12}" srcOrd="3" destOrd="0" presId="urn:microsoft.com/office/officeart/2018/2/layout/IconCircleList"/>
    <dgm:cxn modelId="{B40D8295-7255-4F60-9AF3-5F19D65544C8}" type="presParOf" srcId="{9C4FE3CC-3BF8-4E3A-ABE3-6376458DB517}" destId="{982D899B-A005-4F0D-82A6-405627DEAFAA}" srcOrd="3" destOrd="0" presId="urn:microsoft.com/office/officeart/2018/2/layout/IconCircleList"/>
    <dgm:cxn modelId="{8F6CB96F-DD70-45B6-A337-446108334FAD}" type="presParOf" srcId="{9C4FE3CC-3BF8-4E3A-ABE3-6376458DB517}" destId="{90D9224D-5C19-4042-B59C-6DD4CF939F90}" srcOrd="4" destOrd="0" presId="urn:microsoft.com/office/officeart/2018/2/layout/IconCircleList"/>
    <dgm:cxn modelId="{49A0BA49-E21F-4543-B32F-F91967485E9A}" type="presParOf" srcId="{90D9224D-5C19-4042-B59C-6DD4CF939F90}" destId="{E3336DD8-B836-4C49-AD99-E708248AC7F0}" srcOrd="0" destOrd="0" presId="urn:microsoft.com/office/officeart/2018/2/layout/IconCircleList"/>
    <dgm:cxn modelId="{DEFB95A0-FD99-4C9B-B630-778C6569285A}" type="presParOf" srcId="{90D9224D-5C19-4042-B59C-6DD4CF939F90}" destId="{DD004BB1-1E3F-499B-B25B-967155E5DAD3}" srcOrd="1" destOrd="0" presId="urn:microsoft.com/office/officeart/2018/2/layout/IconCircleList"/>
    <dgm:cxn modelId="{BF4B5E9C-CBFD-436E-BEE9-CF2E1C227D49}" type="presParOf" srcId="{90D9224D-5C19-4042-B59C-6DD4CF939F90}" destId="{DA74684C-13E8-4776-8EB8-2E67C27DBAEE}" srcOrd="2" destOrd="0" presId="urn:microsoft.com/office/officeart/2018/2/layout/IconCircleList"/>
    <dgm:cxn modelId="{F0C1BF22-B028-4F6F-AF3A-A180DE1FFB68}" type="presParOf" srcId="{90D9224D-5C19-4042-B59C-6DD4CF939F90}" destId="{2D6C985A-E4E5-4676-AFB7-2D46FA81D385}" srcOrd="3" destOrd="0" presId="urn:microsoft.com/office/officeart/2018/2/layout/IconCircleList"/>
    <dgm:cxn modelId="{A8CCA49F-0739-4091-9293-01D6556A3F50}" type="presParOf" srcId="{9C4FE3CC-3BF8-4E3A-ABE3-6376458DB517}" destId="{63C0CB77-57DB-4505-9A0D-406B5E1AF3E0}" srcOrd="5" destOrd="0" presId="urn:microsoft.com/office/officeart/2018/2/layout/IconCircleList"/>
    <dgm:cxn modelId="{40A6936E-EFAA-4B62-AAF8-3B6507309265}" type="presParOf" srcId="{9C4FE3CC-3BF8-4E3A-ABE3-6376458DB517}" destId="{323C8E2F-603F-4F00-9DFD-2DCCE72BD7A0}" srcOrd="6" destOrd="0" presId="urn:microsoft.com/office/officeart/2018/2/layout/IconCircleList"/>
    <dgm:cxn modelId="{9C7988F4-78CB-4258-A6D6-BDB383B01D0A}" type="presParOf" srcId="{323C8E2F-603F-4F00-9DFD-2DCCE72BD7A0}" destId="{0D88B63B-0546-482E-8287-C9074D7BEE17}" srcOrd="0" destOrd="0" presId="urn:microsoft.com/office/officeart/2018/2/layout/IconCircleList"/>
    <dgm:cxn modelId="{461CF119-C9D2-4151-ACC5-AACBBF957F71}" type="presParOf" srcId="{323C8E2F-603F-4F00-9DFD-2DCCE72BD7A0}" destId="{65D45407-0AFD-458A-8B32-9373F65D2007}" srcOrd="1" destOrd="0" presId="urn:microsoft.com/office/officeart/2018/2/layout/IconCircleList"/>
    <dgm:cxn modelId="{F303DFB2-4B7D-41FD-A552-2FE984E43A81}" type="presParOf" srcId="{323C8E2F-603F-4F00-9DFD-2DCCE72BD7A0}" destId="{1BCE044C-7823-40AA-AEFD-227F427CA11D}" srcOrd="2" destOrd="0" presId="urn:microsoft.com/office/officeart/2018/2/layout/IconCircleList"/>
    <dgm:cxn modelId="{3D432C1A-FC9E-4DA3-BDD6-A18B365C408F}" type="presParOf" srcId="{323C8E2F-603F-4F00-9DFD-2DCCE72BD7A0}" destId="{826AC4BD-2E77-4F25-9503-1C6CF4B942D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6DE41D-82D5-456C-97F1-5D96A5E4EA05}" type="doc">
      <dgm:prSet loTypeId="urn:microsoft.com/office/officeart/2016/7/layout/BasicLinearProcessNumbered" loCatId="process" qsTypeId="urn:microsoft.com/office/officeart/2005/8/quickstyle/simple1#2" qsCatId="simple" csTypeId="urn:microsoft.com/office/officeart/2005/8/colors/accent1_3#1" csCatId="accent1" phldr="1"/>
      <dgm:spPr/>
      <dgm:t>
        <a:bodyPr/>
        <a:lstStyle/>
        <a:p>
          <a:endParaRPr lang="en-US"/>
        </a:p>
      </dgm:t>
    </dgm:pt>
    <dgm:pt modelId="{46E00EE0-7481-4242-96E5-6691CBEBC60F}">
      <dgm:prSet/>
      <dgm:spPr/>
      <dgm:t>
        <a:bodyPr/>
        <a:lstStyle/>
        <a:p>
          <a:pPr algn="ctr">
            <a:buNone/>
          </a:pPr>
          <a:r>
            <a:rPr lang="en-US" dirty="0">
              <a:latin typeface="Palatino Linotype" panose="02040502050505030304" pitchFamily="18" charset="0"/>
            </a:rPr>
            <a:t>Complete</a:t>
          </a:r>
        </a:p>
      </dgm:t>
    </dgm:pt>
    <dgm:pt modelId="{28FF92E7-6ABA-47C0-93E0-64E2E7A262B7}" type="parTrans" cxnId="{3561B37E-3617-4A62-B6CA-C2BAC220D51A}">
      <dgm:prSet/>
      <dgm:spPr/>
      <dgm:t>
        <a:bodyPr/>
        <a:lstStyle/>
        <a:p>
          <a:endParaRPr lang="en-US"/>
        </a:p>
      </dgm:t>
    </dgm:pt>
    <dgm:pt modelId="{4195CC4C-9D5D-4760-B8D7-C824E36F5B7E}" type="sibTrans" cxnId="{3561B37E-3617-4A62-B6CA-C2BAC220D51A}">
      <dgm:prSet phldrT="2" phldr="0"/>
      <dgm:spPr/>
      <dgm:t>
        <a:bodyPr/>
        <a:lstStyle/>
        <a:p>
          <a:r>
            <a:rPr lang="en-US" dirty="0"/>
            <a:t>2</a:t>
          </a:r>
        </a:p>
      </dgm:t>
    </dgm:pt>
    <dgm:pt modelId="{4B9E19BC-9449-4C62-B092-00EE7E2418B9}">
      <dgm:prSet/>
      <dgm:spPr/>
      <dgm:t>
        <a:bodyPr/>
        <a:lstStyle/>
        <a:p>
          <a:pPr algn="ctr">
            <a:buNone/>
          </a:pPr>
          <a:r>
            <a:rPr lang="en-US" dirty="0">
              <a:latin typeface="Palatino Linotype" panose="02040502050505030304" pitchFamily="18" charset="0"/>
            </a:rPr>
            <a:t>the Free Application for Federal Student Aid (FAFSA)</a:t>
          </a:r>
        </a:p>
      </dgm:t>
    </dgm:pt>
    <dgm:pt modelId="{CBC23F63-DA39-4726-8A67-AE06DFC44ADB}" type="parTrans" cxnId="{A56CAB2C-720E-4DC3-ACB9-9122553D8AE2}">
      <dgm:prSet/>
      <dgm:spPr/>
      <dgm:t>
        <a:bodyPr/>
        <a:lstStyle/>
        <a:p>
          <a:endParaRPr lang="en-US"/>
        </a:p>
      </dgm:t>
    </dgm:pt>
    <dgm:pt modelId="{D03F0CCF-3A3F-4FCC-BCD9-7FCF3F4187AF}" type="sibTrans" cxnId="{A56CAB2C-720E-4DC3-ACB9-9122553D8AE2}">
      <dgm:prSet/>
      <dgm:spPr/>
      <dgm:t>
        <a:bodyPr/>
        <a:lstStyle/>
        <a:p>
          <a:endParaRPr lang="en-US"/>
        </a:p>
      </dgm:t>
    </dgm:pt>
    <dgm:pt modelId="{2AACC5A4-761D-48A7-8AEE-CAFCCE78D630}">
      <dgm:prSet/>
      <dgm:spPr/>
      <dgm:t>
        <a:bodyPr/>
        <a:lstStyle/>
        <a:p>
          <a:pPr algn="ctr">
            <a:buNone/>
          </a:pPr>
          <a:r>
            <a:rPr lang="en-US" dirty="0">
              <a:latin typeface="Palatino Linotype" panose="02040502050505030304" pitchFamily="18" charset="0"/>
            </a:rPr>
            <a:t>Receive</a:t>
          </a:r>
        </a:p>
      </dgm:t>
    </dgm:pt>
    <dgm:pt modelId="{123D1A5E-25FE-4E11-B253-2A52D8D9B1E5}" type="parTrans" cxnId="{2137473F-0A08-41D7-89A4-8BE16718361D}">
      <dgm:prSet/>
      <dgm:spPr/>
      <dgm:t>
        <a:bodyPr/>
        <a:lstStyle/>
        <a:p>
          <a:endParaRPr lang="en-US"/>
        </a:p>
      </dgm:t>
    </dgm:pt>
    <dgm:pt modelId="{1A74F479-F3BE-4569-B487-85F2E6C281B8}" type="sibTrans" cxnId="{2137473F-0A08-41D7-89A4-8BE16718361D}">
      <dgm:prSet phldrT="3" phldr="0"/>
      <dgm:spPr/>
      <dgm:t>
        <a:bodyPr/>
        <a:lstStyle/>
        <a:p>
          <a:r>
            <a:rPr lang="en-US" dirty="0"/>
            <a:t>3</a:t>
          </a:r>
        </a:p>
      </dgm:t>
    </dgm:pt>
    <dgm:pt modelId="{E553AB81-CBEC-4D80-971E-7924EEC547E0}">
      <dgm:prSet/>
      <dgm:spPr/>
      <dgm:t>
        <a:bodyPr/>
        <a:lstStyle/>
        <a:p>
          <a:pPr algn="ctr">
            <a:buNone/>
          </a:pPr>
          <a:r>
            <a:rPr lang="en-US" dirty="0">
              <a:latin typeface="Palatino Linotype" panose="02040502050505030304" pitchFamily="18" charset="0"/>
            </a:rPr>
            <a:t>FAFSA Submission Summary</a:t>
          </a:r>
        </a:p>
      </dgm:t>
    </dgm:pt>
    <dgm:pt modelId="{205680D0-B271-424A-9E87-6D95BCA1DEED}" type="parTrans" cxnId="{5AE2F08F-DB40-4336-9DAE-F34D8364A0AC}">
      <dgm:prSet/>
      <dgm:spPr/>
      <dgm:t>
        <a:bodyPr/>
        <a:lstStyle/>
        <a:p>
          <a:endParaRPr lang="en-US"/>
        </a:p>
      </dgm:t>
    </dgm:pt>
    <dgm:pt modelId="{D5F3FD01-C3D7-449F-8343-0BC5E56DB3B2}" type="sibTrans" cxnId="{5AE2F08F-DB40-4336-9DAE-F34D8364A0AC}">
      <dgm:prSet/>
      <dgm:spPr/>
      <dgm:t>
        <a:bodyPr/>
        <a:lstStyle/>
        <a:p>
          <a:endParaRPr lang="en-US"/>
        </a:p>
      </dgm:t>
    </dgm:pt>
    <dgm:pt modelId="{583B1DEA-0A41-4CB4-B976-0CCE4C1649C2}">
      <dgm:prSet/>
      <dgm:spPr/>
      <dgm:t>
        <a:bodyPr/>
        <a:lstStyle/>
        <a:p>
          <a:pPr algn="ctr">
            <a:buNone/>
          </a:pPr>
          <a:r>
            <a:rPr lang="en-US" dirty="0">
              <a:latin typeface="Palatino Linotype" panose="02040502050505030304" pitchFamily="18" charset="0"/>
            </a:rPr>
            <a:t>Receive</a:t>
          </a:r>
        </a:p>
      </dgm:t>
    </dgm:pt>
    <dgm:pt modelId="{2FD1988D-ABFE-489C-A4D6-F7E7C0920303}" type="parTrans" cxnId="{64C71F59-F3F6-4805-AA60-A3B9192BF7A9}">
      <dgm:prSet/>
      <dgm:spPr/>
      <dgm:t>
        <a:bodyPr/>
        <a:lstStyle/>
        <a:p>
          <a:endParaRPr lang="en-US"/>
        </a:p>
      </dgm:t>
    </dgm:pt>
    <dgm:pt modelId="{7A91ACF7-39CD-4329-995E-526D903AB1B7}" type="sibTrans" cxnId="{64C71F59-F3F6-4805-AA60-A3B9192BF7A9}">
      <dgm:prSet phldrT="4" phldr="0"/>
      <dgm:spPr/>
      <dgm:t>
        <a:bodyPr/>
        <a:lstStyle/>
        <a:p>
          <a:r>
            <a:rPr lang="en-US" dirty="0"/>
            <a:t>4</a:t>
          </a:r>
        </a:p>
      </dgm:t>
    </dgm:pt>
    <dgm:pt modelId="{E8407CEF-F293-4DC7-A00C-02B5A3E51F6A}">
      <dgm:prSet/>
      <dgm:spPr/>
      <dgm:t>
        <a:bodyPr/>
        <a:lstStyle/>
        <a:p>
          <a:pPr algn="ctr">
            <a:buNone/>
          </a:pPr>
          <a:r>
            <a:rPr lang="en-US" dirty="0">
              <a:latin typeface="Palatino Linotype" panose="02040502050505030304" pitchFamily="18" charset="0"/>
            </a:rPr>
            <a:t>a financial aid offer from the school </a:t>
          </a:r>
        </a:p>
      </dgm:t>
    </dgm:pt>
    <dgm:pt modelId="{76B5149F-90B7-45A4-BAF3-47F1E89B290C}" type="parTrans" cxnId="{0EF866C5-48E9-4FE2-9114-51F17098A2EC}">
      <dgm:prSet/>
      <dgm:spPr/>
      <dgm:t>
        <a:bodyPr/>
        <a:lstStyle/>
        <a:p>
          <a:endParaRPr lang="en-US"/>
        </a:p>
      </dgm:t>
    </dgm:pt>
    <dgm:pt modelId="{0E40D1C9-F192-40B0-A8AA-4A83205AF0C8}" type="sibTrans" cxnId="{0EF866C5-48E9-4FE2-9114-51F17098A2EC}">
      <dgm:prSet/>
      <dgm:spPr/>
      <dgm:t>
        <a:bodyPr/>
        <a:lstStyle/>
        <a:p>
          <a:endParaRPr lang="en-US"/>
        </a:p>
      </dgm:t>
    </dgm:pt>
    <dgm:pt modelId="{B040844C-AC05-4203-B5F2-4DA61BF08E84}">
      <dgm:prSet/>
      <dgm:spPr/>
      <dgm:t>
        <a:bodyPr/>
        <a:lstStyle/>
        <a:p>
          <a:pPr algn="ctr">
            <a:buNone/>
          </a:pPr>
          <a:r>
            <a:rPr lang="en-US" dirty="0">
              <a:latin typeface="Palatino Linotype" panose="02040502050505030304" pitchFamily="18" charset="0"/>
            </a:rPr>
            <a:t>Decide</a:t>
          </a:r>
        </a:p>
      </dgm:t>
    </dgm:pt>
    <dgm:pt modelId="{34EE714D-4E40-4835-BCE0-99D334C3E260}" type="parTrans" cxnId="{2505E309-F7D9-4A5E-BC3F-10CF5329528B}">
      <dgm:prSet/>
      <dgm:spPr/>
      <dgm:t>
        <a:bodyPr/>
        <a:lstStyle/>
        <a:p>
          <a:endParaRPr lang="en-US"/>
        </a:p>
      </dgm:t>
    </dgm:pt>
    <dgm:pt modelId="{D0FCA5FA-59E9-4091-8767-2C12C56C4312}" type="sibTrans" cxnId="{2505E309-F7D9-4A5E-BC3F-10CF5329528B}">
      <dgm:prSet phldrT="5" phldr="0"/>
      <dgm:spPr/>
      <dgm:t>
        <a:bodyPr/>
        <a:lstStyle/>
        <a:p>
          <a:r>
            <a:rPr lang="en-US" dirty="0"/>
            <a:t>5</a:t>
          </a:r>
        </a:p>
      </dgm:t>
    </dgm:pt>
    <dgm:pt modelId="{A1AEA488-BD0B-48FA-B725-A493CC680354}">
      <dgm:prSet/>
      <dgm:spPr/>
      <dgm:t>
        <a:bodyPr/>
        <a:lstStyle/>
        <a:p>
          <a:pPr algn="ctr">
            <a:buNone/>
          </a:pPr>
          <a:r>
            <a:rPr lang="en-US" dirty="0">
              <a:latin typeface="Palatino Linotype" panose="02040502050505030304" pitchFamily="18" charset="0"/>
            </a:rPr>
            <a:t>which aid to accept and return the financial aid offer</a:t>
          </a:r>
        </a:p>
      </dgm:t>
    </dgm:pt>
    <dgm:pt modelId="{A049CBFF-FE21-4E61-831F-B17130D7C885}" type="parTrans" cxnId="{CE10E4AF-C77C-4373-9C8E-F35A5CAF49BB}">
      <dgm:prSet/>
      <dgm:spPr/>
      <dgm:t>
        <a:bodyPr/>
        <a:lstStyle/>
        <a:p>
          <a:endParaRPr lang="en-US"/>
        </a:p>
      </dgm:t>
    </dgm:pt>
    <dgm:pt modelId="{77C0FBC3-7ED1-498B-980B-D3FE050D4269}" type="sibTrans" cxnId="{CE10E4AF-C77C-4373-9C8E-F35A5CAF49BB}">
      <dgm:prSet/>
      <dgm:spPr/>
      <dgm:t>
        <a:bodyPr/>
        <a:lstStyle/>
        <a:p>
          <a:endParaRPr lang="en-US"/>
        </a:p>
      </dgm:t>
    </dgm:pt>
    <dgm:pt modelId="{D1863329-3D42-43A9-BE66-295E5F93BDD1}">
      <dgm:prSet/>
      <dgm:spPr/>
      <dgm:t>
        <a:bodyPr/>
        <a:lstStyle/>
        <a:p>
          <a:pPr algn="ctr">
            <a:buNone/>
          </a:pPr>
          <a:r>
            <a:rPr lang="en-US" dirty="0">
              <a:latin typeface="Palatino Linotype" panose="02040502050505030304" pitchFamily="18" charset="0"/>
            </a:rPr>
            <a:t>Create</a:t>
          </a:r>
        </a:p>
      </dgm:t>
    </dgm:pt>
    <dgm:pt modelId="{A35D3014-F277-4227-BCCF-39A4AB9A65E0}" type="parTrans" cxnId="{9884D1BA-9ABD-4541-8121-A64C02D17D11}">
      <dgm:prSet/>
      <dgm:spPr/>
      <dgm:t>
        <a:bodyPr/>
        <a:lstStyle/>
        <a:p>
          <a:endParaRPr lang="en-US"/>
        </a:p>
      </dgm:t>
    </dgm:pt>
    <dgm:pt modelId="{A7778873-1EF4-4962-A657-03EBE87546D4}" type="sibTrans" cxnId="{9884D1BA-9ABD-4541-8121-A64C02D17D11}">
      <dgm:prSet phldrT="1" phldr="0"/>
      <dgm:spPr/>
      <dgm:t>
        <a:bodyPr/>
        <a:lstStyle/>
        <a:p>
          <a:r>
            <a:rPr lang="en-US" dirty="0"/>
            <a:t>1</a:t>
          </a:r>
        </a:p>
      </dgm:t>
    </dgm:pt>
    <dgm:pt modelId="{A1200733-A783-4356-9FE4-5FCB72D10AB7}">
      <dgm:prSet/>
      <dgm:spPr/>
      <dgm:t>
        <a:bodyPr/>
        <a:lstStyle/>
        <a:p>
          <a:pPr algn="ctr">
            <a:buNone/>
          </a:pPr>
          <a:r>
            <a:rPr lang="en-US" dirty="0">
              <a:latin typeface="Palatino Linotype" panose="02040502050505030304" pitchFamily="18" charset="0"/>
            </a:rPr>
            <a:t>FSA ID on StudentAid.gov</a:t>
          </a:r>
        </a:p>
      </dgm:t>
    </dgm:pt>
    <dgm:pt modelId="{DB96FF26-C0C6-48C9-A409-875E9E90D11C}" type="parTrans" cxnId="{7D470332-94E7-4D74-9C24-EB8D840F9C50}">
      <dgm:prSet/>
      <dgm:spPr/>
      <dgm:t>
        <a:bodyPr/>
        <a:lstStyle/>
        <a:p>
          <a:endParaRPr lang="en-US"/>
        </a:p>
      </dgm:t>
    </dgm:pt>
    <dgm:pt modelId="{FB5D7C52-9DCF-4912-A8FA-516F097061FC}" type="sibTrans" cxnId="{7D470332-94E7-4D74-9C24-EB8D840F9C50}">
      <dgm:prSet phldrT="2" phldr="0"/>
      <dgm:spPr/>
    </dgm:pt>
    <dgm:pt modelId="{25BC9C88-F149-4216-82B1-A1DC6141D780}" type="pres">
      <dgm:prSet presAssocID="{076DE41D-82D5-456C-97F1-5D96A5E4EA05}" presName="Name0" presStyleCnt="0">
        <dgm:presLayoutVars>
          <dgm:animLvl val="lvl"/>
          <dgm:resizeHandles val="exact"/>
        </dgm:presLayoutVars>
      </dgm:prSet>
      <dgm:spPr/>
    </dgm:pt>
    <dgm:pt modelId="{B31BAAFA-6942-43C6-8E7F-3DD1A93EEF3D}" type="pres">
      <dgm:prSet presAssocID="{D1863329-3D42-43A9-BE66-295E5F93BDD1}" presName="compositeNode" presStyleCnt="0">
        <dgm:presLayoutVars>
          <dgm:bulletEnabled val="1"/>
        </dgm:presLayoutVars>
      </dgm:prSet>
      <dgm:spPr/>
    </dgm:pt>
    <dgm:pt modelId="{44626A60-44F5-4094-8AB9-CCE3163A2A14}" type="pres">
      <dgm:prSet presAssocID="{D1863329-3D42-43A9-BE66-295E5F93BDD1}" presName="bgRect" presStyleLbl="bgAccFollowNode1" presStyleIdx="0" presStyleCnt="5"/>
      <dgm:spPr/>
    </dgm:pt>
    <dgm:pt modelId="{E4DBC537-605D-4E14-B5CD-D1A818520833}" type="pres">
      <dgm:prSet presAssocID="{A7778873-1EF4-4962-A657-03EBE87546D4}" presName="sibTransNodeCircle" presStyleLbl="alignNode1" presStyleIdx="0" presStyleCnt="10">
        <dgm:presLayoutVars>
          <dgm:chMax val="0"/>
          <dgm:bulletEnabled/>
        </dgm:presLayoutVars>
      </dgm:prSet>
      <dgm:spPr/>
    </dgm:pt>
    <dgm:pt modelId="{9AECC9DC-D656-42CA-86D0-51D87F7F96C4}" type="pres">
      <dgm:prSet presAssocID="{D1863329-3D42-43A9-BE66-295E5F93BDD1}" presName="bottomLine" presStyleLbl="alignNode1" presStyleIdx="1" presStyleCnt="10">
        <dgm:presLayoutVars/>
      </dgm:prSet>
      <dgm:spPr/>
    </dgm:pt>
    <dgm:pt modelId="{155EFA4B-4DCC-451E-9F2B-0FF667BA4CCE}" type="pres">
      <dgm:prSet presAssocID="{D1863329-3D42-43A9-BE66-295E5F93BDD1}" presName="nodeText" presStyleLbl="bgAccFollowNode1" presStyleIdx="0" presStyleCnt="5">
        <dgm:presLayoutVars>
          <dgm:bulletEnabled val="1"/>
        </dgm:presLayoutVars>
      </dgm:prSet>
      <dgm:spPr/>
    </dgm:pt>
    <dgm:pt modelId="{06079CEF-E511-4B94-BB59-3F18496A27B8}" type="pres">
      <dgm:prSet presAssocID="{A7778873-1EF4-4962-A657-03EBE87546D4}" presName="sibTrans" presStyleCnt="0"/>
      <dgm:spPr/>
    </dgm:pt>
    <dgm:pt modelId="{4FC5EC3A-5F6E-485A-8CD5-FED2755467B5}" type="pres">
      <dgm:prSet presAssocID="{46E00EE0-7481-4242-96E5-6691CBEBC60F}" presName="compositeNode" presStyleCnt="0">
        <dgm:presLayoutVars>
          <dgm:bulletEnabled val="1"/>
        </dgm:presLayoutVars>
      </dgm:prSet>
      <dgm:spPr/>
    </dgm:pt>
    <dgm:pt modelId="{B66F85D1-7613-4A55-AE23-B3872F779600}" type="pres">
      <dgm:prSet presAssocID="{46E00EE0-7481-4242-96E5-6691CBEBC60F}" presName="bgRect" presStyleLbl="bgAccFollowNode1" presStyleIdx="1" presStyleCnt="5"/>
      <dgm:spPr/>
    </dgm:pt>
    <dgm:pt modelId="{2413A60F-C528-4450-A4CE-B8B6B9C3712D}" type="pres">
      <dgm:prSet presAssocID="{4195CC4C-9D5D-4760-B8D7-C824E36F5B7E}" presName="sibTransNodeCircle" presStyleLbl="alignNode1" presStyleIdx="2" presStyleCnt="10">
        <dgm:presLayoutVars>
          <dgm:chMax val="0"/>
          <dgm:bulletEnabled/>
        </dgm:presLayoutVars>
      </dgm:prSet>
      <dgm:spPr/>
    </dgm:pt>
    <dgm:pt modelId="{BEB7760F-CC42-4E54-84B4-62E3629B96F6}" type="pres">
      <dgm:prSet presAssocID="{46E00EE0-7481-4242-96E5-6691CBEBC60F}" presName="bottomLine" presStyleLbl="alignNode1" presStyleIdx="3" presStyleCnt="10">
        <dgm:presLayoutVars/>
      </dgm:prSet>
      <dgm:spPr/>
    </dgm:pt>
    <dgm:pt modelId="{9ED19D05-AABD-455F-AD76-22855D291B11}" type="pres">
      <dgm:prSet presAssocID="{46E00EE0-7481-4242-96E5-6691CBEBC60F}" presName="nodeText" presStyleLbl="bgAccFollowNode1" presStyleIdx="1" presStyleCnt="5">
        <dgm:presLayoutVars>
          <dgm:bulletEnabled val="1"/>
        </dgm:presLayoutVars>
      </dgm:prSet>
      <dgm:spPr/>
    </dgm:pt>
    <dgm:pt modelId="{67A2AC23-8BFB-4832-AB8D-560371AD477A}" type="pres">
      <dgm:prSet presAssocID="{4195CC4C-9D5D-4760-B8D7-C824E36F5B7E}" presName="sibTrans" presStyleCnt="0"/>
      <dgm:spPr/>
    </dgm:pt>
    <dgm:pt modelId="{01C394B2-C9A8-4B8F-BCF3-81D1C17DFD0A}" type="pres">
      <dgm:prSet presAssocID="{2AACC5A4-761D-48A7-8AEE-CAFCCE78D630}" presName="compositeNode" presStyleCnt="0">
        <dgm:presLayoutVars>
          <dgm:bulletEnabled val="1"/>
        </dgm:presLayoutVars>
      </dgm:prSet>
      <dgm:spPr/>
    </dgm:pt>
    <dgm:pt modelId="{3A3A6659-CD03-40FE-9E15-5D40CA066B62}" type="pres">
      <dgm:prSet presAssocID="{2AACC5A4-761D-48A7-8AEE-CAFCCE78D630}" presName="bgRect" presStyleLbl="bgAccFollowNode1" presStyleIdx="2" presStyleCnt="5"/>
      <dgm:spPr/>
    </dgm:pt>
    <dgm:pt modelId="{287783E9-4F01-4149-8F6D-E0254ACB10DE}" type="pres">
      <dgm:prSet presAssocID="{1A74F479-F3BE-4569-B487-85F2E6C281B8}" presName="sibTransNodeCircle" presStyleLbl="alignNode1" presStyleIdx="4" presStyleCnt="10">
        <dgm:presLayoutVars>
          <dgm:chMax val="0"/>
          <dgm:bulletEnabled/>
        </dgm:presLayoutVars>
      </dgm:prSet>
      <dgm:spPr/>
    </dgm:pt>
    <dgm:pt modelId="{660CA16C-990A-4289-8CF0-F69D1EE7C309}" type="pres">
      <dgm:prSet presAssocID="{2AACC5A4-761D-48A7-8AEE-CAFCCE78D630}" presName="bottomLine" presStyleLbl="alignNode1" presStyleIdx="5" presStyleCnt="10">
        <dgm:presLayoutVars/>
      </dgm:prSet>
      <dgm:spPr/>
    </dgm:pt>
    <dgm:pt modelId="{E2DFF00F-F6BE-4EB2-91C4-F6226189326D}" type="pres">
      <dgm:prSet presAssocID="{2AACC5A4-761D-48A7-8AEE-CAFCCE78D630}" presName="nodeText" presStyleLbl="bgAccFollowNode1" presStyleIdx="2" presStyleCnt="5">
        <dgm:presLayoutVars>
          <dgm:bulletEnabled val="1"/>
        </dgm:presLayoutVars>
      </dgm:prSet>
      <dgm:spPr/>
    </dgm:pt>
    <dgm:pt modelId="{0441C347-6BF6-4042-9104-95A008016BBA}" type="pres">
      <dgm:prSet presAssocID="{1A74F479-F3BE-4569-B487-85F2E6C281B8}" presName="sibTrans" presStyleCnt="0"/>
      <dgm:spPr/>
    </dgm:pt>
    <dgm:pt modelId="{0397FB32-332B-4B90-9CDB-65031352C184}" type="pres">
      <dgm:prSet presAssocID="{583B1DEA-0A41-4CB4-B976-0CCE4C1649C2}" presName="compositeNode" presStyleCnt="0">
        <dgm:presLayoutVars>
          <dgm:bulletEnabled val="1"/>
        </dgm:presLayoutVars>
      </dgm:prSet>
      <dgm:spPr/>
    </dgm:pt>
    <dgm:pt modelId="{E601834A-2387-4852-B6E8-4D75FB023438}" type="pres">
      <dgm:prSet presAssocID="{583B1DEA-0A41-4CB4-B976-0CCE4C1649C2}" presName="bgRect" presStyleLbl="bgAccFollowNode1" presStyleIdx="3" presStyleCnt="5"/>
      <dgm:spPr/>
    </dgm:pt>
    <dgm:pt modelId="{33EF7BDD-8C90-425F-B6FE-3A7D12D3252E}" type="pres">
      <dgm:prSet presAssocID="{7A91ACF7-39CD-4329-995E-526D903AB1B7}" presName="sibTransNodeCircle" presStyleLbl="alignNode1" presStyleIdx="6" presStyleCnt="10">
        <dgm:presLayoutVars>
          <dgm:chMax val="0"/>
          <dgm:bulletEnabled/>
        </dgm:presLayoutVars>
      </dgm:prSet>
      <dgm:spPr/>
    </dgm:pt>
    <dgm:pt modelId="{9F7F1304-0470-4428-AA1B-5CD59477EEB3}" type="pres">
      <dgm:prSet presAssocID="{583B1DEA-0A41-4CB4-B976-0CCE4C1649C2}" presName="bottomLine" presStyleLbl="alignNode1" presStyleIdx="7" presStyleCnt="10">
        <dgm:presLayoutVars/>
      </dgm:prSet>
      <dgm:spPr/>
    </dgm:pt>
    <dgm:pt modelId="{B2437233-2376-4C38-A8EF-07F46023530C}" type="pres">
      <dgm:prSet presAssocID="{583B1DEA-0A41-4CB4-B976-0CCE4C1649C2}" presName="nodeText" presStyleLbl="bgAccFollowNode1" presStyleIdx="3" presStyleCnt="5">
        <dgm:presLayoutVars>
          <dgm:bulletEnabled val="1"/>
        </dgm:presLayoutVars>
      </dgm:prSet>
      <dgm:spPr/>
    </dgm:pt>
    <dgm:pt modelId="{79DE5D7C-96B3-4ED4-BBD1-369C78744E76}" type="pres">
      <dgm:prSet presAssocID="{7A91ACF7-39CD-4329-995E-526D903AB1B7}" presName="sibTrans" presStyleCnt="0"/>
      <dgm:spPr/>
    </dgm:pt>
    <dgm:pt modelId="{8FB248F7-67AD-479F-9340-D0245118E7A8}" type="pres">
      <dgm:prSet presAssocID="{B040844C-AC05-4203-B5F2-4DA61BF08E84}" presName="compositeNode" presStyleCnt="0">
        <dgm:presLayoutVars>
          <dgm:bulletEnabled val="1"/>
        </dgm:presLayoutVars>
      </dgm:prSet>
      <dgm:spPr/>
    </dgm:pt>
    <dgm:pt modelId="{EEF3D86A-E2D5-4114-9D0C-1652CD9E8EF8}" type="pres">
      <dgm:prSet presAssocID="{B040844C-AC05-4203-B5F2-4DA61BF08E84}" presName="bgRect" presStyleLbl="bgAccFollowNode1" presStyleIdx="4" presStyleCnt="5"/>
      <dgm:spPr/>
    </dgm:pt>
    <dgm:pt modelId="{A6A2AFDD-5DD4-4B60-921D-ADE3DC1E05F8}" type="pres">
      <dgm:prSet presAssocID="{D0FCA5FA-59E9-4091-8767-2C12C56C4312}" presName="sibTransNodeCircle" presStyleLbl="alignNode1" presStyleIdx="8" presStyleCnt="10">
        <dgm:presLayoutVars>
          <dgm:chMax val="0"/>
          <dgm:bulletEnabled/>
        </dgm:presLayoutVars>
      </dgm:prSet>
      <dgm:spPr/>
    </dgm:pt>
    <dgm:pt modelId="{4F164C2F-56E1-4FAD-B97F-105696A30296}" type="pres">
      <dgm:prSet presAssocID="{B040844C-AC05-4203-B5F2-4DA61BF08E84}" presName="bottomLine" presStyleLbl="alignNode1" presStyleIdx="9" presStyleCnt="10">
        <dgm:presLayoutVars/>
      </dgm:prSet>
      <dgm:spPr/>
    </dgm:pt>
    <dgm:pt modelId="{07CBE514-9D9D-4492-916C-16D4154A86A5}" type="pres">
      <dgm:prSet presAssocID="{B040844C-AC05-4203-B5F2-4DA61BF08E84}" presName="nodeText" presStyleLbl="bgAccFollowNode1" presStyleIdx="4" presStyleCnt="5">
        <dgm:presLayoutVars>
          <dgm:bulletEnabled val="1"/>
        </dgm:presLayoutVars>
      </dgm:prSet>
      <dgm:spPr/>
    </dgm:pt>
  </dgm:ptLst>
  <dgm:cxnLst>
    <dgm:cxn modelId="{2505E309-F7D9-4A5E-BC3F-10CF5329528B}" srcId="{076DE41D-82D5-456C-97F1-5D96A5E4EA05}" destId="{B040844C-AC05-4203-B5F2-4DA61BF08E84}" srcOrd="4" destOrd="0" parTransId="{34EE714D-4E40-4835-BCE0-99D334C3E260}" sibTransId="{D0FCA5FA-59E9-4091-8767-2C12C56C4312}"/>
    <dgm:cxn modelId="{DDC2100A-3C1B-499A-82EA-AF608BAADDAC}" type="presOf" srcId="{2AACC5A4-761D-48A7-8AEE-CAFCCE78D630}" destId="{E2DFF00F-F6BE-4EB2-91C4-F6226189326D}" srcOrd="1" destOrd="0" presId="urn:microsoft.com/office/officeart/2016/7/layout/BasicLinearProcessNumbered"/>
    <dgm:cxn modelId="{9CCFA11D-6EBF-49F2-8574-C288F4D799B0}" type="presOf" srcId="{D0FCA5FA-59E9-4091-8767-2C12C56C4312}" destId="{A6A2AFDD-5DD4-4B60-921D-ADE3DC1E05F8}" srcOrd="0" destOrd="0" presId="urn:microsoft.com/office/officeart/2016/7/layout/BasicLinearProcessNumbered"/>
    <dgm:cxn modelId="{A56CAB2C-720E-4DC3-ACB9-9122553D8AE2}" srcId="{46E00EE0-7481-4242-96E5-6691CBEBC60F}" destId="{4B9E19BC-9449-4C62-B092-00EE7E2418B9}" srcOrd="0" destOrd="0" parTransId="{CBC23F63-DA39-4726-8A67-AE06DFC44ADB}" sibTransId="{D03F0CCF-3A3F-4FCC-BCD9-7FCF3F4187AF}"/>
    <dgm:cxn modelId="{C5B95531-F099-4DD2-8EC6-4600533A3D2B}" type="presOf" srcId="{583B1DEA-0A41-4CB4-B976-0CCE4C1649C2}" destId="{B2437233-2376-4C38-A8EF-07F46023530C}" srcOrd="1" destOrd="0" presId="urn:microsoft.com/office/officeart/2016/7/layout/BasicLinearProcessNumbered"/>
    <dgm:cxn modelId="{7D470332-94E7-4D74-9C24-EB8D840F9C50}" srcId="{D1863329-3D42-43A9-BE66-295E5F93BDD1}" destId="{A1200733-A783-4356-9FE4-5FCB72D10AB7}" srcOrd="0" destOrd="0" parTransId="{DB96FF26-C0C6-48C9-A409-875E9E90D11C}" sibTransId="{FB5D7C52-9DCF-4912-A8FA-516F097061FC}"/>
    <dgm:cxn modelId="{EE4AF232-962B-48F3-81E3-6FE1BFBB4788}" type="presOf" srcId="{4B9E19BC-9449-4C62-B092-00EE7E2418B9}" destId="{9ED19D05-AABD-455F-AD76-22855D291B11}" srcOrd="0" destOrd="1" presId="urn:microsoft.com/office/officeart/2016/7/layout/BasicLinearProcessNumbered"/>
    <dgm:cxn modelId="{59613D38-2C83-4337-AF81-FB098E8E7483}" type="presOf" srcId="{D1863329-3D42-43A9-BE66-295E5F93BDD1}" destId="{155EFA4B-4DCC-451E-9F2B-0FF667BA4CCE}" srcOrd="1" destOrd="0" presId="urn:microsoft.com/office/officeart/2016/7/layout/BasicLinearProcessNumbered"/>
    <dgm:cxn modelId="{2137473F-0A08-41D7-89A4-8BE16718361D}" srcId="{076DE41D-82D5-456C-97F1-5D96A5E4EA05}" destId="{2AACC5A4-761D-48A7-8AEE-CAFCCE78D630}" srcOrd="2" destOrd="0" parTransId="{123D1A5E-25FE-4E11-B253-2A52D8D9B1E5}" sibTransId="{1A74F479-F3BE-4569-B487-85F2E6C281B8}"/>
    <dgm:cxn modelId="{962E505B-2695-4082-8151-EC564DA30C43}" type="presOf" srcId="{1A74F479-F3BE-4569-B487-85F2E6C281B8}" destId="{287783E9-4F01-4149-8F6D-E0254ACB10DE}" srcOrd="0" destOrd="0" presId="urn:microsoft.com/office/officeart/2016/7/layout/BasicLinearProcessNumbered"/>
    <dgm:cxn modelId="{D4BB1645-A89F-4B0B-8690-92370A45C34F}" type="presOf" srcId="{D1863329-3D42-43A9-BE66-295E5F93BDD1}" destId="{44626A60-44F5-4094-8AB9-CCE3163A2A14}" srcOrd="0" destOrd="0" presId="urn:microsoft.com/office/officeart/2016/7/layout/BasicLinearProcessNumbered"/>
    <dgm:cxn modelId="{E5882F68-2078-4169-988C-CE55B6ED6481}" type="presOf" srcId="{4195CC4C-9D5D-4760-B8D7-C824E36F5B7E}" destId="{2413A60F-C528-4450-A4CE-B8B6B9C3712D}" srcOrd="0" destOrd="0" presId="urn:microsoft.com/office/officeart/2016/7/layout/BasicLinearProcessNumbered"/>
    <dgm:cxn modelId="{8370CE6E-9679-4FF1-8812-B6CC316AC252}" type="presOf" srcId="{A1200733-A783-4356-9FE4-5FCB72D10AB7}" destId="{155EFA4B-4DCC-451E-9F2B-0FF667BA4CCE}" srcOrd="0" destOrd="1" presId="urn:microsoft.com/office/officeart/2016/7/layout/BasicLinearProcessNumbered"/>
    <dgm:cxn modelId="{B5648956-8F2E-4BF3-ADD2-A43A891EFE51}" type="presOf" srcId="{2AACC5A4-761D-48A7-8AEE-CAFCCE78D630}" destId="{3A3A6659-CD03-40FE-9E15-5D40CA066B62}" srcOrd="0" destOrd="0" presId="urn:microsoft.com/office/officeart/2016/7/layout/BasicLinearProcessNumbered"/>
    <dgm:cxn modelId="{64C71F59-F3F6-4805-AA60-A3B9192BF7A9}" srcId="{076DE41D-82D5-456C-97F1-5D96A5E4EA05}" destId="{583B1DEA-0A41-4CB4-B976-0CCE4C1649C2}" srcOrd="3" destOrd="0" parTransId="{2FD1988D-ABFE-489C-A4D6-F7E7C0920303}" sibTransId="{7A91ACF7-39CD-4329-995E-526D903AB1B7}"/>
    <dgm:cxn modelId="{3561B37E-3617-4A62-B6CA-C2BAC220D51A}" srcId="{076DE41D-82D5-456C-97F1-5D96A5E4EA05}" destId="{46E00EE0-7481-4242-96E5-6691CBEBC60F}" srcOrd="1" destOrd="0" parTransId="{28FF92E7-6ABA-47C0-93E0-64E2E7A262B7}" sibTransId="{4195CC4C-9D5D-4760-B8D7-C824E36F5B7E}"/>
    <dgm:cxn modelId="{DE94A285-9D12-492B-9D14-ECD8F7034839}" type="presOf" srcId="{B040844C-AC05-4203-B5F2-4DA61BF08E84}" destId="{EEF3D86A-E2D5-4114-9D0C-1652CD9E8EF8}" srcOrd="0" destOrd="0" presId="urn:microsoft.com/office/officeart/2016/7/layout/BasicLinearProcessNumbered"/>
    <dgm:cxn modelId="{7F251289-D2D4-4603-854A-733BC2B9850A}" type="presOf" srcId="{E8407CEF-F293-4DC7-A00C-02B5A3E51F6A}" destId="{B2437233-2376-4C38-A8EF-07F46023530C}" srcOrd="0" destOrd="1" presId="urn:microsoft.com/office/officeart/2016/7/layout/BasicLinearProcessNumbered"/>
    <dgm:cxn modelId="{0923CA8C-548D-439D-A42E-672F58409E95}" type="presOf" srcId="{46E00EE0-7481-4242-96E5-6691CBEBC60F}" destId="{B66F85D1-7613-4A55-AE23-B3872F779600}" srcOrd="0" destOrd="0" presId="urn:microsoft.com/office/officeart/2016/7/layout/BasicLinearProcessNumbered"/>
    <dgm:cxn modelId="{5AE2F08F-DB40-4336-9DAE-F34D8364A0AC}" srcId="{2AACC5A4-761D-48A7-8AEE-CAFCCE78D630}" destId="{E553AB81-CBEC-4D80-971E-7924EEC547E0}" srcOrd="0" destOrd="0" parTransId="{205680D0-B271-424A-9E87-6D95BCA1DEED}" sibTransId="{D5F3FD01-C3D7-449F-8343-0BC5E56DB3B2}"/>
    <dgm:cxn modelId="{9F5DC392-8196-4252-A84F-CCDA68BD7BF0}" type="presOf" srcId="{583B1DEA-0A41-4CB4-B976-0CCE4C1649C2}" destId="{E601834A-2387-4852-B6E8-4D75FB023438}" srcOrd="0" destOrd="0" presId="urn:microsoft.com/office/officeart/2016/7/layout/BasicLinearProcessNumbered"/>
    <dgm:cxn modelId="{ECE8A89C-2389-4418-B28F-E004BC660FCE}" type="presOf" srcId="{E553AB81-CBEC-4D80-971E-7924EEC547E0}" destId="{E2DFF00F-F6BE-4EB2-91C4-F6226189326D}" srcOrd="0" destOrd="1" presId="urn:microsoft.com/office/officeart/2016/7/layout/BasicLinearProcessNumbered"/>
    <dgm:cxn modelId="{D0F906A2-EBBD-4D36-A4E7-3BB6F75F682D}" type="presOf" srcId="{46E00EE0-7481-4242-96E5-6691CBEBC60F}" destId="{9ED19D05-AABD-455F-AD76-22855D291B11}" srcOrd="1" destOrd="0" presId="urn:microsoft.com/office/officeart/2016/7/layout/BasicLinearProcessNumbered"/>
    <dgm:cxn modelId="{64EC0AA9-B9B2-4D2D-B465-BB8FA5B9298D}" type="presOf" srcId="{B040844C-AC05-4203-B5F2-4DA61BF08E84}" destId="{07CBE514-9D9D-4492-916C-16D4154A86A5}" srcOrd="1" destOrd="0" presId="urn:microsoft.com/office/officeart/2016/7/layout/BasicLinearProcessNumbered"/>
    <dgm:cxn modelId="{CE10E4AF-C77C-4373-9C8E-F35A5CAF49BB}" srcId="{B040844C-AC05-4203-B5F2-4DA61BF08E84}" destId="{A1AEA488-BD0B-48FA-B725-A493CC680354}" srcOrd="0" destOrd="0" parTransId="{A049CBFF-FE21-4E61-831F-B17130D7C885}" sibTransId="{77C0FBC3-7ED1-498B-980B-D3FE050D4269}"/>
    <dgm:cxn modelId="{0CC5A9B5-D582-4723-878A-604EA65F90C8}" type="presOf" srcId="{A1AEA488-BD0B-48FA-B725-A493CC680354}" destId="{07CBE514-9D9D-4492-916C-16D4154A86A5}" srcOrd="0" destOrd="1" presId="urn:microsoft.com/office/officeart/2016/7/layout/BasicLinearProcessNumbered"/>
    <dgm:cxn modelId="{9884D1BA-9ABD-4541-8121-A64C02D17D11}" srcId="{076DE41D-82D5-456C-97F1-5D96A5E4EA05}" destId="{D1863329-3D42-43A9-BE66-295E5F93BDD1}" srcOrd="0" destOrd="0" parTransId="{A35D3014-F277-4227-BCCF-39A4AB9A65E0}" sibTransId="{A7778873-1EF4-4962-A657-03EBE87546D4}"/>
    <dgm:cxn modelId="{5D37C1BE-381B-4D0D-9438-472DA3174C09}" type="presOf" srcId="{076DE41D-82D5-456C-97F1-5D96A5E4EA05}" destId="{25BC9C88-F149-4216-82B1-A1DC6141D780}" srcOrd="0" destOrd="0" presId="urn:microsoft.com/office/officeart/2016/7/layout/BasicLinearProcessNumbered"/>
    <dgm:cxn modelId="{0EF866C5-48E9-4FE2-9114-51F17098A2EC}" srcId="{583B1DEA-0A41-4CB4-B976-0CCE4C1649C2}" destId="{E8407CEF-F293-4DC7-A00C-02B5A3E51F6A}" srcOrd="0" destOrd="0" parTransId="{76B5149F-90B7-45A4-BAF3-47F1E89B290C}" sibTransId="{0E40D1C9-F192-40B0-A8AA-4A83205AF0C8}"/>
    <dgm:cxn modelId="{747EA8DE-D83D-4630-AA8B-86AF8FAF6B47}" type="presOf" srcId="{A7778873-1EF4-4962-A657-03EBE87546D4}" destId="{E4DBC537-605D-4E14-B5CD-D1A818520833}" srcOrd="0" destOrd="0" presId="urn:microsoft.com/office/officeart/2016/7/layout/BasicLinearProcessNumbered"/>
    <dgm:cxn modelId="{0361AAF3-6022-4C5F-B004-0A29855E7C83}" type="presOf" srcId="{7A91ACF7-39CD-4329-995E-526D903AB1B7}" destId="{33EF7BDD-8C90-425F-B6FE-3A7D12D3252E}" srcOrd="0" destOrd="0" presId="urn:microsoft.com/office/officeart/2016/7/layout/BasicLinearProcessNumbered"/>
    <dgm:cxn modelId="{11B35C4D-3359-4D6F-B2EF-7175BB91E904}" type="presParOf" srcId="{25BC9C88-F149-4216-82B1-A1DC6141D780}" destId="{B31BAAFA-6942-43C6-8E7F-3DD1A93EEF3D}" srcOrd="0" destOrd="0" presId="urn:microsoft.com/office/officeart/2016/7/layout/BasicLinearProcessNumbered"/>
    <dgm:cxn modelId="{B6451B26-D0BE-4911-8F9C-369A0344F831}" type="presParOf" srcId="{B31BAAFA-6942-43C6-8E7F-3DD1A93EEF3D}" destId="{44626A60-44F5-4094-8AB9-CCE3163A2A14}" srcOrd="0" destOrd="0" presId="urn:microsoft.com/office/officeart/2016/7/layout/BasicLinearProcessNumbered"/>
    <dgm:cxn modelId="{7F66ABE7-22C4-419E-965B-7F32B0EA5A0F}" type="presParOf" srcId="{B31BAAFA-6942-43C6-8E7F-3DD1A93EEF3D}" destId="{E4DBC537-605D-4E14-B5CD-D1A818520833}" srcOrd="1" destOrd="0" presId="urn:microsoft.com/office/officeart/2016/7/layout/BasicLinearProcessNumbered"/>
    <dgm:cxn modelId="{62B189D4-A15A-4195-B5FD-48629283369B}" type="presParOf" srcId="{B31BAAFA-6942-43C6-8E7F-3DD1A93EEF3D}" destId="{9AECC9DC-D656-42CA-86D0-51D87F7F96C4}" srcOrd="2" destOrd="0" presId="urn:microsoft.com/office/officeart/2016/7/layout/BasicLinearProcessNumbered"/>
    <dgm:cxn modelId="{E7BD03F4-FA4A-4524-AE2E-7FB6F139F842}" type="presParOf" srcId="{B31BAAFA-6942-43C6-8E7F-3DD1A93EEF3D}" destId="{155EFA4B-4DCC-451E-9F2B-0FF667BA4CCE}" srcOrd="3" destOrd="0" presId="urn:microsoft.com/office/officeart/2016/7/layout/BasicLinearProcessNumbered"/>
    <dgm:cxn modelId="{767DF1D1-409B-458D-9903-7D1F99560384}" type="presParOf" srcId="{25BC9C88-F149-4216-82B1-A1DC6141D780}" destId="{06079CEF-E511-4B94-BB59-3F18496A27B8}" srcOrd="1" destOrd="0" presId="urn:microsoft.com/office/officeart/2016/7/layout/BasicLinearProcessNumbered"/>
    <dgm:cxn modelId="{9B0C2EA2-E8CB-40D9-A0B7-7652D664E2D6}" type="presParOf" srcId="{25BC9C88-F149-4216-82B1-A1DC6141D780}" destId="{4FC5EC3A-5F6E-485A-8CD5-FED2755467B5}" srcOrd="2" destOrd="0" presId="urn:microsoft.com/office/officeart/2016/7/layout/BasicLinearProcessNumbered"/>
    <dgm:cxn modelId="{305C334F-375C-4B12-97F1-374DA510F36C}" type="presParOf" srcId="{4FC5EC3A-5F6E-485A-8CD5-FED2755467B5}" destId="{B66F85D1-7613-4A55-AE23-B3872F779600}" srcOrd="0" destOrd="0" presId="urn:microsoft.com/office/officeart/2016/7/layout/BasicLinearProcessNumbered"/>
    <dgm:cxn modelId="{BA7150F4-F36A-4977-960D-44B33701249E}" type="presParOf" srcId="{4FC5EC3A-5F6E-485A-8CD5-FED2755467B5}" destId="{2413A60F-C528-4450-A4CE-B8B6B9C3712D}" srcOrd="1" destOrd="0" presId="urn:microsoft.com/office/officeart/2016/7/layout/BasicLinearProcessNumbered"/>
    <dgm:cxn modelId="{05DD8AB3-D051-446C-B6A9-64C602B931CE}" type="presParOf" srcId="{4FC5EC3A-5F6E-485A-8CD5-FED2755467B5}" destId="{BEB7760F-CC42-4E54-84B4-62E3629B96F6}" srcOrd="2" destOrd="0" presId="urn:microsoft.com/office/officeart/2016/7/layout/BasicLinearProcessNumbered"/>
    <dgm:cxn modelId="{D5B9398A-F860-4FE2-AD90-5ADC9F365FB3}" type="presParOf" srcId="{4FC5EC3A-5F6E-485A-8CD5-FED2755467B5}" destId="{9ED19D05-AABD-455F-AD76-22855D291B11}" srcOrd="3" destOrd="0" presId="urn:microsoft.com/office/officeart/2016/7/layout/BasicLinearProcessNumbered"/>
    <dgm:cxn modelId="{CD4504F0-6A08-46C0-B565-A2E473E1F01D}" type="presParOf" srcId="{25BC9C88-F149-4216-82B1-A1DC6141D780}" destId="{67A2AC23-8BFB-4832-AB8D-560371AD477A}" srcOrd="3" destOrd="0" presId="urn:microsoft.com/office/officeart/2016/7/layout/BasicLinearProcessNumbered"/>
    <dgm:cxn modelId="{A0F65B5F-B560-498F-8DA0-69A988BAD94C}" type="presParOf" srcId="{25BC9C88-F149-4216-82B1-A1DC6141D780}" destId="{01C394B2-C9A8-4B8F-BCF3-81D1C17DFD0A}" srcOrd="4" destOrd="0" presId="urn:microsoft.com/office/officeart/2016/7/layout/BasicLinearProcessNumbered"/>
    <dgm:cxn modelId="{C05B8255-8B99-4DAB-8141-A0A0DBA447D5}" type="presParOf" srcId="{01C394B2-C9A8-4B8F-BCF3-81D1C17DFD0A}" destId="{3A3A6659-CD03-40FE-9E15-5D40CA066B62}" srcOrd="0" destOrd="0" presId="urn:microsoft.com/office/officeart/2016/7/layout/BasicLinearProcessNumbered"/>
    <dgm:cxn modelId="{56E9D974-4CB8-47F1-BEBB-16BB9C3BB0B4}" type="presParOf" srcId="{01C394B2-C9A8-4B8F-BCF3-81D1C17DFD0A}" destId="{287783E9-4F01-4149-8F6D-E0254ACB10DE}" srcOrd="1" destOrd="0" presId="urn:microsoft.com/office/officeart/2016/7/layout/BasicLinearProcessNumbered"/>
    <dgm:cxn modelId="{39A76418-D34F-40D0-ACB8-E4D015D09A59}" type="presParOf" srcId="{01C394B2-C9A8-4B8F-BCF3-81D1C17DFD0A}" destId="{660CA16C-990A-4289-8CF0-F69D1EE7C309}" srcOrd="2" destOrd="0" presId="urn:microsoft.com/office/officeart/2016/7/layout/BasicLinearProcessNumbered"/>
    <dgm:cxn modelId="{9CEE494C-6257-4E2C-B018-7813EAC7B596}" type="presParOf" srcId="{01C394B2-C9A8-4B8F-BCF3-81D1C17DFD0A}" destId="{E2DFF00F-F6BE-4EB2-91C4-F6226189326D}" srcOrd="3" destOrd="0" presId="urn:microsoft.com/office/officeart/2016/7/layout/BasicLinearProcessNumbered"/>
    <dgm:cxn modelId="{D1991E4B-BE30-47CA-A4FE-63C4FC76E06F}" type="presParOf" srcId="{25BC9C88-F149-4216-82B1-A1DC6141D780}" destId="{0441C347-6BF6-4042-9104-95A008016BBA}" srcOrd="5" destOrd="0" presId="urn:microsoft.com/office/officeart/2016/7/layout/BasicLinearProcessNumbered"/>
    <dgm:cxn modelId="{2A0DB9E3-675B-4CF9-9F08-4C26781B45F1}" type="presParOf" srcId="{25BC9C88-F149-4216-82B1-A1DC6141D780}" destId="{0397FB32-332B-4B90-9CDB-65031352C184}" srcOrd="6" destOrd="0" presId="urn:microsoft.com/office/officeart/2016/7/layout/BasicLinearProcessNumbered"/>
    <dgm:cxn modelId="{293A0677-991D-4922-B1CC-7F6BB07847EB}" type="presParOf" srcId="{0397FB32-332B-4B90-9CDB-65031352C184}" destId="{E601834A-2387-4852-B6E8-4D75FB023438}" srcOrd="0" destOrd="0" presId="urn:microsoft.com/office/officeart/2016/7/layout/BasicLinearProcessNumbered"/>
    <dgm:cxn modelId="{5BB8C87F-4384-4CD5-B6ED-FD9864E14711}" type="presParOf" srcId="{0397FB32-332B-4B90-9CDB-65031352C184}" destId="{33EF7BDD-8C90-425F-B6FE-3A7D12D3252E}" srcOrd="1" destOrd="0" presId="urn:microsoft.com/office/officeart/2016/7/layout/BasicLinearProcessNumbered"/>
    <dgm:cxn modelId="{EF739FEE-A7DD-4C89-9F93-8652E3E68E4E}" type="presParOf" srcId="{0397FB32-332B-4B90-9CDB-65031352C184}" destId="{9F7F1304-0470-4428-AA1B-5CD59477EEB3}" srcOrd="2" destOrd="0" presId="urn:microsoft.com/office/officeart/2016/7/layout/BasicLinearProcessNumbered"/>
    <dgm:cxn modelId="{6CA12FDB-BE0D-400B-B4FB-2AA372269C13}" type="presParOf" srcId="{0397FB32-332B-4B90-9CDB-65031352C184}" destId="{B2437233-2376-4C38-A8EF-07F46023530C}" srcOrd="3" destOrd="0" presId="urn:microsoft.com/office/officeart/2016/7/layout/BasicLinearProcessNumbered"/>
    <dgm:cxn modelId="{ACCD9318-46AA-4285-B761-3965DDBA49E4}" type="presParOf" srcId="{25BC9C88-F149-4216-82B1-A1DC6141D780}" destId="{79DE5D7C-96B3-4ED4-BBD1-369C78744E76}" srcOrd="7" destOrd="0" presId="urn:microsoft.com/office/officeart/2016/7/layout/BasicLinearProcessNumbered"/>
    <dgm:cxn modelId="{D8A2CAC1-A117-4F47-B647-494C2543BB89}" type="presParOf" srcId="{25BC9C88-F149-4216-82B1-A1DC6141D780}" destId="{8FB248F7-67AD-479F-9340-D0245118E7A8}" srcOrd="8" destOrd="0" presId="urn:microsoft.com/office/officeart/2016/7/layout/BasicLinearProcessNumbered"/>
    <dgm:cxn modelId="{334F3C05-CCA6-42EE-B418-D6DCBF6BE1DA}" type="presParOf" srcId="{8FB248F7-67AD-479F-9340-D0245118E7A8}" destId="{EEF3D86A-E2D5-4114-9D0C-1652CD9E8EF8}" srcOrd="0" destOrd="0" presId="urn:microsoft.com/office/officeart/2016/7/layout/BasicLinearProcessNumbered"/>
    <dgm:cxn modelId="{96AD020D-6059-44DB-A9A0-1E9F4995CBCC}" type="presParOf" srcId="{8FB248F7-67AD-479F-9340-D0245118E7A8}" destId="{A6A2AFDD-5DD4-4B60-921D-ADE3DC1E05F8}" srcOrd="1" destOrd="0" presId="urn:microsoft.com/office/officeart/2016/7/layout/BasicLinearProcessNumbered"/>
    <dgm:cxn modelId="{524C1279-7DD2-4ACC-9D53-5F8E01EB8AD2}" type="presParOf" srcId="{8FB248F7-67AD-479F-9340-D0245118E7A8}" destId="{4F164C2F-56E1-4FAD-B97F-105696A30296}" srcOrd="2" destOrd="0" presId="urn:microsoft.com/office/officeart/2016/7/layout/BasicLinearProcessNumbered"/>
    <dgm:cxn modelId="{3804FBB8-4491-48CB-BE64-92F64D61E44B}" type="presParOf" srcId="{8FB248F7-67AD-479F-9340-D0245118E7A8}" destId="{07CBE514-9D9D-4492-916C-16D4154A86A5}"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7E33B26-8D9E-4E0D-B8EC-C4899F482F0A}" type="doc">
      <dgm:prSet loTypeId="urn:microsoft.com/office/officeart/2018/2/layout/IconCircleList" loCatId="icon" qsTypeId="urn:microsoft.com/office/officeart/2005/8/quickstyle/simple1#3" qsCatId="simple" csTypeId="urn:microsoft.com/office/officeart/2005/8/colors/accent1_2#3" csCatId="accent1" phldr="1"/>
      <dgm:spPr/>
      <dgm:t>
        <a:bodyPr/>
        <a:lstStyle/>
        <a:p>
          <a:endParaRPr lang="en-US"/>
        </a:p>
      </dgm:t>
    </dgm:pt>
    <dgm:pt modelId="{AF5E6A62-4091-45D1-8215-52879ED5C6CD}">
      <dgm:prSet phldrT="[Text]" custT="1"/>
      <dgm:spPr/>
      <dgm:t>
        <a:bodyPr/>
        <a:lstStyle/>
        <a:p>
          <a:pPr algn="l">
            <a:lnSpc>
              <a:spcPct val="100000"/>
            </a:lnSpc>
          </a:pPr>
          <a:r>
            <a:rPr lang="en-US" altLang="en-US" sz="2400" cap="none" dirty="0">
              <a:latin typeface="+mn-lt"/>
            </a:rPr>
            <a:t>Grants</a:t>
          </a:r>
          <a:endParaRPr lang="en-US" sz="2400" cap="none" dirty="0">
            <a:latin typeface="+mn-lt"/>
          </a:endParaRPr>
        </a:p>
      </dgm:t>
    </dgm:pt>
    <dgm:pt modelId="{4F698A5C-4450-4C1C-B78B-D0BC9E5B27F2}" type="parTrans" cxnId="{5833F18F-C0B0-4CF7-8D6B-4CF01924ECC0}">
      <dgm:prSet/>
      <dgm:spPr/>
      <dgm:t>
        <a:bodyPr/>
        <a:lstStyle/>
        <a:p>
          <a:endParaRPr lang="en-US"/>
        </a:p>
      </dgm:t>
    </dgm:pt>
    <dgm:pt modelId="{BA559C61-29F4-4DDB-B3C7-F980023D9B65}" type="sibTrans" cxnId="{5833F18F-C0B0-4CF7-8D6B-4CF01924ECC0}">
      <dgm:prSet/>
      <dgm:spPr/>
      <dgm:t>
        <a:bodyPr/>
        <a:lstStyle/>
        <a:p>
          <a:pPr>
            <a:lnSpc>
              <a:spcPct val="100000"/>
            </a:lnSpc>
          </a:pPr>
          <a:endParaRPr lang="en-US"/>
        </a:p>
      </dgm:t>
    </dgm:pt>
    <dgm:pt modelId="{51B17293-EA46-40F3-9C31-E1795D779914}">
      <dgm:prSet custT="1"/>
      <dgm:spPr/>
      <dgm:t>
        <a:bodyPr/>
        <a:lstStyle/>
        <a:p>
          <a:pPr algn="l">
            <a:lnSpc>
              <a:spcPct val="100000"/>
            </a:lnSpc>
          </a:pPr>
          <a:r>
            <a:rPr lang="en-US" altLang="en-US" sz="2400" cap="none" dirty="0">
              <a:latin typeface="+mn-lt"/>
            </a:rPr>
            <a:t>Scholarships</a:t>
          </a:r>
        </a:p>
      </dgm:t>
    </dgm:pt>
    <dgm:pt modelId="{AD5F7694-EEC2-4546-B5D7-A2A2FF7DB982}" type="parTrans" cxnId="{DEB98FED-3360-4F6B-927B-0F7381E51B4C}">
      <dgm:prSet/>
      <dgm:spPr/>
      <dgm:t>
        <a:bodyPr/>
        <a:lstStyle/>
        <a:p>
          <a:endParaRPr lang="en-US"/>
        </a:p>
      </dgm:t>
    </dgm:pt>
    <dgm:pt modelId="{B9C53E61-6056-4DAF-ABE1-D6E8AF9F1630}" type="sibTrans" cxnId="{DEB98FED-3360-4F6B-927B-0F7381E51B4C}">
      <dgm:prSet/>
      <dgm:spPr/>
      <dgm:t>
        <a:bodyPr/>
        <a:lstStyle/>
        <a:p>
          <a:pPr>
            <a:lnSpc>
              <a:spcPct val="100000"/>
            </a:lnSpc>
          </a:pPr>
          <a:endParaRPr lang="en-US"/>
        </a:p>
      </dgm:t>
    </dgm:pt>
    <dgm:pt modelId="{84305B21-90AD-405D-AA0E-3DFE4BB1A9C6}">
      <dgm:prSet custT="1"/>
      <dgm:spPr/>
      <dgm:t>
        <a:bodyPr/>
        <a:lstStyle/>
        <a:p>
          <a:pPr algn="l">
            <a:lnSpc>
              <a:spcPct val="100000"/>
            </a:lnSpc>
          </a:pPr>
          <a:r>
            <a:rPr lang="en-US" altLang="en-US" sz="2400" cap="none" dirty="0">
              <a:latin typeface="+mn-lt"/>
            </a:rPr>
            <a:t>Work-study programs</a:t>
          </a:r>
        </a:p>
      </dgm:t>
    </dgm:pt>
    <dgm:pt modelId="{2C68DC12-464A-459E-A147-88EA5B838EEF}" type="parTrans" cxnId="{57C2C831-359F-418D-B59D-B09110BCC2EC}">
      <dgm:prSet/>
      <dgm:spPr/>
      <dgm:t>
        <a:bodyPr/>
        <a:lstStyle/>
        <a:p>
          <a:endParaRPr lang="en-US"/>
        </a:p>
      </dgm:t>
    </dgm:pt>
    <dgm:pt modelId="{A59421EB-5D64-4BB6-8507-C36541A3CC1F}" type="sibTrans" cxnId="{57C2C831-359F-418D-B59D-B09110BCC2EC}">
      <dgm:prSet/>
      <dgm:spPr/>
      <dgm:t>
        <a:bodyPr/>
        <a:lstStyle/>
        <a:p>
          <a:pPr>
            <a:lnSpc>
              <a:spcPct val="100000"/>
            </a:lnSpc>
          </a:pPr>
          <a:endParaRPr lang="en-US"/>
        </a:p>
      </dgm:t>
    </dgm:pt>
    <dgm:pt modelId="{7765DD4A-862A-4A83-8DAF-C11A49A643B1}">
      <dgm:prSet custT="1"/>
      <dgm:spPr/>
      <dgm:t>
        <a:bodyPr/>
        <a:lstStyle/>
        <a:p>
          <a:pPr algn="l">
            <a:lnSpc>
              <a:spcPct val="100000"/>
            </a:lnSpc>
          </a:pPr>
          <a:r>
            <a:rPr lang="en-US" altLang="en-US" sz="2400" cap="none" dirty="0">
              <a:latin typeface="+mn-lt"/>
            </a:rPr>
            <a:t>Loans</a:t>
          </a:r>
          <a:endParaRPr lang="en-US" altLang="en-US" sz="3200" cap="none" dirty="0">
            <a:latin typeface="+mn-lt"/>
          </a:endParaRPr>
        </a:p>
      </dgm:t>
    </dgm:pt>
    <dgm:pt modelId="{59575241-A9B4-4135-87B4-08040A271DF0}" type="parTrans" cxnId="{2D133CD5-D26C-40BA-94BA-B6F7FDDBEF35}">
      <dgm:prSet/>
      <dgm:spPr/>
      <dgm:t>
        <a:bodyPr/>
        <a:lstStyle/>
        <a:p>
          <a:endParaRPr lang="en-US"/>
        </a:p>
      </dgm:t>
    </dgm:pt>
    <dgm:pt modelId="{822E8510-75E5-4992-B843-A5668C5557D3}" type="sibTrans" cxnId="{2D133CD5-D26C-40BA-94BA-B6F7FDDBEF35}">
      <dgm:prSet/>
      <dgm:spPr/>
      <dgm:t>
        <a:bodyPr/>
        <a:lstStyle/>
        <a:p>
          <a:endParaRPr lang="en-US"/>
        </a:p>
      </dgm:t>
    </dgm:pt>
    <dgm:pt modelId="{C4BD7870-75F8-43D7-85D5-8DF8B01BA3BE}" type="pres">
      <dgm:prSet presAssocID="{57E33B26-8D9E-4E0D-B8EC-C4899F482F0A}" presName="root" presStyleCnt="0">
        <dgm:presLayoutVars>
          <dgm:dir/>
          <dgm:resizeHandles val="exact"/>
        </dgm:presLayoutVars>
      </dgm:prSet>
      <dgm:spPr/>
    </dgm:pt>
    <dgm:pt modelId="{B2E34A07-7032-4DB1-AE5A-C94924EBAA69}" type="pres">
      <dgm:prSet presAssocID="{57E33B26-8D9E-4E0D-B8EC-C4899F482F0A}" presName="container" presStyleCnt="0">
        <dgm:presLayoutVars>
          <dgm:dir/>
          <dgm:resizeHandles val="exact"/>
        </dgm:presLayoutVars>
      </dgm:prSet>
      <dgm:spPr/>
    </dgm:pt>
    <dgm:pt modelId="{D1D94E4E-4703-4254-B8CD-B150E084528C}" type="pres">
      <dgm:prSet presAssocID="{AF5E6A62-4091-45D1-8215-52879ED5C6CD}" presName="compNode" presStyleCnt="0"/>
      <dgm:spPr/>
    </dgm:pt>
    <dgm:pt modelId="{44DB4A1C-2ED1-4FD5-9E2B-73C00BE6C318}" type="pres">
      <dgm:prSet presAssocID="{AF5E6A62-4091-45D1-8215-52879ED5C6CD}" presName="iconBgRect" presStyleLbl="bgShp" presStyleIdx="0" presStyleCnt="4"/>
      <dgm:spPr/>
    </dgm:pt>
    <dgm:pt modelId="{1D88B407-3595-42C0-BF3F-C89C26DDE761}" type="pres">
      <dgm:prSet presAssocID="{AF5E6A62-4091-45D1-8215-52879ED5C6CD}" presName="iconRect" presStyleLbl="node1" presStyleIdx="0" presStyleCnt="4"/>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oney"/>
        </a:ext>
      </dgm:extLst>
    </dgm:pt>
    <dgm:pt modelId="{98E5EBED-132C-4A5A-8A91-9EEA761BCEA5}" type="pres">
      <dgm:prSet presAssocID="{AF5E6A62-4091-45D1-8215-52879ED5C6CD}" presName="spaceRect" presStyleCnt="0"/>
      <dgm:spPr/>
    </dgm:pt>
    <dgm:pt modelId="{332A2BE8-F9EE-4F8A-AB6D-DABBF5F5EF46}" type="pres">
      <dgm:prSet presAssocID="{AF5E6A62-4091-45D1-8215-52879ED5C6CD}" presName="textRect" presStyleLbl="revTx" presStyleIdx="0" presStyleCnt="4">
        <dgm:presLayoutVars>
          <dgm:chMax val="1"/>
          <dgm:chPref val="1"/>
        </dgm:presLayoutVars>
      </dgm:prSet>
      <dgm:spPr/>
    </dgm:pt>
    <dgm:pt modelId="{DB3BCA67-5D5C-4686-A649-F6132CE97855}" type="pres">
      <dgm:prSet presAssocID="{BA559C61-29F4-4DDB-B3C7-F980023D9B65}" presName="sibTrans" presStyleLbl="sibTrans2D1" presStyleIdx="0" presStyleCnt="0"/>
      <dgm:spPr/>
    </dgm:pt>
    <dgm:pt modelId="{E2F505AB-EAB7-4F8D-B46F-1767E143336B}" type="pres">
      <dgm:prSet presAssocID="{51B17293-EA46-40F3-9C31-E1795D779914}" presName="compNode" presStyleCnt="0"/>
      <dgm:spPr/>
    </dgm:pt>
    <dgm:pt modelId="{1235CF53-4F00-4E20-9EEE-C41AFE3A28FF}" type="pres">
      <dgm:prSet presAssocID="{51B17293-EA46-40F3-9C31-E1795D779914}" presName="iconBgRect" presStyleLbl="bgShp" presStyleIdx="1" presStyleCnt="4"/>
      <dgm:spPr/>
    </dgm:pt>
    <dgm:pt modelId="{594272AD-0678-4BD5-BEFF-3296E9713DC2}" type="pres">
      <dgm:prSet presAssocID="{51B17293-EA46-40F3-9C31-E1795D779914}" presName="iconRect" presStyleLbl="node1" presStyleIdx="1" presStyleCnt="4"/>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69411DDD-6832-432D-9A37-B785580B2359}" type="pres">
      <dgm:prSet presAssocID="{51B17293-EA46-40F3-9C31-E1795D779914}" presName="spaceRect" presStyleCnt="0"/>
      <dgm:spPr/>
    </dgm:pt>
    <dgm:pt modelId="{44CA2A66-515C-4409-A233-3D5BB221B804}" type="pres">
      <dgm:prSet presAssocID="{51B17293-EA46-40F3-9C31-E1795D779914}" presName="textRect" presStyleLbl="revTx" presStyleIdx="1" presStyleCnt="4">
        <dgm:presLayoutVars>
          <dgm:chMax val="1"/>
          <dgm:chPref val="1"/>
        </dgm:presLayoutVars>
      </dgm:prSet>
      <dgm:spPr/>
    </dgm:pt>
    <dgm:pt modelId="{E10DEA19-8000-492B-B3DA-C38F20544EF4}" type="pres">
      <dgm:prSet presAssocID="{B9C53E61-6056-4DAF-ABE1-D6E8AF9F1630}" presName="sibTrans" presStyleLbl="sibTrans2D1" presStyleIdx="0" presStyleCnt="0"/>
      <dgm:spPr/>
    </dgm:pt>
    <dgm:pt modelId="{92CF5D66-130B-4F7A-8577-0364FBDE3658}" type="pres">
      <dgm:prSet presAssocID="{84305B21-90AD-405D-AA0E-3DFE4BB1A9C6}" presName="compNode" presStyleCnt="0"/>
      <dgm:spPr/>
    </dgm:pt>
    <dgm:pt modelId="{BA92BAF4-6099-489C-99F0-DA1734767711}" type="pres">
      <dgm:prSet presAssocID="{84305B21-90AD-405D-AA0E-3DFE4BB1A9C6}" presName="iconBgRect" presStyleLbl="bgShp" presStyleIdx="2" presStyleCnt="4"/>
      <dgm:spPr/>
    </dgm:pt>
    <dgm:pt modelId="{6611C51F-334E-4290-B296-ED6C8F47FF84}" type="pres">
      <dgm:prSet presAssocID="{84305B21-90AD-405D-AA0E-3DFE4BB1A9C6}" presName="iconRect" presStyleLbl="node1" presStyleIdx="2" presStyleCnt="4"/>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choolhouse"/>
        </a:ext>
      </dgm:extLst>
    </dgm:pt>
    <dgm:pt modelId="{52C42865-049A-450C-84EE-7381BD45CB6A}" type="pres">
      <dgm:prSet presAssocID="{84305B21-90AD-405D-AA0E-3DFE4BB1A9C6}" presName="spaceRect" presStyleCnt="0"/>
      <dgm:spPr/>
    </dgm:pt>
    <dgm:pt modelId="{2BA3608A-E2A5-4F50-A651-99E74184897D}" type="pres">
      <dgm:prSet presAssocID="{84305B21-90AD-405D-AA0E-3DFE4BB1A9C6}" presName="textRect" presStyleLbl="revTx" presStyleIdx="2" presStyleCnt="4">
        <dgm:presLayoutVars>
          <dgm:chMax val="1"/>
          <dgm:chPref val="1"/>
        </dgm:presLayoutVars>
      </dgm:prSet>
      <dgm:spPr/>
    </dgm:pt>
    <dgm:pt modelId="{3CED5E62-33A3-4272-B79B-B864BAA9E3FF}" type="pres">
      <dgm:prSet presAssocID="{A59421EB-5D64-4BB6-8507-C36541A3CC1F}" presName="sibTrans" presStyleLbl="sibTrans2D1" presStyleIdx="0" presStyleCnt="0"/>
      <dgm:spPr/>
    </dgm:pt>
    <dgm:pt modelId="{C11618AF-EF56-4E34-9EC9-96CF7AB085A2}" type="pres">
      <dgm:prSet presAssocID="{7765DD4A-862A-4A83-8DAF-C11A49A643B1}" presName="compNode" presStyleCnt="0"/>
      <dgm:spPr/>
    </dgm:pt>
    <dgm:pt modelId="{B1D11B23-33FD-47FA-94EB-DAF46504AB58}" type="pres">
      <dgm:prSet presAssocID="{7765DD4A-862A-4A83-8DAF-C11A49A643B1}" presName="iconBgRect" presStyleLbl="bgShp" presStyleIdx="3" presStyleCnt="4"/>
      <dgm:spPr/>
    </dgm:pt>
    <dgm:pt modelId="{179A1ECC-0597-4C6F-8BF6-B8A4819582AA}" type="pres">
      <dgm:prSet presAssocID="{7765DD4A-862A-4A83-8DAF-C11A49A643B1}" presName="iconRect" presStyleLbl="node1" presStyleIdx="3" presStyleCnt="4"/>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ouse"/>
        </a:ext>
      </dgm:extLst>
    </dgm:pt>
    <dgm:pt modelId="{2926DB67-2CC8-4B78-B9AA-81B72947B298}" type="pres">
      <dgm:prSet presAssocID="{7765DD4A-862A-4A83-8DAF-C11A49A643B1}" presName="spaceRect" presStyleCnt="0"/>
      <dgm:spPr/>
    </dgm:pt>
    <dgm:pt modelId="{2FF21FE3-95D5-494A-AEC5-B808077A3E79}" type="pres">
      <dgm:prSet presAssocID="{7765DD4A-862A-4A83-8DAF-C11A49A643B1}" presName="textRect" presStyleLbl="revTx" presStyleIdx="3" presStyleCnt="4">
        <dgm:presLayoutVars>
          <dgm:chMax val="1"/>
          <dgm:chPref val="1"/>
        </dgm:presLayoutVars>
      </dgm:prSet>
      <dgm:spPr/>
    </dgm:pt>
  </dgm:ptLst>
  <dgm:cxnLst>
    <dgm:cxn modelId="{A695450E-267F-4E67-BE57-356FEF5524D7}" type="presOf" srcId="{51B17293-EA46-40F3-9C31-E1795D779914}" destId="{44CA2A66-515C-4409-A233-3D5BB221B804}" srcOrd="0" destOrd="0" presId="urn:microsoft.com/office/officeart/2018/2/layout/IconCircleList"/>
    <dgm:cxn modelId="{57C2C831-359F-418D-B59D-B09110BCC2EC}" srcId="{57E33B26-8D9E-4E0D-B8EC-C4899F482F0A}" destId="{84305B21-90AD-405D-AA0E-3DFE4BB1A9C6}" srcOrd="2" destOrd="0" parTransId="{2C68DC12-464A-459E-A147-88EA5B838EEF}" sibTransId="{A59421EB-5D64-4BB6-8507-C36541A3CC1F}"/>
    <dgm:cxn modelId="{1345A233-6908-4396-B4DA-D96EF37DED97}" type="presOf" srcId="{B9C53E61-6056-4DAF-ABE1-D6E8AF9F1630}" destId="{E10DEA19-8000-492B-B3DA-C38F20544EF4}" srcOrd="0" destOrd="0" presId="urn:microsoft.com/office/officeart/2018/2/layout/IconCircleList"/>
    <dgm:cxn modelId="{EBBA1F84-5057-4D1B-AAB8-EC87D237EABB}" type="presOf" srcId="{84305B21-90AD-405D-AA0E-3DFE4BB1A9C6}" destId="{2BA3608A-E2A5-4F50-A651-99E74184897D}" srcOrd="0" destOrd="0" presId="urn:microsoft.com/office/officeart/2018/2/layout/IconCircleList"/>
    <dgm:cxn modelId="{DBB46B8E-23DB-4F02-A160-6E9582F56EC2}" type="presOf" srcId="{AF5E6A62-4091-45D1-8215-52879ED5C6CD}" destId="{332A2BE8-F9EE-4F8A-AB6D-DABBF5F5EF46}" srcOrd="0" destOrd="0" presId="urn:microsoft.com/office/officeart/2018/2/layout/IconCircleList"/>
    <dgm:cxn modelId="{5833F18F-C0B0-4CF7-8D6B-4CF01924ECC0}" srcId="{57E33B26-8D9E-4E0D-B8EC-C4899F482F0A}" destId="{AF5E6A62-4091-45D1-8215-52879ED5C6CD}" srcOrd="0" destOrd="0" parTransId="{4F698A5C-4450-4C1C-B78B-D0BC9E5B27F2}" sibTransId="{BA559C61-29F4-4DDB-B3C7-F980023D9B65}"/>
    <dgm:cxn modelId="{86A268B8-4031-40CC-A1AA-D0E3D5D07CDC}" type="presOf" srcId="{57E33B26-8D9E-4E0D-B8EC-C4899F482F0A}" destId="{C4BD7870-75F8-43D7-85D5-8DF8B01BA3BE}" srcOrd="0" destOrd="0" presId="urn:microsoft.com/office/officeart/2018/2/layout/IconCircleList"/>
    <dgm:cxn modelId="{D8A343C6-CE6D-4A42-AEED-B9010D8490C7}" type="presOf" srcId="{BA559C61-29F4-4DDB-B3C7-F980023D9B65}" destId="{DB3BCA67-5D5C-4686-A649-F6132CE97855}" srcOrd="0" destOrd="0" presId="urn:microsoft.com/office/officeart/2018/2/layout/IconCircleList"/>
    <dgm:cxn modelId="{2D133CD5-D26C-40BA-94BA-B6F7FDDBEF35}" srcId="{57E33B26-8D9E-4E0D-B8EC-C4899F482F0A}" destId="{7765DD4A-862A-4A83-8DAF-C11A49A643B1}" srcOrd="3" destOrd="0" parTransId="{59575241-A9B4-4135-87B4-08040A271DF0}" sibTransId="{822E8510-75E5-4992-B843-A5668C5557D3}"/>
    <dgm:cxn modelId="{DEB98FED-3360-4F6B-927B-0F7381E51B4C}" srcId="{57E33B26-8D9E-4E0D-B8EC-C4899F482F0A}" destId="{51B17293-EA46-40F3-9C31-E1795D779914}" srcOrd="1" destOrd="0" parTransId="{AD5F7694-EEC2-4546-B5D7-A2A2FF7DB982}" sibTransId="{B9C53E61-6056-4DAF-ABE1-D6E8AF9F1630}"/>
    <dgm:cxn modelId="{F66BB7F3-416E-440B-BA5B-ED21FC7CF29F}" type="presOf" srcId="{7765DD4A-862A-4A83-8DAF-C11A49A643B1}" destId="{2FF21FE3-95D5-494A-AEC5-B808077A3E79}" srcOrd="0" destOrd="0" presId="urn:microsoft.com/office/officeart/2018/2/layout/IconCircleList"/>
    <dgm:cxn modelId="{5D487BF7-1A7D-42D2-87C8-41D0DC7E8761}" type="presOf" srcId="{A59421EB-5D64-4BB6-8507-C36541A3CC1F}" destId="{3CED5E62-33A3-4272-B79B-B864BAA9E3FF}" srcOrd="0" destOrd="0" presId="urn:microsoft.com/office/officeart/2018/2/layout/IconCircleList"/>
    <dgm:cxn modelId="{38A610E4-79C9-4E72-9C31-33A561EF8F52}" type="presParOf" srcId="{C4BD7870-75F8-43D7-85D5-8DF8B01BA3BE}" destId="{B2E34A07-7032-4DB1-AE5A-C94924EBAA69}" srcOrd="0" destOrd="0" presId="urn:microsoft.com/office/officeart/2018/2/layout/IconCircleList"/>
    <dgm:cxn modelId="{9212F777-3A9D-41D9-9042-0C29882A1792}" type="presParOf" srcId="{B2E34A07-7032-4DB1-AE5A-C94924EBAA69}" destId="{D1D94E4E-4703-4254-B8CD-B150E084528C}" srcOrd="0" destOrd="0" presId="urn:microsoft.com/office/officeart/2018/2/layout/IconCircleList"/>
    <dgm:cxn modelId="{F0D6F91F-0CCE-43B3-A70A-2D9932179DAC}" type="presParOf" srcId="{D1D94E4E-4703-4254-B8CD-B150E084528C}" destId="{44DB4A1C-2ED1-4FD5-9E2B-73C00BE6C318}" srcOrd="0" destOrd="0" presId="urn:microsoft.com/office/officeart/2018/2/layout/IconCircleList"/>
    <dgm:cxn modelId="{AF9CB15C-DD31-4905-8424-CC2B34A97563}" type="presParOf" srcId="{D1D94E4E-4703-4254-B8CD-B150E084528C}" destId="{1D88B407-3595-42C0-BF3F-C89C26DDE761}" srcOrd="1" destOrd="0" presId="urn:microsoft.com/office/officeart/2018/2/layout/IconCircleList"/>
    <dgm:cxn modelId="{1E83CC21-5EEC-4625-9E68-6137FCBF7D1F}" type="presParOf" srcId="{D1D94E4E-4703-4254-B8CD-B150E084528C}" destId="{98E5EBED-132C-4A5A-8A91-9EEA761BCEA5}" srcOrd="2" destOrd="0" presId="urn:microsoft.com/office/officeart/2018/2/layout/IconCircleList"/>
    <dgm:cxn modelId="{6D76DB71-5853-499A-B79D-1B1ABF04DE15}" type="presParOf" srcId="{D1D94E4E-4703-4254-B8CD-B150E084528C}" destId="{332A2BE8-F9EE-4F8A-AB6D-DABBF5F5EF46}" srcOrd="3" destOrd="0" presId="urn:microsoft.com/office/officeart/2018/2/layout/IconCircleList"/>
    <dgm:cxn modelId="{E7897808-7C54-4290-9782-8F0D2BA59A8A}" type="presParOf" srcId="{B2E34A07-7032-4DB1-AE5A-C94924EBAA69}" destId="{DB3BCA67-5D5C-4686-A649-F6132CE97855}" srcOrd="1" destOrd="0" presId="urn:microsoft.com/office/officeart/2018/2/layout/IconCircleList"/>
    <dgm:cxn modelId="{8FA8E3E8-EF37-49F6-B90F-C2C01A85FE0E}" type="presParOf" srcId="{B2E34A07-7032-4DB1-AE5A-C94924EBAA69}" destId="{E2F505AB-EAB7-4F8D-B46F-1767E143336B}" srcOrd="2" destOrd="0" presId="urn:microsoft.com/office/officeart/2018/2/layout/IconCircleList"/>
    <dgm:cxn modelId="{E41DB135-76F1-4D3A-9119-3D14C4031837}" type="presParOf" srcId="{E2F505AB-EAB7-4F8D-B46F-1767E143336B}" destId="{1235CF53-4F00-4E20-9EEE-C41AFE3A28FF}" srcOrd="0" destOrd="0" presId="urn:microsoft.com/office/officeart/2018/2/layout/IconCircleList"/>
    <dgm:cxn modelId="{9C5919C1-16F1-4B56-B721-F3B4CA5B61A4}" type="presParOf" srcId="{E2F505AB-EAB7-4F8D-B46F-1767E143336B}" destId="{594272AD-0678-4BD5-BEFF-3296E9713DC2}" srcOrd="1" destOrd="0" presId="urn:microsoft.com/office/officeart/2018/2/layout/IconCircleList"/>
    <dgm:cxn modelId="{6391435C-513C-46F1-A203-164CB320BE74}" type="presParOf" srcId="{E2F505AB-EAB7-4F8D-B46F-1767E143336B}" destId="{69411DDD-6832-432D-9A37-B785580B2359}" srcOrd="2" destOrd="0" presId="urn:microsoft.com/office/officeart/2018/2/layout/IconCircleList"/>
    <dgm:cxn modelId="{058CA188-80B3-4AE0-BBEE-C8BE681D1637}" type="presParOf" srcId="{E2F505AB-EAB7-4F8D-B46F-1767E143336B}" destId="{44CA2A66-515C-4409-A233-3D5BB221B804}" srcOrd="3" destOrd="0" presId="urn:microsoft.com/office/officeart/2018/2/layout/IconCircleList"/>
    <dgm:cxn modelId="{AB5B378A-BDCD-44E9-8672-F542E03C77AD}" type="presParOf" srcId="{B2E34A07-7032-4DB1-AE5A-C94924EBAA69}" destId="{E10DEA19-8000-492B-B3DA-C38F20544EF4}" srcOrd="3" destOrd="0" presId="urn:microsoft.com/office/officeart/2018/2/layout/IconCircleList"/>
    <dgm:cxn modelId="{4430B320-CE1A-464E-B959-411503823A18}" type="presParOf" srcId="{B2E34A07-7032-4DB1-AE5A-C94924EBAA69}" destId="{92CF5D66-130B-4F7A-8577-0364FBDE3658}" srcOrd="4" destOrd="0" presId="urn:microsoft.com/office/officeart/2018/2/layout/IconCircleList"/>
    <dgm:cxn modelId="{57D3FA5D-E0C2-4937-A9FD-280D27599641}" type="presParOf" srcId="{92CF5D66-130B-4F7A-8577-0364FBDE3658}" destId="{BA92BAF4-6099-489C-99F0-DA1734767711}" srcOrd="0" destOrd="0" presId="urn:microsoft.com/office/officeart/2018/2/layout/IconCircleList"/>
    <dgm:cxn modelId="{8F3CE409-D40E-4272-AA85-344614067C15}" type="presParOf" srcId="{92CF5D66-130B-4F7A-8577-0364FBDE3658}" destId="{6611C51F-334E-4290-B296-ED6C8F47FF84}" srcOrd="1" destOrd="0" presId="urn:microsoft.com/office/officeart/2018/2/layout/IconCircleList"/>
    <dgm:cxn modelId="{7C4E293D-9439-43DB-A8D8-2AC92519CCD3}" type="presParOf" srcId="{92CF5D66-130B-4F7A-8577-0364FBDE3658}" destId="{52C42865-049A-450C-84EE-7381BD45CB6A}" srcOrd="2" destOrd="0" presId="urn:microsoft.com/office/officeart/2018/2/layout/IconCircleList"/>
    <dgm:cxn modelId="{8858851F-6C09-4909-8E31-58FBAB954440}" type="presParOf" srcId="{92CF5D66-130B-4F7A-8577-0364FBDE3658}" destId="{2BA3608A-E2A5-4F50-A651-99E74184897D}" srcOrd="3" destOrd="0" presId="urn:microsoft.com/office/officeart/2018/2/layout/IconCircleList"/>
    <dgm:cxn modelId="{0BB7A6D1-7F0E-4316-8E18-C12C1799FDBE}" type="presParOf" srcId="{B2E34A07-7032-4DB1-AE5A-C94924EBAA69}" destId="{3CED5E62-33A3-4272-B79B-B864BAA9E3FF}" srcOrd="5" destOrd="0" presId="urn:microsoft.com/office/officeart/2018/2/layout/IconCircleList"/>
    <dgm:cxn modelId="{C8177E8B-8CC5-4E6F-A370-63A4CBF60B2D}" type="presParOf" srcId="{B2E34A07-7032-4DB1-AE5A-C94924EBAA69}" destId="{C11618AF-EF56-4E34-9EC9-96CF7AB085A2}" srcOrd="6" destOrd="0" presId="urn:microsoft.com/office/officeart/2018/2/layout/IconCircleList"/>
    <dgm:cxn modelId="{C51EC046-8046-48D5-B5F7-2D9030B671B3}" type="presParOf" srcId="{C11618AF-EF56-4E34-9EC9-96CF7AB085A2}" destId="{B1D11B23-33FD-47FA-94EB-DAF46504AB58}" srcOrd="0" destOrd="0" presId="urn:microsoft.com/office/officeart/2018/2/layout/IconCircleList"/>
    <dgm:cxn modelId="{A836762B-FFE6-448C-A47C-6817CF20FB3A}" type="presParOf" srcId="{C11618AF-EF56-4E34-9EC9-96CF7AB085A2}" destId="{179A1ECC-0597-4C6F-8BF6-B8A4819582AA}" srcOrd="1" destOrd="0" presId="urn:microsoft.com/office/officeart/2018/2/layout/IconCircleList"/>
    <dgm:cxn modelId="{93C9AEB1-CD7A-4EFB-B97E-0BEF7D517A41}" type="presParOf" srcId="{C11618AF-EF56-4E34-9EC9-96CF7AB085A2}" destId="{2926DB67-2CC8-4B78-B9AA-81B72947B298}" srcOrd="2" destOrd="0" presId="urn:microsoft.com/office/officeart/2018/2/layout/IconCircleList"/>
    <dgm:cxn modelId="{B6AB6784-E5C0-4CF9-8FD2-70531EA38EB5}" type="presParOf" srcId="{C11618AF-EF56-4E34-9EC9-96CF7AB085A2}" destId="{2FF21FE3-95D5-494A-AEC5-B808077A3E7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5130ABC-42C8-461F-B2FB-F7D5084A194E}" type="doc">
      <dgm:prSet loTypeId="urn:microsoft.com/office/officeart/2018/5/layout/IconCircleLabelList" loCatId="icon" qsTypeId="urn:microsoft.com/office/officeart/2005/8/quickstyle/simple1#5" qsCatId="simple" csTypeId="urn:microsoft.com/office/officeart/2018/5/colors/Iconchunking_neutralicon_colorful1" csCatId="colorful" phldr="1"/>
      <dgm:spPr/>
    </dgm:pt>
    <dgm:pt modelId="{A6352005-1447-4A14-90E9-EAD1A10846B7}">
      <dgm:prSet phldrT="[Text]" custT="1"/>
      <dgm:spPr/>
      <dgm:t>
        <a:bodyPr/>
        <a:lstStyle/>
        <a:p>
          <a:pPr>
            <a:lnSpc>
              <a:spcPct val="100000"/>
            </a:lnSpc>
            <a:defRPr cap="all"/>
          </a:pPr>
          <a:r>
            <a:rPr lang="en-US" sz="3600" cap="none" dirty="0">
              <a:latin typeface="Palatino Linotype" panose="02040502050505030304" pitchFamily="18" charset="0"/>
            </a:rPr>
            <a:t>Market value</a:t>
          </a:r>
        </a:p>
      </dgm:t>
    </dgm:pt>
    <dgm:pt modelId="{D11F6E08-82A1-48F6-AA7F-BDEB3B64ADE8}" type="parTrans" cxnId="{1E0B6190-760E-4F2A-9764-F28CB2700BF9}">
      <dgm:prSet/>
      <dgm:spPr/>
      <dgm:t>
        <a:bodyPr/>
        <a:lstStyle/>
        <a:p>
          <a:endParaRPr lang="en-US"/>
        </a:p>
      </dgm:t>
    </dgm:pt>
    <dgm:pt modelId="{32E2D373-C606-470F-AEE1-E4F13813A8D0}" type="sibTrans" cxnId="{1E0B6190-760E-4F2A-9764-F28CB2700BF9}">
      <dgm:prSet/>
      <dgm:spPr/>
      <dgm:t>
        <a:bodyPr/>
        <a:lstStyle/>
        <a:p>
          <a:endParaRPr lang="en-US"/>
        </a:p>
      </dgm:t>
    </dgm:pt>
    <dgm:pt modelId="{8AB7CCEB-5001-4CC6-8008-181E0EBE37A7}">
      <dgm:prSet phldrT="[Text]" custT="1"/>
      <dgm:spPr/>
      <dgm:t>
        <a:bodyPr/>
        <a:lstStyle/>
        <a:p>
          <a:pPr>
            <a:lnSpc>
              <a:spcPct val="100000"/>
            </a:lnSpc>
            <a:defRPr cap="all"/>
          </a:pPr>
          <a:r>
            <a:rPr lang="en-US" sz="3600" cap="none" dirty="0">
              <a:latin typeface="Palatino Linotype" panose="02040502050505030304" pitchFamily="18" charset="0"/>
            </a:rPr>
            <a:t>Debt owed</a:t>
          </a:r>
        </a:p>
      </dgm:t>
    </dgm:pt>
    <dgm:pt modelId="{5D4A35B5-BA22-4DFD-A41D-BF7F7E08F54F}" type="parTrans" cxnId="{31BF8DFB-DAC3-4227-8AC8-A772DD5824BA}">
      <dgm:prSet/>
      <dgm:spPr/>
      <dgm:t>
        <a:bodyPr/>
        <a:lstStyle/>
        <a:p>
          <a:endParaRPr lang="en-US"/>
        </a:p>
      </dgm:t>
    </dgm:pt>
    <dgm:pt modelId="{BB645C0C-B04A-4C25-8FFA-2C24298B18AA}" type="sibTrans" cxnId="{31BF8DFB-DAC3-4227-8AC8-A772DD5824BA}">
      <dgm:prSet/>
      <dgm:spPr/>
      <dgm:t>
        <a:bodyPr/>
        <a:lstStyle/>
        <a:p>
          <a:endParaRPr lang="en-US"/>
        </a:p>
      </dgm:t>
    </dgm:pt>
    <dgm:pt modelId="{09A0599C-681E-4248-BE15-5190B3173BCC}">
      <dgm:prSet phldrT="[Text]" custT="1"/>
      <dgm:spPr/>
      <dgm:t>
        <a:bodyPr/>
        <a:lstStyle/>
        <a:p>
          <a:pPr>
            <a:lnSpc>
              <a:spcPct val="100000"/>
            </a:lnSpc>
            <a:defRPr cap="all"/>
          </a:pPr>
          <a:r>
            <a:rPr lang="en-US" sz="3600" cap="none" dirty="0">
              <a:latin typeface="Palatino Linotype" panose="02040502050505030304" pitchFamily="18" charset="0"/>
            </a:rPr>
            <a:t>Net value</a:t>
          </a:r>
        </a:p>
      </dgm:t>
    </dgm:pt>
    <dgm:pt modelId="{C3B6FFEA-3F19-453D-B319-29F98E3D5465}" type="parTrans" cxnId="{6FB13D20-FD9A-40F0-9E9E-5B4AF9CFDE35}">
      <dgm:prSet/>
      <dgm:spPr/>
      <dgm:t>
        <a:bodyPr/>
        <a:lstStyle/>
        <a:p>
          <a:endParaRPr lang="en-US"/>
        </a:p>
      </dgm:t>
    </dgm:pt>
    <dgm:pt modelId="{10275CBE-4170-4873-ADED-5AE08E244BF9}" type="sibTrans" cxnId="{6FB13D20-FD9A-40F0-9E9E-5B4AF9CFDE35}">
      <dgm:prSet/>
      <dgm:spPr/>
      <dgm:t>
        <a:bodyPr/>
        <a:lstStyle/>
        <a:p>
          <a:endParaRPr lang="en-US"/>
        </a:p>
      </dgm:t>
    </dgm:pt>
    <dgm:pt modelId="{7982BF67-7C6A-44A7-9FF5-7057B4B2704E}" type="pres">
      <dgm:prSet presAssocID="{35130ABC-42C8-461F-B2FB-F7D5084A194E}" presName="root" presStyleCnt="0">
        <dgm:presLayoutVars>
          <dgm:dir/>
          <dgm:resizeHandles val="exact"/>
        </dgm:presLayoutVars>
      </dgm:prSet>
      <dgm:spPr/>
    </dgm:pt>
    <dgm:pt modelId="{728DA5AC-2C2A-4868-B910-E7ABB1DD4E45}" type="pres">
      <dgm:prSet presAssocID="{A6352005-1447-4A14-90E9-EAD1A10846B7}" presName="compNode" presStyleCnt="0"/>
      <dgm:spPr/>
    </dgm:pt>
    <dgm:pt modelId="{018BB014-2A6F-47FF-8FB9-1D5AE9627832}" type="pres">
      <dgm:prSet presAssocID="{A6352005-1447-4A14-90E9-EAD1A10846B7}" presName="iconBgRect" presStyleLbl="bgShp" presStyleIdx="0" presStyleCnt="3"/>
      <dgm:spPr/>
    </dgm:pt>
    <dgm:pt modelId="{FCB9990F-EF07-4478-88FF-7305F79EEF26}" type="pres">
      <dgm:prSet presAssocID="{A6352005-1447-4A14-90E9-EAD1A10846B7}" presName="iconRect" presStyleLbl="node1" presStyleIdx="0" presStyleCnt="3"/>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Upward trend"/>
        </a:ext>
      </dgm:extLst>
    </dgm:pt>
    <dgm:pt modelId="{F097EBB5-A1C9-48D8-8757-9FB9303AA78E}" type="pres">
      <dgm:prSet presAssocID="{A6352005-1447-4A14-90E9-EAD1A10846B7}" presName="spaceRect" presStyleCnt="0"/>
      <dgm:spPr/>
    </dgm:pt>
    <dgm:pt modelId="{F2D506EE-0635-40CD-95CC-C8EA52106744}" type="pres">
      <dgm:prSet presAssocID="{A6352005-1447-4A14-90E9-EAD1A10846B7}" presName="textRect" presStyleLbl="revTx" presStyleIdx="0" presStyleCnt="3">
        <dgm:presLayoutVars>
          <dgm:chMax val="1"/>
          <dgm:chPref val="1"/>
        </dgm:presLayoutVars>
      </dgm:prSet>
      <dgm:spPr/>
    </dgm:pt>
    <dgm:pt modelId="{A1ABE908-CAAC-4E93-9AD1-2DB57138EF3A}" type="pres">
      <dgm:prSet presAssocID="{32E2D373-C606-470F-AEE1-E4F13813A8D0}" presName="sibTrans" presStyleCnt="0"/>
      <dgm:spPr/>
    </dgm:pt>
    <dgm:pt modelId="{1A7C8AEF-5DC0-4084-951D-A5387C800306}" type="pres">
      <dgm:prSet presAssocID="{8AB7CCEB-5001-4CC6-8008-181E0EBE37A7}" presName="compNode" presStyleCnt="0"/>
      <dgm:spPr/>
    </dgm:pt>
    <dgm:pt modelId="{FEC51F7A-3429-43DF-9A30-98A04AE08C39}" type="pres">
      <dgm:prSet presAssocID="{8AB7CCEB-5001-4CC6-8008-181E0EBE37A7}" presName="iconBgRect" presStyleLbl="bgShp" presStyleIdx="1" presStyleCnt="3"/>
      <dgm:spPr/>
    </dgm:pt>
    <dgm:pt modelId="{13407703-F850-49C6-A983-C87284A948DA}" type="pres">
      <dgm:prSet presAssocID="{8AB7CCEB-5001-4CC6-8008-181E0EBE37A7}" presName="iconRect" presStyleLbl="node1" presStyleIdx="1" presStyleCnt="3"/>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4A794688-16A2-492C-8DED-BC6F618ED110}" type="pres">
      <dgm:prSet presAssocID="{8AB7CCEB-5001-4CC6-8008-181E0EBE37A7}" presName="spaceRect" presStyleCnt="0"/>
      <dgm:spPr/>
    </dgm:pt>
    <dgm:pt modelId="{C368DE54-E642-461D-A3DA-373D8658F087}" type="pres">
      <dgm:prSet presAssocID="{8AB7CCEB-5001-4CC6-8008-181E0EBE37A7}" presName="textRect" presStyleLbl="revTx" presStyleIdx="1" presStyleCnt="3">
        <dgm:presLayoutVars>
          <dgm:chMax val="1"/>
          <dgm:chPref val="1"/>
        </dgm:presLayoutVars>
      </dgm:prSet>
      <dgm:spPr/>
    </dgm:pt>
    <dgm:pt modelId="{AF460732-9BB3-4A55-A768-FBF845FA5138}" type="pres">
      <dgm:prSet presAssocID="{BB645C0C-B04A-4C25-8FFA-2C24298B18AA}" presName="sibTrans" presStyleCnt="0"/>
      <dgm:spPr/>
    </dgm:pt>
    <dgm:pt modelId="{99888F6E-DB82-4AC4-A707-3B1B6844157D}" type="pres">
      <dgm:prSet presAssocID="{09A0599C-681E-4248-BE15-5190B3173BCC}" presName="compNode" presStyleCnt="0"/>
      <dgm:spPr/>
    </dgm:pt>
    <dgm:pt modelId="{1DA6B35B-52B7-459E-A9D5-70D730A96FFE}" type="pres">
      <dgm:prSet presAssocID="{09A0599C-681E-4248-BE15-5190B3173BCC}" presName="iconBgRect" presStyleLbl="bgShp" presStyleIdx="2" presStyleCnt="3"/>
      <dgm:spPr/>
    </dgm:pt>
    <dgm:pt modelId="{5C11C64F-E4FF-4FFD-951D-08A389FFC7F4}" type="pres">
      <dgm:prSet presAssocID="{09A0599C-681E-4248-BE15-5190B3173BCC}" presName="iconRect" presStyleLbl="node1" presStyleIdx="2" presStyleCnt="3"/>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oins"/>
        </a:ext>
      </dgm:extLst>
    </dgm:pt>
    <dgm:pt modelId="{CE140E65-11E6-4B51-976A-ED7A8192FAFB}" type="pres">
      <dgm:prSet presAssocID="{09A0599C-681E-4248-BE15-5190B3173BCC}" presName="spaceRect" presStyleCnt="0"/>
      <dgm:spPr/>
    </dgm:pt>
    <dgm:pt modelId="{71F5C6B5-B147-451C-A448-C9DA0B3DA9F5}" type="pres">
      <dgm:prSet presAssocID="{09A0599C-681E-4248-BE15-5190B3173BCC}" presName="textRect" presStyleLbl="revTx" presStyleIdx="2" presStyleCnt="3">
        <dgm:presLayoutVars>
          <dgm:chMax val="1"/>
          <dgm:chPref val="1"/>
        </dgm:presLayoutVars>
      </dgm:prSet>
      <dgm:spPr/>
    </dgm:pt>
  </dgm:ptLst>
  <dgm:cxnLst>
    <dgm:cxn modelId="{6FB13D20-FD9A-40F0-9E9E-5B4AF9CFDE35}" srcId="{35130ABC-42C8-461F-B2FB-F7D5084A194E}" destId="{09A0599C-681E-4248-BE15-5190B3173BCC}" srcOrd="2" destOrd="0" parTransId="{C3B6FFEA-3F19-453D-B319-29F98E3D5465}" sibTransId="{10275CBE-4170-4873-ADED-5AE08E244BF9}"/>
    <dgm:cxn modelId="{3BA0986B-4301-423B-B6A7-07F266E07770}" type="presOf" srcId="{A6352005-1447-4A14-90E9-EAD1A10846B7}" destId="{F2D506EE-0635-40CD-95CC-C8EA52106744}" srcOrd="0" destOrd="0" presId="urn:microsoft.com/office/officeart/2018/5/layout/IconCircleLabelList"/>
    <dgm:cxn modelId="{4FA6A052-07A5-4248-B28A-D7EE7625854D}" type="presOf" srcId="{8AB7CCEB-5001-4CC6-8008-181E0EBE37A7}" destId="{C368DE54-E642-461D-A3DA-373D8658F087}" srcOrd="0" destOrd="0" presId="urn:microsoft.com/office/officeart/2018/5/layout/IconCircleLabelList"/>
    <dgm:cxn modelId="{E5D29586-52EA-4486-8BB8-1856CD88E6CE}" type="presOf" srcId="{35130ABC-42C8-461F-B2FB-F7D5084A194E}" destId="{7982BF67-7C6A-44A7-9FF5-7057B4B2704E}" srcOrd="0" destOrd="0" presId="urn:microsoft.com/office/officeart/2018/5/layout/IconCircleLabelList"/>
    <dgm:cxn modelId="{1E0B6190-760E-4F2A-9764-F28CB2700BF9}" srcId="{35130ABC-42C8-461F-B2FB-F7D5084A194E}" destId="{A6352005-1447-4A14-90E9-EAD1A10846B7}" srcOrd="0" destOrd="0" parTransId="{D11F6E08-82A1-48F6-AA7F-BDEB3B64ADE8}" sibTransId="{32E2D373-C606-470F-AEE1-E4F13813A8D0}"/>
    <dgm:cxn modelId="{AD2E9894-1CBC-4F07-AA02-C76EFC34F75C}" type="presOf" srcId="{09A0599C-681E-4248-BE15-5190B3173BCC}" destId="{71F5C6B5-B147-451C-A448-C9DA0B3DA9F5}" srcOrd="0" destOrd="0" presId="urn:microsoft.com/office/officeart/2018/5/layout/IconCircleLabelList"/>
    <dgm:cxn modelId="{31BF8DFB-DAC3-4227-8AC8-A772DD5824BA}" srcId="{35130ABC-42C8-461F-B2FB-F7D5084A194E}" destId="{8AB7CCEB-5001-4CC6-8008-181E0EBE37A7}" srcOrd="1" destOrd="0" parTransId="{5D4A35B5-BA22-4DFD-A41D-BF7F7E08F54F}" sibTransId="{BB645C0C-B04A-4C25-8FFA-2C24298B18AA}"/>
    <dgm:cxn modelId="{FB404C7E-F78B-439E-ACD6-711B6785B152}" type="presParOf" srcId="{7982BF67-7C6A-44A7-9FF5-7057B4B2704E}" destId="{728DA5AC-2C2A-4868-B910-E7ABB1DD4E45}" srcOrd="0" destOrd="0" presId="urn:microsoft.com/office/officeart/2018/5/layout/IconCircleLabelList"/>
    <dgm:cxn modelId="{93850277-BA93-4D54-B0BA-F0FD3A9572DC}" type="presParOf" srcId="{728DA5AC-2C2A-4868-B910-E7ABB1DD4E45}" destId="{018BB014-2A6F-47FF-8FB9-1D5AE9627832}" srcOrd="0" destOrd="0" presId="urn:microsoft.com/office/officeart/2018/5/layout/IconCircleLabelList"/>
    <dgm:cxn modelId="{36DE2138-147A-4C10-BE08-056753AFD475}" type="presParOf" srcId="{728DA5AC-2C2A-4868-B910-E7ABB1DD4E45}" destId="{FCB9990F-EF07-4478-88FF-7305F79EEF26}" srcOrd="1" destOrd="0" presId="urn:microsoft.com/office/officeart/2018/5/layout/IconCircleLabelList"/>
    <dgm:cxn modelId="{87B9D720-93CE-4868-8F1F-4769D4AFE165}" type="presParOf" srcId="{728DA5AC-2C2A-4868-B910-E7ABB1DD4E45}" destId="{F097EBB5-A1C9-48D8-8757-9FB9303AA78E}" srcOrd="2" destOrd="0" presId="urn:microsoft.com/office/officeart/2018/5/layout/IconCircleLabelList"/>
    <dgm:cxn modelId="{5E1C6737-3F3F-4A8F-84A1-76EB6F63B015}" type="presParOf" srcId="{728DA5AC-2C2A-4868-B910-E7ABB1DD4E45}" destId="{F2D506EE-0635-40CD-95CC-C8EA52106744}" srcOrd="3" destOrd="0" presId="urn:microsoft.com/office/officeart/2018/5/layout/IconCircleLabelList"/>
    <dgm:cxn modelId="{32AF8624-A9ED-4B13-8C02-087DAFC0E10A}" type="presParOf" srcId="{7982BF67-7C6A-44A7-9FF5-7057B4B2704E}" destId="{A1ABE908-CAAC-4E93-9AD1-2DB57138EF3A}" srcOrd="1" destOrd="0" presId="urn:microsoft.com/office/officeart/2018/5/layout/IconCircleLabelList"/>
    <dgm:cxn modelId="{826AC4A1-F25B-4ED9-A2CE-BAEA4B9BA6A8}" type="presParOf" srcId="{7982BF67-7C6A-44A7-9FF5-7057B4B2704E}" destId="{1A7C8AEF-5DC0-4084-951D-A5387C800306}" srcOrd="2" destOrd="0" presId="urn:microsoft.com/office/officeart/2018/5/layout/IconCircleLabelList"/>
    <dgm:cxn modelId="{DFFA5F24-4A13-4E12-B00C-AC76C2F95D97}" type="presParOf" srcId="{1A7C8AEF-5DC0-4084-951D-A5387C800306}" destId="{FEC51F7A-3429-43DF-9A30-98A04AE08C39}" srcOrd="0" destOrd="0" presId="urn:microsoft.com/office/officeart/2018/5/layout/IconCircleLabelList"/>
    <dgm:cxn modelId="{19F25BBF-87CB-428E-85D6-BE6F733CC3C0}" type="presParOf" srcId="{1A7C8AEF-5DC0-4084-951D-A5387C800306}" destId="{13407703-F850-49C6-A983-C87284A948DA}" srcOrd="1" destOrd="0" presId="urn:microsoft.com/office/officeart/2018/5/layout/IconCircleLabelList"/>
    <dgm:cxn modelId="{2D38A824-FD29-4AC0-8CF7-2EB2CC40B2AF}" type="presParOf" srcId="{1A7C8AEF-5DC0-4084-951D-A5387C800306}" destId="{4A794688-16A2-492C-8DED-BC6F618ED110}" srcOrd="2" destOrd="0" presId="urn:microsoft.com/office/officeart/2018/5/layout/IconCircleLabelList"/>
    <dgm:cxn modelId="{10302AAA-0515-4253-BA08-C0DA95A3CF81}" type="presParOf" srcId="{1A7C8AEF-5DC0-4084-951D-A5387C800306}" destId="{C368DE54-E642-461D-A3DA-373D8658F087}" srcOrd="3" destOrd="0" presId="urn:microsoft.com/office/officeart/2018/5/layout/IconCircleLabelList"/>
    <dgm:cxn modelId="{7928CD9C-9F7E-471F-A54D-8142414F9939}" type="presParOf" srcId="{7982BF67-7C6A-44A7-9FF5-7057B4B2704E}" destId="{AF460732-9BB3-4A55-A768-FBF845FA5138}" srcOrd="3" destOrd="0" presId="urn:microsoft.com/office/officeart/2018/5/layout/IconCircleLabelList"/>
    <dgm:cxn modelId="{D2AF6627-7DF3-40B8-94AE-BB020511587A}" type="presParOf" srcId="{7982BF67-7C6A-44A7-9FF5-7057B4B2704E}" destId="{99888F6E-DB82-4AC4-A707-3B1B6844157D}" srcOrd="4" destOrd="0" presId="urn:microsoft.com/office/officeart/2018/5/layout/IconCircleLabelList"/>
    <dgm:cxn modelId="{7211CC4A-C503-49FC-A0B3-BB7C19CEE8F6}" type="presParOf" srcId="{99888F6E-DB82-4AC4-A707-3B1B6844157D}" destId="{1DA6B35B-52B7-459E-A9D5-70D730A96FFE}" srcOrd="0" destOrd="0" presId="urn:microsoft.com/office/officeart/2018/5/layout/IconCircleLabelList"/>
    <dgm:cxn modelId="{40D720AF-3B00-4B2F-92AD-82AA7F474C8B}" type="presParOf" srcId="{99888F6E-DB82-4AC4-A707-3B1B6844157D}" destId="{5C11C64F-E4FF-4FFD-951D-08A389FFC7F4}" srcOrd="1" destOrd="0" presId="urn:microsoft.com/office/officeart/2018/5/layout/IconCircleLabelList"/>
    <dgm:cxn modelId="{AF28F6EA-96C0-4AE7-AFE9-BE2634CE184E}" type="presParOf" srcId="{99888F6E-DB82-4AC4-A707-3B1B6844157D}" destId="{CE140E65-11E6-4B51-976A-ED7A8192FAFB}" srcOrd="2" destOrd="0" presId="urn:microsoft.com/office/officeart/2018/5/layout/IconCircleLabelList"/>
    <dgm:cxn modelId="{B57A6BBE-22B5-4500-A697-CF3A5FE8C12F}" type="presParOf" srcId="{99888F6E-DB82-4AC4-A707-3B1B6844157D}" destId="{71F5C6B5-B147-451C-A448-C9DA0B3DA9F5}"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9E007F7-050E-44F4-AD49-2B715E35C937}" type="doc">
      <dgm:prSet loTypeId="urn:microsoft.com/office/officeart/2018/2/layout/IconLabelDescriptionList" loCatId="icon" qsTypeId="urn:microsoft.com/office/officeart/2005/8/quickstyle/simple1#6" qsCatId="simple" csTypeId="urn:microsoft.com/office/officeart/2018/5/colors/Iconchunking_neutralbg_colorful1" csCatId="colorful" phldr="1"/>
      <dgm:spPr/>
      <dgm:t>
        <a:bodyPr/>
        <a:lstStyle/>
        <a:p>
          <a:endParaRPr lang="en-US"/>
        </a:p>
      </dgm:t>
    </dgm:pt>
    <dgm:pt modelId="{68B92C7D-7416-4047-B806-C63B2B64337B}">
      <dgm:prSet/>
      <dgm:spPr/>
      <dgm:t>
        <a:bodyPr/>
        <a:lstStyle/>
        <a:p>
          <a:pPr>
            <a:defRPr b="1"/>
          </a:pPr>
          <a:r>
            <a:rPr lang="en-US" dirty="0">
              <a:latin typeface="Palatino Linotype" panose="02040502050505030304" pitchFamily="18" charset="0"/>
            </a:rPr>
            <a:t>Develop a plan</a:t>
          </a:r>
        </a:p>
      </dgm:t>
    </dgm:pt>
    <dgm:pt modelId="{9E941938-8492-490C-976E-FFAB59497F71}" type="parTrans" cxnId="{1523448D-C746-462C-8460-97C9A91F3E29}">
      <dgm:prSet/>
      <dgm:spPr/>
      <dgm:t>
        <a:bodyPr/>
        <a:lstStyle/>
        <a:p>
          <a:endParaRPr lang="en-US"/>
        </a:p>
      </dgm:t>
    </dgm:pt>
    <dgm:pt modelId="{7521AC4C-D0C0-4449-9758-2279465FC170}" type="sibTrans" cxnId="{1523448D-C746-462C-8460-97C9A91F3E29}">
      <dgm:prSet/>
      <dgm:spPr/>
      <dgm:t>
        <a:bodyPr/>
        <a:lstStyle/>
        <a:p>
          <a:endParaRPr lang="en-US"/>
        </a:p>
      </dgm:t>
    </dgm:pt>
    <dgm:pt modelId="{CE720B5E-6269-429B-8067-85DBB3C4DAAA}">
      <dgm:prSet custT="1"/>
      <dgm:spPr/>
      <dgm:t>
        <a:bodyPr/>
        <a:lstStyle/>
        <a:p>
          <a:r>
            <a:rPr lang="en-US" sz="1800" b="0" dirty="0">
              <a:latin typeface="+mn-lt"/>
            </a:rPr>
            <a:t>Understanding the cost</a:t>
          </a:r>
          <a:endParaRPr lang="en-US" sz="1800" dirty="0">
            <a:latin typeface="+mn-lt"/>
          </a:endParaRPr>
        </a:p>
      </dgm:t>
    </dgm:pt>
    <dgm:pt modelId="{DE355EF1-FABB-422C-9712-48C25A240F62}" type="parTrans" cxnId="{F30F0FD9-04DC-47F8-97A9-AF1F46583C06}">
      <dgm:prSet/>
      <dgm:spPr/>
      <dgm:t>
        <a:bodyPr/>
        <a:lstStyle/>
        <a:p>
          <a:endParaRPr lang="en-US"/>
        </a:p>
      </dgm:t>
    </dgm:pt>
    <dgm:pt modelId="{8BA8ABEE-A628-4BC8-8254-8BEFC2B18B38}" type="sibTrans" cxnId="{F30F0FD9-04DC-47F8-97A9-AF1F46583C06}">
      <dgm:prSet/>
      <dgm:spPr/>
      <dgm:t>
        <a:bodyPr/>
        <a:lstStyle/>
        <a:p>
          <a:endParaRPr lang="en-US"/>
        </a:p>
      </dgm:t>
    </dgm:pt>
    <dgm:pt modelId="{649131C6-F9CD-4E36-BD23-1C8C88B77BA0}">
      <dgm:prSet custT="1"/>
      <dgm:spPr/>
      <dgm:t>
        <a:bodyPr/>
        <a:lstStyle/>
        <a:p>
          <a:r>
            <a:rPr lang="en-US" sz="1800" dirty="0">
              <a:latin typeface="+mn-lt"/>
            </a:rPr>
            <a:t>Establish a scholarship goal</a:t>
          </a:r>
        </a:p>
      </dgm:t>
    </dgm:pt>
    <dgm:pt modelId="{022099C1-E86F-4C49-A68B-B90D40B0046A}" type="parTrans" cxnId="{23BF96E6-2190-42B6-A6ED-2FBE6906CC89}">
      <dgm:prSet/>
      <dgm:spPr/>
      <dgm:t>
        <a:bodyPr/>
        <a:lstStyle/>
        <a:p>
          <a:endParaRPr lang="en-US"/>
        </a:p>
      </dgm:t>
    </dgm:pt>
    <dgm:pt modelId="{2CA3E620-78DC-4EE6-9CE2-EE1BE755310E}" type="sibTrans" cxnId="{23BF96E6-2190-42B6-A6ED-2FBE6906CC89}">
      <dgm:prSet/>
      <dgm:spPr/>
      <dgm:t>
        <a:bodyPr/>
        <a:lstStyle/>
        <a:p>
          <a:endParaRPr lang="en-US"/>
        </a:p>
      </dgm:t>
    </dgm:pt>
    <dgm:pt modelId="{8EC91374-0397-4493-8641-5E7A30E1BC9D}">
      <dgm:prSet custT="1"/>
      <dgm:spPr/>
      <dgm:t>
        <a:bodyPr/>
        <a:lstStyle/>
        <a:p>
          <a:pPr marL="0" lvl="0" indent="0" algn="l" defTabSz="933450">
            <a:lnSpc>
              <a:spcPct val="90000"/>
            </a:lnSpc>
            <a:spcBef>
              <a:spcPct val="0"/>
            </a:spcBef>
            <a:spcAft>
              <a:spcPct val="35000"/>
            </a:spcAft>
            <a:buNone/>
            <a:defRPr b="1"/>
          </a:pPr>
          <a:r>
            <a:rPr lang="en-US" sz="2100" b="1" kern="1200" dirty="0">
              <a:solidFill>
                <a:prstClr val="black">
                  <a:hueOff val="0"/>
                  <a:satOff val="0"/>
                  <a:lumOff val="0"/>
                  <a:alphaOff val="0"/>
                </a:prstClr>
              </a:solidFill>
              <a:latin typeface="Palatino Linotype" panose="02040502050505030304" pitchFamily="18" charset="0"/>
              <a:ea typeface="+mn-ea"/>
              <a:cs typeface="+mn-cs"/>
            </a:rPr>
            <a:t>Conduct research</a:t>
          </a:r>
        </a:p>
      </dgm:t>
    </dgm:pt>
    <dgm:pt modelId="{B5F7514C-DAAD-47A7-BBC8-AAA419AC437B}" type="parTrans" cxnId="{2B80F8DC-9F70-42B3-A830-A1BCAEDB4D33}">
      <dgm:prSet/>
      <dgm:spPr/>
      <dgm:t>
        <a:bodyPr/>
        <a:lstStyle/>
        <a:p>
          <a:endParaRPr lang="en-US"/>
        </a:p>
      </dgm:t>
    </dgm:pt>
    <dgm:pt modelId="{D12986F0-F681-4132-905E-C27D79EDA181}" type="sibTrans" cxnId="{2B80F8DC-9F70-42B3-A830-A1BCAEDB4D33}">
      <dgm:prSet/>
      <dgm:spPr/>
      <dgm:t>
        <a:bodyPr/>
        <a:lstStyle/>
        <a:p>
          <a:endParaRPr lang="en-US"/>
        </a:p>
      </dgm:t>
    </dgm:pt>
    <dgm:pt modelId="{E5574A0D-9869-486B-9986-8CA93130BA80}">
      <dgm:prSet custT="1"/>
      <dgm:spPr/>
      <dgm:t>
        <a:bodyPr/>
        <a:lstStyle/>
        <a:p>
          <a:r>
            <a:rPr lang="en-US" sz="1800" b="0" kern="1200" dirty="0">
              <a:solidFill>
                <a:prstClr val="black">
                  <a:hueOff val="0"/>
                  <a:satOff val="0"/>
                  <a:lumOff val="0"/>
                  <a:alphaOff val="0"/>
                </a:prstClr>
              </a:solidFill>
              <a:latin typeface="+mn-lt"/>
              <a:ea typeface="+mn-ea"/>
              <a:cs typeface="+mn-cs"/>
            </a:rPr>
            <a:t>Research local, college, state, employer programs</a:t>
          </a:r>
        </a:p>
      </dgm:t>
    </dgm:pt>
    <dgm:pt modelId="{36947BD5-8F5F-4BBA-8CC0-A0E5FA100650}" type="parTrans" cxnId="{7220649C-539C-42BF-B665-24AD92099DA9}">
      <dgm:prSet/>
      <dgm:spPr/>
      <dgm:t>
        <a:bodyPr/>
        <a:lstStyle/>
        <a:p>
          <a:endParaRPr lang="en-US"/>
        </a:p>
      </dgm:t>
    </dgm:pt>
    <dgm:pt modelId="{15CDF6D9-20C9-49A8-AC14-A1453F6E4013}" type="sibTrans" cxnId="{7220649C-539C-42BF-B665-24AD92099DA9}">
      <dgm:prSet/>
      <dgm:spPr/>
      <dgm:t>
        <a:bodyPr/>
        <a:lstStyle/>
        <a:p>
          <a:endParaRPr lang="en-US"/>
        </a:p>
      </dgm:t>
    </dgm:pt>
    <dgm:pt modelId="{E8EBA1E0-4D3B-4004-A3A3-AC8EF2A9545B}">
      <dgm:prSet custT="1"/>
      <dgm:spPr/>
      <dgm:t>
        <a:bodyPr/>
        <a:lstStyle/>
        <a:p>
          <a:r>
            <a:rPr lang="en-US" sz="1800" b="0" kern="1200" dirty="0">
              <a:solidFill>
                <a:prstClr val="black">
                  <a:hueOff val="0"/>
                  <a:satOff val="0"/>
                  <a:lumOff val="0"/>
                  <a:alphaOff val="0"/>
                </a:prstClr>
              </a:solidFill>
              <a:latin typeface="+mn-lt"/>
              <a:ea typeface="+mn-ea"/>
              <a:cs typeface="+mn-cs"/>
            </a:rPr>
            <a:t>Organizations/</a:t>
          </a:r>
          <a:br>
            <a:rPr lang="en-US" sz="1800" b="0" kern="1200" dirty="0">
              <a:solidFill>
                <a:prstClr val="black">
                  <a:hueOff val="0"/>
                  <a:satOff val="0"/>
                  <a:lumOff val="0"/>
                  <a:alphaOff val="0"/>
                </a:prstClr>
              </a:solidFill>
              <a:latin typeface="+mn-lt"/>
              <a:ea typeface="+mn-ea"/>
              <a:cs typeface="+mn-cs"/>
            </a:rPr>
          </a:br>
          <a:r>
            <a:rPr lang="en-US" sz="1800" b="0" kern="1200" dirty="0">
              <a:solidFill>
                <a:prstClr val="black">
                  <a:hueOff val="0"/>
                  <a:satOff val="0"/>
                  <a:lumOff val="0"/>
                  <a:alphaOff val="0"/>
                </a:prstClr>
              </a:solidFill>
              <a:latin typeface="+mn-lt"/>
              <a:ea typeface="+mn-ea"/>
              <a:cs typeface="+mn-cs"/>
            </a:rPr>
            <a:t>employers that align with your career choice</a:t>
          </a:r>
        </a:p>
      </dgm:t>
    </dgm:pt>
    <dgm:pt modelId="{1D5AB2B4-A768-4C48-A901-9FB8F7BBE4CD}" type="parTrans" cxnId="{81A3FFC1-3E05-4ACF-BFE7-14EA5D02BE5F}">
      <dgm:prSet/>
      <dgm:spPr/>
      <dgm:t>
        <a:bodyPr/>
        <a:lstStyle/>
        <a:p>
          <a:endParaRPr lang="en-US"/>
        </a:p>
      </dgm:t>
    </dgm:pt>
    <dgm:pt modelId="{506B884A-2CD5-44AA-A8D4-6C06E7C1F45D}" type="sibTrans" cxnId="{81A3FFC1-3E05-4ACF-BFE7-14EA5D02BE5F}">
      <dgm:prSet/>
      <dgm:spPr/>
      <dgm:t>
        <a:bodyPr/>
        <a:lstStyle/>
        <a:p>
          <a:endParaRPr lang="en-US"/>
        </a:p>
      </dgm:t>
    </dgm:pt>
    <dgm:pt modelId="{4AD36AB5-6DC7-4CDD-A679-DC271E3A30CB}">
      <dgm:prSet custT="1"/>
      <dgm:spPr/>
      <dgm:t>
        <a:bodyPr/>
        <a:lstStyle/>
        <a:p>
          <a:r>
            <a:rPr lang="en-US" sz="1800" b="0" kern="1200" dirty="0">
              <a:solidFill>
                <a:prstClr val="black">
                  <a:hueOff val="0"/>
                  <a:satOff val="0"/>
                  <a:lumOff val="0"/>
                  <a:alphaOff val="0"/>
                </a:prstClr>
              </a:solidFill>
              <a:latin typeface="+mn-lt"/>
              <a:ea typeface="+mn-ea"/>
              <a:cs typeface="+mn-cs"/>
            </a:rPr>
            <a:t>Scholarship search</a:t>
          </a:r>
        </a:p>
      </dgm:t>
    </dgm:pt>
    <dgm:pt modelId="{EFBE13B4-2AF4-4A09-9277-43CD4F5F7ACF}" type="parTrans" cxnId="{48909741-0A3C-4197-BAE0-0057CA81F381}">
      <dgm:prSet/>
      <dgm:spPr/>
      <dgm:t>
        <a:bodyPr/>
        <a:lstStyle/>
        <a:p>
          <a:endParaRPr lang="en-US"/>
        </a:p>
      </dgm:t>
    </dgm:pt>
    <dgm:pt modelId="{62B66526-88C4-4601-9F7D-B36B229A595E}" type="sibTrans" cxnId="{48909741-0A3C-4197-BAE0-0057CA81F381}">
      <dgm:prSet/>
      <dgm:spPr/>
      <dgm:t>
        <a:bodyPr/>
        <a:lstStyle/>
        <a:p>
          <a:endParaRPr lang="en-US"/>
        </a:p>
      </dgm:t>
    </dgm:pt>
    <dgm:pt modelId="{B391A09F-F28B-44BF-9E9D-49739D5556E3}">
      <dgm:prSet custT="1"/>
      <dgm:spPr/>
      <dgm:t>
        <a:bodyPr/>
        <a:lstStyle/>
        <a:p>
          <a:pPr marL="0" lvl="0" indent="0" algn="l" defTabSz="933450">
            <a:lnSpc>
              <a:spcPct val="90000"/>
            </a:lnSpc>
            <a:spcBef>
              <a:spcPct val="0"/>
            </a:spcBef>
            <a:spcAft>
              <a:spcPct val="35000"/>
            </a:spcAft>
            <a:buNone/>
            <a:defRPr b="1"/>
          </a:pPr>
          <a:r>
            <a:rPr lang="en-US" sz="2100" b="1" kern="1200" dirty="0">
              <a:solidFill>
                <a:prstClr val="black">
                  <a:hueOff val="0"/>
                  <a:satOff val="0"/>
                  <a:lumOff val="0"/>
                  <a:alphaOff val="0"/>
                </a:prstClr>
              </a:solidFill>
              <a:latin typeface="Palatino Linotype" panose="02040502050505030304" pitchFamily="18" charset="0"/>
              <a:ea typeface="+mn-ea"/>
              <a:cs typeface="+mn-cs"/>
            </a:rPr>
            <a:t>Prepare applications</a:t>
          </a:r>
        </a:p>
      </dgm:t>
    </dgm:pt>
    <dgm:pt modelId="{71E4A861-3B5B-4DD2-85E4-6A4E82D12DB3}" type="parTrans" cxnId="{6A223B93-482F-429F-A22E-5CBDB7015F05}">
      <dgm:prSet/>
      <dgm:spPr/>
      <dgm:t>
        <a:bodyPr/>
        <a:lstStyle/>
        <a:p>
          <a:endParaRPr lang="en-US"/>
        </a:p>
      </dgm:t>
    </dgm:pt>
    <dgm:pt modelId="{6FAA2412-4580-44AC-925D-39114D7AE286}" type="sibTrans" cxnId="{6A223B93-482F-429F-A22E-5CBDB7015F05}">
      <dgm:prSet/>
      <dgm:spPr/>
      <dgm:t>
        <a:bodyPr/>
        <a:lstStyle/>
        <a:p>
          <a:endParaRPr lang="en-US"/>
        </a:p>
      </dgm:t>
    </dgm:pt>
    <dgm:pt modelId="{C196F247-4F8B-47A3-974C-E7A93E9399ED}">
      <dgm:prSet custT="1"/>
      <dgm:spPr/>
      <dgm:t>
        <a:bodyPr/>
        <a:lstStyle/>
        <a:p>
          <a:pPr marL="0" lvl="0" indent="0" algn="l" defTabSz="800100">
            <a:lnSpc>
              <a:spcPct val="90000"/>
            </a:lnSpc>
            <a:spcBef>
              <a:spcPct val="0"/>
            </a:spcBef>
            <a:spcAft>
              <a:spcPct val="35000"/>
            </a:spcAft>
            <a:buNone/>
          </a:pPr>
          <a:r>
            <a:rPr lang="en-US" sz="1800" b="0" kern="1200" dirty="0">
              <a:solidFill>
                <a:prstClr val="black">
                  <a:hueOff val="0"/>
                  <a:satOff val="0"/>
                  <a:lumOff val="0"/>
                  <a:alphaOff val="0"/>
                </a:prstClr>
              </a:solidFill>
              <a:latin typeface="+mn-lt"/>
              <a:ea typeface="+mn-ea"/>
              <a:cs typeface="+mn-cs"/>
            </a:rPr>
            <a:t>Write the essay</a:t>
          </a:r>
        </a:p>
      </dgm:t>
    </dgm:pt>
    <dgm:pt modelId="{7F1D6FF9-BBDC-467F-B0FE-349ECC2B2FC1}" type="parTrans" cxnId="{6C4A6BB8-DBAB-4E01-994C-908296D4EDBB}">
      <dgm:prSet/>
      <dgm:spPr/>
      <dgm:t>
        <a:bodyPr/>
        <a:lstStyle/>
        <a:p>
          <a:endParaRPr lang="en-US"/>
        </a:p>
      </dgm:t>
    </dgm:pt>
    <dgm:pt modelId="{E5C42454-808A-4F46-8578-948F2FC8D22B}" type="sibTrans" cxnId="{6C4A6BB8-DBAB-4E01-994C-908296D4EDBB}">
      <dgm:prSet/>
      <dgm:spPr/>
      <dgm:t>
        <a:bodyPr/>
        <a:lstStyle/>
        <a:p>
          <a:endParaRPr lang="en-US"/>
        </a:p>
      </dgm:t>
    </dgm:pt>
    <dgm:pt modelId="{CA21C8D5-88A5-41FB-8463-C4ED5140722E}">
      <dgm:prSet custT="1"/>
      <dgm:spPr/>
      <dgm:t>
        <a:bodyPr/>
        <a:lstStyle/>
        <a:p>
          <a:pPr marL="0" lvl="0" indent="0" algn="l" defTabSz="800100">
            <a:lnSpc>
              <a:spcPct val="90000"/>
            </a:lnSpc>
            <a:spcBef>
              <a:spcPct val="0"/>
            </a:spcBef>
            <a:spcAft>
              <a:spcPct val="35000"/>
            </a:spcAft>
            <a:buNone/>
          </a:pPr>
          <a:r>
            <a:rPr lang="en-US" sz="1800" b="0" kern="1200" dirty="0">
              <a:solidFill>
                <a:prstClr val="black">
                  <a:hueOff val="0"/>
                  <a:satOff val="0"/>
                  <a:lumOff val="0"/>
                  <a:alphaOff val="0"/>
                </a:prstClr>
              </a:solidFill>
              <a:latin typeface="+mn-lt"/>
              <a:ea typeface="+mn-ea"/>
              <a:cs typeface="+mn-cs"/>
            </a:rPr>
            <a:t>Proof and edit, neatness counts</a:t>
          </a:r>
        </a:p>
      </dgm:t>
    </dgm:pt>
    <dgm:pt modelId="{8177AD8C-1EDB-49FA-955F-532FA191AAA9}" type="parTrans" cxnId="{9E58136D-D235-4148-8240-70C5667B7769}">
      <dgm:prSet/>
      <dgm:spPr/>
      <dgm:t>
        <a:bodyPr/>
        <a:lstStyle/>
        <a:p>
          <a:endParaRPr lang="en-US"/>
        </a:p>
      </dgm:t>
    </dgm:pt>
    <dgm:pt modelId="{F80AC761-D393-4EC7-B503-3DFAB9825AA9}" type="sibTrans" cxnId="{9E58136D-D235-4148-8240-70C5667B7769}">
      <dgm:prSet/>
      <dgm:spPr/>
      <dgm:t>
        <a:bodyPr/>
        <a:lstStyle/>
        <a:p>
          <a:endParaRPr lang="en-US"/>
        </a:p>
      </dgm:t>
    </dgm:pt>
    <dgm:pt modelId="{734EA235-0107-4A3B-80C1-8276DCFADF68}">
      <dgm:prSet custT="1"/>
      <dgm:spPr/>
      <dgm:t>
        <a:bodyPr/>
        <a:lstStyle/>
        <a:p>
          <a:pPr marL="0" lvl="0" indent="0" algn="l" defTabSz="933450">
            <a:lnSpc>
              <a:spcPct val="90000"/>
            </a:lnSpc>
            <a:spcBef>
              <a:spcPct val="0"/>
            </a:spcBef>
            <a:spcAft>
              <a:spcPct val="35000"/>
            </a:spcAft>
            <a:buNone/>
            <a:defRPr b="1"/>
          </a:pPr>
          <a:r>
            <a:rPr lang="en-US" sz="2100" b="1" kern="1200" dirty="0">
              <a:solidFill>
                <a:prstClr val="black">
                  <a:hueOff val="0"/>
                  <a:satOff val="0"/>
                  <a:lumOff val="0"/>
                  <a:alphaOff val="0"/>
                </a:prstClr>
              </a:solidFill>
              <a:latin typeface="Palatino Linotype" panose="02040502050505030304" pitchFamily="18" charset="0"/>
              <a:ea typeface="+mn-ea"/>
              <a:cs typeface="+mn-cs"/>
            </a:rPr>
            <a:t>Stay organized</a:t>
          </a:r>
        </a:p>
      </dgm:t>
    </dgm:pt>
    <dgm:pt modelId="{9CD70939-1893-4B56-9DBA-A946E20475F0}" type="parTrans" cxnId="{A479E330-E736-46FE-999A-F61F254EA0F4}">
      <dgm:prSet/>
      <dgm:spPr/>
      <dgm:t>
        <a:bodyPr/>
        <a:lstStyle/>
        <a:p>
          <a:endParaRPr lang="en-US"/>
        </a:p>
      </dgm:t>
    </dgm:pt>
    <dgm:pt modelId="{ADAABA99-42A6-40CA-A9A5-14260CDAB011}" type="sibTrans" cxnId="{A479E330-E736-46FE-999A-F61F254EA0F4}">
      <dgm:prSet/>
      <dgm:spPr/>
      <dgm:t>
        <a:bodyPr/>
        <a:lstStyle/>
        <a:p>
          <a:endParaRPr lang="en-US"/>
        </a:p>
      </dgm:t>
    </dgm:pt>
    <dgm:pt modelId="{C82C7E67-0D89-48D3-B7A0-8A1ACB44C524}">
      <dgm:prSet custT="1"/>
      <dgm:spPr/>
      <dgm:t>
        <a:bodyPr/>
        <a:lstStyle/>
        <a:p>
          <a:r>
            <a:rPr lang="en-US" sz="1800" b="0" kern="1200" dirty="0">
              <a:solidFill>
                <a:prstClr val="black">
                  <a:hueOff val="0"/>
                  <a:satOff val="0"/>
                  <a:lumOff val="0"/>
                  <a:alphaOff val="0"/>
                </a:prstClr>
              </a:solidFill>
              <a:latin typeface="+mn-lt"/>
              <a:ea typeface="+mn-ea"/>
              <a:cs typeface="+mn-cs"/>
            </a:rPr>
            <a:t>Use the scholarship tracking sheet</a:t>
          </a:r>
        </a:p>
      </dgm:t>
    </dgm:pt>
    <dgm:pt modelId="{F9BDD52B-80B7-4D6B-95F6-3246EB6B10B4}" type="parTrans" cxnId="{B1F642AC-2090-498D-AECB-3236E7777DD4}">
      <dgm:prSet/>
      <dgm:spPr/>
      <dgm:t>
        <a:bodyPr/>
        <a:lstStyle/>
        <a:p>
          <a:endParaRPr lang="en-US"/>
        </a:p>
      </dgm:t>
    </dgm:pt>
    <dgm:pt modelId="{F2685DAE-F694-459C-8246-5729FF252C08}" type="sibTrans" cxnId="{B1F642AC-2090-498D-AECB-3236E7777DD4}">
      <dgm:prSet/>
      <dgm:spPr/>
      <dgm:t>
        <a:bodyPr/>
        <a:lstStyle/>
        <a:p>
          <a:endParaRPr lang="en-US"/>
        </a:p>
      </dgm:t>
    </dgm:pt>
    <dgm:pt modelId="{58831F43-50CA-407D-8FE5-7B40641E7406}">
      <dgm:prSet custT="1"/>
      <dgm:spPr/>
      <dgm:t>
        <a:bodyPr/>
        <a:lstStyle/>
        <a:p>
          <a:r>
            <a:rPr lang="en-US" sz="1800" b="0" kern="1200" dirty="0">
              <a:solidFill>
                <a:prstClr val="black">
                  <a:hueOff val="0"/>
                  <a:satOff val="0"/>
                  <a:lumOff val="0"/>
                  <a:alphaOff val="0"/>
                </a:prstClr>
              </a:solidFill>
              <a:latin typeface="+mn-lt"/>
              <a:ea typeface="+mn-ea"/>
              <a:cs typeface="+mn-cs"/>
            </a:rPr>
            <a:t>Follow deadlines, requirements</a:t>
          </a:r>
        </a:p>
      </dgm:t>
    </dgm:pt>
    <dgm:pt modelId="{D43DDCF0-B714-4C9D-939C-25C891881F74}" type="parTrans" cxnId="{09B2C5E0-7F30-4394-A30E-53589A9B3E50}">
      <dgm:prSet/>
      <dgm:spPr/>
      <dgm:t>
        <a:bodyPr/>
        <a:lstStyle/>
        <a:p>
          <a:endParaRPr lang="en-US"/>
        </a:p>
      </dgm:t>
    </dgm:pt>
    <dgm:pt modelId="{84C7CFD8-40AD-44C7-BB2B-AEB73B25DA91}" type="sibTrans" cxnId="{09B2C5E0-7F30-4394-A30E-53589A9B3E50}">
      <dgm:prSet/>
      <dgm:spPr/>
      <dgm:t>
        <a:bodyPr/>
        <a:lstStyle/>
        <a:p>
          <a:endParaRPr lang="en-US"/>
        </a:p>
      </dgm:t>
    </dgm:pt>
    <dgm:pt modelId="{20BB6C83-5DB3-42FF-8280-D3B63A6C69CD}">
      <dgm:prSet custT="1"/>
      <dgm:spPr/>
      <dgm:t>
        <a:bodyPr/>
        <a:lstStyle/>
        <a:p>
          <a:r>
            <a:rPr lang="en-US" sz="1800" b="0" kern="1200" dirty="0">
              <a:solidFill>
                <a:prstClr val="black">
                  <a:hueOff val="0"/>
                  <a:satOff val="0"/>
                  <a:lumOff val="0"/>
                  <a:alphaOff val="0"/>
                </a:prstClr>
              </a:solidFill>
              <a:latin typeface="+mn-lt"/>
              <a:ea typeface="+mn-ea"/>
              <a:cs typeface="+mn-cs"/>
            </a:rPr>
            <a:t>Have a dedicated </a:t>
          </a:r>
          <a:br>
            <a:rPr lang="en-US" sz="1800" b="0" kern="1200" dirty="0">
              <a:solidFill>
                <a:prstClr val="black">
                  <a:hueOff val="0"/>
                  <a:satOff val="0"/>
                  <a:lumOff val="0"/>
                  <a:alphaOff val="0"/>
                </a:prstClr>
              </a:solidFill>
              <a:latin typeface="+mn-lt"/>
              <a:ea typeface="+mn-ea"/>
              <a:cs typeface="+mn-cs"/>
            </a:rPr>
          </a:br>
          <a:r>
            <a:rPr lang="en-US" sz="1800" b="0" kern="1200" dirty="0">
              <a:solidFill>
                <a:prstClr val="black">
                  <a:hueOff val="0"/>
                  <a:satOff val="0"/>
                  <a:lumOff val="0"/>
                  <a:alphaOff val="0"/>
                </a:prstClr>
              </a:solidFill>
              <a:latin typeface="+mn-lt"/>
              <a:ea typeface="+mn-ea"/>
              <a:cs typeface="+mn-cs"/>
            </a:rPr>
            <a:t>e-mail address</a:t>
          </a:r>
        </a:p>
      </dgm:t>
    </dgm:pt>
    <dgm:pt modelId="{F326503E-1ABA-4D62-BC78-EB0F665652D3}" type="parTrans" cxnId="{A0900BC2-1377-4D2A-8B04-F5D484D14C1B}">
      <dgm:prSet/>
      <dgm:spPr/>
      <dgm:t>
        <a:bodyPr/>
        <a:lstStyle/>
        <a:p>
          <a:endParaRPr lang="en-US"/>
        </a:p>
      </dgm:t>
    </dgm:pt>
    <dgm:pt modelId="{BA7EA402-E2C9-4632-A6BB-247CC2FA8D80}" type="sibTrans" cxnId="{A0900BC2-1377-4D2A-8B04-F5D484D14C1B}">
      <dgm:prSet/>
      <dgm:spPr/>
      <dgm:t>
        <a:bodyPr/>
        <a:lstStyle/>
        <a:p>
          <a:endParaRPr lang="en-US"/>
        </a:p>
      </dgm:t>
    </dgm:pt>
    <dgm:pt modelId="{1CAECD3F-AA7B-4C82-825F-13D7BBE52D11}" type="pres">
      <dgm:prSet presAssocID="{09E007F7-050E-44F4-AD49-2B715E35C937}" presName="root" presStyleCnt="0">
        <dgm:presLayoutVars>
          <dgm:dir/>
          <dgm:resizeHandles val="exact"/>
        </dgm:presLayoutVars>
      </dgm:prSet>
      <dgm:spPr/>
    </dgm:pt>
    <dgm:pt modelId="{ED42508D-E087-4FBC-BAB9-9DB28272EB66}" type="pres">
      <dgm:prSet presAssocID="{68B92C7D-7416-4047-B806-C63B2B64337B}" presName="compNode" presStyleCnt="0"/>
      <dgm:spPr/>
    </dgm:pt>
    <dgm:pt modelId="{ED961C7E-D262-4905-AF00-09EA2EA10701}" type="pres">
      <dgm:prSet presAssocID="{68B92C7D-7416-4047-B806-C63B2B64337B}" presName="iconRect" presStyleLbl="node1" presStyleIdx="0" presStyleCnt="4" custLinFactNeighborX="54557" custLinFactNeighborY="4060"/>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ullseye"/>
        </a:ext>
      </dgm:extLst>
    </dgm:pt>
    <dgm:pt modelId="{C318AF29-67B6-44DD-8B3E-46C5A8AD64C6}" type="pres">
      <dgm:prSet presAssocID="{68B92C7D-7416-4047-B806-C63B2B64337B}" presName="iconSpace" presStyleCnt="0"/>
      <dgm:spPr/>
    </dgm:pt>
    <dgm:pt modelId="{4235707A-C07D-4227-B1AE-3B05B9C8232C}" type="pres">
      <dgm:prSet presAssocID="{68B92C7D-7416-4047-B806-C63B2B64337B}" presName="parTx" presStyleLbl="revTx" presStyleIdx="0" presStyleCnt="8">
        <dgm:presLayoutVars>
          <dgm:chMax val="0"/>
          <dgm:chPref val="0"/>
        </dgm:presLayoutVars>
      </dgm:prSet>
      <dgm:spPr/>
    </dgm:pt>
    <dgm:pt modelId="{9C811E4D-C53D-442F-BC75-11E2EB3DEB64}" type="pres">
      <dgm:prSet presAssocID="{68B92C7D-7416-4047-B806-C63B2B64337B}" presName="txSpace" presStyleCnt="0"/>
      <dgm:spPr/>
    </dgm:pt>
    <dgm:pt modelId="{4181231E-A027-4EEC-BAF3-85653082EBE0}" type="pres">
      <dgm:prSet presAssocID="{68B92C7D-7416-4047-B806-C63B2B64337B}" presName="desTx" presStyleLbl="revTx" presStyleIdx="1" presStyleCnt="8">
        <dgm:presLayoutVars/>
      </dgm:prSet>
      <dgm:spPr/>
    </dgm:pt>
    <dgm:pt modelId="{E2087E21-49F5-4441-9D5B-DD247B720F5D}" type="pres">
      <dgm:prSet presAssocID="{7521AC4C-D0C0-4449-9758-2279465FC170}" presName="sibTrans" presStyleCnt="0"/>
      <dgm:spPr/>
    </dgm:pt>
    <dgm:pt modelId="{EF774789-59BB-4D26-BEB0-4BF82D1F496F}" type="pres">
      <dgm:prSet presAssocID="{8EC91374-0397-4493-8641-5E7A30E1BC9D}" presName="compNode" presStyleCnt="0"/>
      <dgm:spPr/>
    </dgm:pt>
    <dgm:pt modelId="{09DAB4FC-B437-4334-8A37-C4422714BC8C}" type="pres">
      <dgm:prSet presAssocID="{8EC91374-0397-4493-8641-5E7A30E1BC9D}" presName="iconRect" presStyleLbl="node1" presStyleIdx="1" presStyleCnt="4" custLinFactNeighborX="66164" custLinFactNeighborY="11431"/>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3431AD50-2F0B-4B36-89F7-531061697F40}" type="pres">
      <dgm:prSet presAssocID="{8EC91374-0397-4493-8641-5E7A30E1BC9D}" presName="iconSpace" presStyleCnt="0"/>
      <dgm:spPr/>
    </dgm:pt>
    <dgm:pt modelId="{6FC860E4-DDCB-4D51-A8E5-AA0FCB4E6B83}" type="pres">
      <dgm:prSet presAssocID="{8EC91374-0397-4493-8641-5E7A30E1BC9D}" presName="parTx" presStyleLbl="revTx" presStyleIdx="2" presStyleCnt="8">
        <dgm:presLayoutVars>
          <dgm:chMax val="0"/>
          <dgm:chPref val="0"/>
        </dgm:presLayoutVars>
      </dgm:prSet>
      <dgm:spPr/>
    </dgm:pt>
    <dgm:pt modelId="{30264B43-3FB8-4551-9D7B-F25E15D9F1AA}" type="pres">
      <dgm:prSet presAssocID="{8EC91374-0397-4493-8641-5E7A30E1BC9D}" presName="txSpace" presStyleCnt="0"/>
      <dgm:spPr/>
    </dgm:pt>
    <dgm:pt modelId="{541D9F67-4F79-4829-B2F0-800053E063F5}" type="pres">
      <dgm:prSet presAssocID="{8EC91374-0397-4493-8641-5E7A30E1BC9D}" presName="desTx" presStyleLbl="revTx" presStyleIdx="3" presStyleCnt="8">
        <dgm:presLayoutVars/>
      </dgm:prSet>
      <dgm:spPr/>
    </dgm:pt>
    <dgm:pt modelId="{74899072-99B8-4B79-9513-ABFB03D68370}" type="pres">
      <dgm:prSet presAssocID="{D12986F0-F681-4132-905E-C27D79EDA181}" presName="sibTrans" presStyleCnt="0"/>
      <dgm:spPr/>
    </dgm:pt>
    <dgm:pt modelId="{69D65D2D-6F4C-478F-954E-36B92ED1AA7E}" type="pres">
      <dgm:prSet presAssocID="{B391A09F-F28B-44BF-9E9D-49739D5556E3}" presName="compNode" presStyleCnt="0"/>
      <dgm:spPr/>
    </dgm:pt>
    <dgm:pt modelId="{39F45E9F-35A5-4B2D-9B13-90AED55DA349}" type="pres">
      <dgm:prSet presAssocID="{B391A09F-F28B-44BF-9E9D-49739D5556E3}" presName="iconRect" presStyleLbl="node1" presStyleIdx="2" presStyleCnt="4" custLinFactNeighborX="74290" custLinFactNeighborY="4060"/>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encil"/>
        </a:ext>
      </dgm:extLst>
    </dgm:pt>
    <dgm:pt modelId="{0BEE949D-2D0B-47A5-A088-13FF0C5EFDAB}" type="pres">
      <dgm:prSet presAssocID="{B391A09F-F28B-44BF-9E9D-49739D5556E3}" presName="iconSpace" presStyleCnt="0"/>
      <dgm:spPr/>
    </dgm:pt>
    <dgm:pt modelId="{38173540-0FB2-4754-93D1-D50CF0B7F32B}" type="pres">
      <dgm:prSet presAssocID="{B391A09F-F28B-44BF-9E9D-49739D5556E3}" presName="parTx" presStyleLbl="revTx" presStyleIdx="4" presStyleCnt="8" custScaleX="130530">
        <dgm:presLayoutVars>
          <dgm:chMax val="0"/>
          <dgm:chPref val="0"/>
        </dgm:presLayoutVars>
      </dgm:prSet>
      <dgm:spPr/>
    </dgm:pt>
    <dgm:pt modelId="{510A583C-FFDC-4C15-A22C-675783915F11}" type="pres">
      <dgm:prSet presAssocID="{B391A09F-F28B-44BF-9E9D-49739D5556E3}" presName="txSpace" presStyleCnt="0"/>
      <dgm:spPr/>
    </dgm:pt>
    <dgm:pt modelId="{E23966A2-B57F-4901-91F2-3B6BF1916F19}" type="pres">
      <dgm:prSet presAssocID="{B391A09F-F28B-44BF-9E9D-49739D5556E3}" presName="desTx" presStyleLbl="revTx" presStyleIdx="5" presStyleCnt="8">
        <dgm:presLayoutVars/>
      </dgm:prSet>
      <dgm:spPr/>
    </dgm:pt>
    <dgm:pt modelId="{4124E103-3E4F-4250-8A83-0CF052CFB80B}" type="pres">
      <dgm:prSet presAssocID="{6FAA2412-4580-44AC-925D-39114D7AE286}" presName="sibTrans" presStyleCnt="0"/>
      <dgm:spPr/>
    </dgm:pt>
    <dgm:pt modelId="{396DA1D4-8204-4E6A-B77C-183699231131}" type="pres">
      <dgm:prSet presAssocID="{734EA235-0107-4A3B-80C1-8276DCFADF68}" presName="compNode" presStyleCnt="0"/>
      <dgm:spPr/>
    </dgm:pt>
    <dgm:pt modelId="{A1520278-7B75-4525-9583-A22580EE7571}" type="pres">
      <dgm:prSet presAssocID="{734EA235-0107-4A3B-80C1-8276DCFADF68}" presName="iconRect" presStyleLbl="node1" presStyleIdx="3" presStyleCnt="4" custLinFactNeighborX="51074" custLinFactNeighborY="11431"/>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CD306A27-4091-4ECA-B9B1-5C4724C48F30}" type="pres">
      <dgm:prSet presAssocID="{734EA235-0107-4A3B-80C1-8276DCFADF68}" presName="iconSpace" presStyleCnt="0"/>
      <dgm:spPr/>
    </dgm:pt>
    <dgm:pt modelId="{5CFE06FC-76A4-457E-A75A-A4DB86E3116B}" type="pres">
      <dgm:prSet presAssocID="{734EA235-0107-4A3B-80C1-8276DCFADF68}" presName="parTx" presStyleLbl="revTx" presStyleIdx="6" presStyleCnt="8">
        <dgm:presLayoutVars>
          <dgm:chMax val="0"/>
          <dgm:chPref val="0"/>
        </dgm:presLayoutVars>
      </dgm:prSet>
      <dgm:spPr/>
    </dgm:pt>
    <dgm:pt modelId="{13A9D06B-9760-4443-9E12-91285CD588E9}" type="pres">
      <dgm:prSet presAssocID="{734EA235-0107-4A3B-80C1-8276DCFADF68}" presName="txSpace" presStyleCnt="0"/>
      <dgm:spPr/>
    </dgm:pt>
    <dgm:pt modelId="{25053480-0A64-4700-9612-C524B0E1DC2D}" type="pres">
      <dgm:prSet presAssocID="{734EA235-0107-4A3B-80C1-8276DCFADF68}" presName="desTx" presStyleLbl="revTx" presStyleIdx="7" presStyleCnt="8">
        <dgm:presLayoutVars/>
      </dgm:prSet>
      <dgm:spPr/>
    </dgm:pt>
  </dgm:ptLst>
  <dgm:cxnLst>
    <dgm:cxn modelId="{5E5CDB10-BD26-419D-A8F7-78FE81E1A5CC}" type="presOf" srcId="{E5574A0D-9869-486B-9986-8CA93130BA80}" destId="{541D9F67-4F79-4829-B2F0-800053E063F5}" srcOrd="0" destOrd="0" presId="urn:microsoft.com/office/officeart/2018/2/layout/IconLabelDescriptionList"/>
    <dgm:cxn modelId="{0CBC5B1C-A2C2-485F-B054-373A393B4136}" type="presOf" srcId="{09E007F7-050E-44F4-AD49-2B715E35C937}" destId="{1CAECD3F-AA7B-4C82-825F-13D7BBE52D11}" srcOrd="0" destOrd="0" presId="urn:microsoft.com/office/officeart/2018/2/layout/IconLabelDescriptionList"/>
    <dgm:cxn modelId="{51975E1C-8611-4262-AD51-FB44244563D4}" type="presOf" srcId="{4AD36AB5-6DC7-4CDD-A679-DC271E3A30CB}" destId="{541D9F67-4F79-4829-B2F0-800053E063F5}" srcOrd="0" destOrd="2" presId="urn:microsoft.com/office/officeart/2018/2/layout/IconLabelDescriptionList"/>
    <dgm:cxn modelId="{1CDCD51D-6985-4A38-819A-FCBFF7B9F157}" type="presOf" srcId="{CA21C8D5-88A5-41FB-8463-C4ED5140722E}" destId="{E23966A2-B57F-4901-91F2-3B6BF1916F19}" srcOrd="0" destOrd="1" presId="urn:microsoft.com/office/officeart/2018/2/layout/IconLabelDescriptionList"/>
    <dgm:cxn modelId="{A479E330-E736-46FE-999A-F61F254EA0F4}" srcId="{09E007F7-050E-44F4-AD49-2B715E35C937}" destId="{734EA235-0107-4A3B-80C1-8276DCFADF68}" srcOrd="3" destOrd="0" parTransId="{9CD70939-1893-4B56-9DBA-A946E20475F0}" sibTransId="{ADAABA99-42A6-40CA-A9A5-14260CDAB011}"/>
    <dgm:cxn modelId="{9B820333-5412-42D0-8EDF-3463C038A46E}" type="presOf" srcId="{CE720B5E-6269-429B-8067-85DBB3C4DAAA}" destId="{4181231E-A027-4EEC-BAF3-85653082EBE0}" srcOrd="0" destOrd="0" presId="urn:microsoft.com/office/officeart/2018/2/layout/IconLabelDescriptionList"/>
    <dgm:cxn modelId="{48909741-0A3C-4197-BAE0-0057CA81F381}" srcId="{8EC91374-0397-4493-8641-5E7A30E1BC9D}" destId="{4AD36AB5-6DC7-4CDD-A679-DC271E3A30CB}" srcOrd="2" destOrd="0" parTransId="{EFBE13B4-2AF4-4A09-9277-43CD4F5F7ACF}" sibTransId="{62B66526-88C4-4601-9F7D-B36B229A595E}"/>
    <dgm:cxn modelId="{A6585D48-26D7-42DA-9C7D-C1F0BB213A38}" type="presOf" srcId="{E8EBA1E0-4D3B-4004-A3A3-AC8EF2A9545B}" destId="{541D9F67-4F79-4829-B2F0-800053E063F5}" srcOrd="0" destOrd="1" presId="urn:microsoft.com/office/officeart/2018/2/layout/IconLabelDescriptionList"/>
    <dgm:cxn modelId="{40AC9D6A-13B1-43D8-8223-7F6270C36D5A}" type="presOf" srcId="{C82C7E67-0D89-48D3-B7A0-8A1ACB44C524}" destId="{25053480-0A64-4700-9612-C524B0E1DC2D}" srcOrd="0" destOrd="0" presId="urn:microsoft.com/office/officeart/2018/2/layout/IconLabelDescriptionList"/>
    <dgm:cxn modelId="{9E58136D-D235-4148-8240-70C5667B7769}" srcId="{B391A09F-F28B-44BF-9E9D-49739D5556E3}" destId="{CA21C8D5-88A5-41FB-8463-C4ED5140722E}" srcOrd="1" destOrd="0" parTransId="{8177AD8C-1EDB-49FA-955F-532FA191AAA9}" sibTransId="{F80AC761-D393-4EC7-B503-3DFAB9825AA9}"/>
    <dgm:cxn modelId="{FCA3D056-D505-49C2-9520-8C1427479CE2}" type="presOf" srcId="{C196F247-4F8B-47A3-974C-E7A93E9399ED}" destId="{E23966A2-B57F-4901-91F2-3B6BF1916F19}" srcOrd="0" destOrd="0" presId="urn:microsoft.com/office/officeart/2018/2/layout/IconLabelDescriptionList"/>
    <dgm:cxn modelId="{C8B52280-E0A9-4CBF-81FC-63C42648E2E0}" type="presOf" srcId="{8EC91374-0397-4493-8641-5E7A30E1BC9D}" destId="{6FC860E4-DDCB-4D51-A8E5-AA0FCB4E6B83}" srcOrd="0" destOrd="0" presId="urn:microsoft.com/office/officeart/2018/2/layout/IconLabelDescriptionList"/>
    <dgm:cxn modelId="{F041A280-A5AB-4E5A-A4AB-A07C1CE4262D}" type="presOf" srcId="{734EA235-0107-4A3B-80C1-8276DCFADF68}" destId="{5CFE06FC-76A4-457E-A75A-A4DB86E3116B}" srcOrd="0" destOrd="0" presId="urn:microsoft.com/office/officeart/2018/2/layout/IconLabelDescriptionList"/>
    <dgm:cxn modelId="{18645C8C-11BC-4E9A-A846-F220DDDB7D7A}" type="presOf" srcId="{58831F43-50CA-407D-8FE5-7B40641E7406}" destId="{25053480-0A64-4700-9612-C524B0E1DC2D}" srcOrd="0" destOrd="1" presId="urn:microsoft.com/office/officeart/2018/2/layout/IconLabelDescriptionList"/>
    <dgm:cxn modelId="{D518358D-A4C8-4646-8CB7-4E7A246FA2C8}" type="presOf" srcId="{20BB6C83-5DB3-42FF-8280-D3B63A6C69CD}" destId="{25053480-0A64-4700-9612-C524B0E1DC2D}" srcOrd="0" destOrd="2" presId="urn:microsoft.com/office/officeart/2018/2/layout/IconLabelDescriptionList"/>
    <dgm:cxn modelId="{1523448D-C746-462C-8460-97C9A91F3E29}" srcId="{09E007F7-050E-44F4-AD49-2B715E35C937}" destId="{68B92C7D-7416-4047-B806-C63B2B64337B}" srcOrd="0" destOrd="0" parTransId="{9E941938-8492-490C-976E-FFAB59497F71}" sibTransId="{7521AC4C-D0C0-4449-9758-2279465FC170}"/>
    <dgm:cxn modelId="{F44E678E-A19B-4D1C-A9AA-9BD430FAE9DC}" type="presOf" srcId="{B391A09F-F28B-44BF-9E9D-49739D5556E3}" destId="{38173540-0FB2-4754-93D1-D50CF0B7F32B}" srcOrd="0" destOrd="0" presId="urn:microsoft.com/office/officeart/2018/2/layout/IconLabelDescriptionList"/>
    <dgm:cxn modelId="{6A223B93-482F-429F-A22E-5CBDB7015F05}" srcId="{09E007F7-050E-44F4-AD49-2B715E35C937}" destId="{B391A09F-F28B-44BF-9E9D-49739D5556E3}" srcOrd="2" destOrd="0" parTransId="{71E4A861-3B5B-4DD2-85E4-6A4E82D12DB3}" sibTransId="{6FAA2412-4580-44AC-925D-39114D7AE286}"/>
    <dgm:cxn modelId="{7220649C-539C-42BF-B665-24AD92099DA9}" srcId="{8EC91374-0397-4493-8641-5E7A30E1BC9D}" destId="{E5574A0D-9869-486B-9986-8CA93130BA80}" srcOrd="0" destOrd="0" parTransId="{36947BD5-8F5F-4BBA-8CC0-A0E5FA100650}" sibTransId="{15CDF6D9-20C9-49A8-AC14-A1453F6E4013}"/>
    <dgm:cxn modelId="{B1F642AC-2090-498D-AECB-3236E7777DD4}" srcId="{734EA235-0107-4A3B-80C1-8276DCFADF68}" destId="{C82C7E67-0D89-48D3-B7A0-8A1ACB44C524}" srcOrd="0" destOrd="0" parTransId="{F9BDD52B-80B7-4D6B-95F6-3246EB6B10B4}" sibTransId="{F2685DAE-F694-459C-8246-5729FF252C08}"/>
    <dgm:cxn modelId="{6C4A6BB8-DBAB-4E01-994C-908296D4EDBB}" srcId="{B391A09F-F28B-44BF-9E9D-49739D5556E3}" destId="{C196F247-4F8B-47A3-974C-E7A93E9399ED}" srcOrd="0" destOrd="0" parTransId="{7F1D6FF9-BBDC-467F-B0FE-349ECC2B2FC1}" sibTransId="{E5C42454-808A-4F46-8578-948F2FC8D22B}"/>
    <dgm:cxn modelId="{81A3FFC1-3E05-4ACF-BFE7-14EA5D02BE5F}" srcId="{8EC91374-0397-4493-8641-5E7A30E1BC9D}" destId="{E8EBA1E0-4D3B-4004-A3A3-AC8EF2A9545B}" srcOrd="1" destOrd="0" parTransId="{1D5AB2B4-A768-4C48-A901-9FB8F7BBE4CD}" sibTransId="{506B884A-2CD5-44AA-A8D4-6C06E7C1F45D}"/>
    <dgm:cxn modelId="{A0900BC2-1377-4D2A-8B04-F5D484D14C1B}" srcId="{734EA235-0107-4A3B-80C1-8276DCFADF68}" destId="{20BB6C83-5DB3-42FF-8280-D3B63A6C69CD}" srcOrd="2" destOrd="0" parTransId="{F326503E-1ABA-4D62-BC78-EB0F665652D3}" sibTransId="{BA7EA402-E2C9-4632-A6BB-247CC2FA8D80}"/>
    <dgm:cxn modelId="{F30F0FD9-04DC-47F8-97A9-AF1F46583C06}" srcId="{68B92C7D-7416-4047-B806-C63B2B64337B}" destId="{CE720B5E-6269-429B-8067-85DBB3C4DAAA}" srcOrd="0" destOrd="0" parTransId="{DE355EF1-FABB-422C-9712-48C25A240F62}" sibTransId="{8BA8ABEE-A628-4BC8-8254-8BEFC2B18B38}"/>
    <dgm:cxn modelId="{2B80F8DC-9F70-42B3-A830-A1BCAEDB4D33}" srcId="{09E007F7-050E-44F4-AD49-2B715E35C937}" destId="{8EC91374-0397-4493-8641-5E7A30E1BC9D}" srcOrd="1" destOrd="0" parTransId="{B5F7514C-DAAD-47A7-BBC8-AAA419AC437B}" sibTransId="{D12986F0-F681-4132-905E-C27D79EDA181}"/>
    <dgm:cxn modelId="{73B049DD-550B-43FA-84D6-FB4EFF5EE697}" type="presOf" srcId="{68B92C7D-7416-4047-B806-C63B2B64337B}" destId="{4235707A-C07D-4227-B1AE-3B05B9C8232C}" srcOrd="0" destOrd="0" presId="urn:microsoft.com/office/officeart/2018/2/layout/IconLabelDescriptionList"/>
    <dgm:cxn modelId="{09B2C5E0-7F30-4394-A30E-53589A9B3E50}" srcId="{734EA235-0107-4A3B-80C1-8276DCFADF68}" destId="{58831F43-50CA-407D-8FE5-7B40641E7406}" srcOrd="1" destOrd="0" parTransId="{D43DDCF0-B714-4C9D-939C-25C891881F74}" sibTransId="{84C7CFD8-40AD-44C7-BB2B-AEB73B25DA91}"/>
    <dgm:cxn modelId="{D7D95AE6-893E-4896-B153-4C9F5E655D1A}" type="presOf" srcId="{649131C6-F9CD-4E36-BD23-1C8C88B77BA0}" destId="{4181231E-A027-4EEC-BAF3-85653082EBE0}" srcOrd="0" destOrd="1" presId="urn:microsoft.com/office/officeart/2018/2/layout/IconLabelDescriptionList"/>
    <dgm:cxn modelId="{23BF96E6-2190-42B6-A6ED-2FBE6906CC89}" srcId="{68B92C7D-7416-4047-B806-C63B2B64337B}" destId="{649131C6-F9CD-4E36-BD23-1C8C88B77BA0}" srcOrd="1" destOrd="0" parTransId="{022099C1-E86F-4C49-A68B-B90D40B0046A}" sibTransId="{2CA3E620-78DC-4EE6-9CE2-EE1BE755310E}"/>
    <dgm:cxn modelId="{C6605BEF-9395-42E6-89B9-6F751786F566}" type="presParOf" srcId="{1CAECD3F-AA7B-4C82-825F-13D7BBE52D11}" destId="{ED42508D-E087-4FBC-BAB9-9DB28272EB66}" srcOrd="0" destOrd="0" presId="urn:microsoft.com/office/officeart/2018/2/layout/IconLabelDescriptionList"/>
    <dgm:cxn modelId="{54F90FA7-0E0F-4520-A296-C5A2E6ADB8CE}" type="presParOf" srcId="{ED42508D-E087-4FBC-BAB9-9DB28272EB66}" destId="{ED961C7E-D262-4905-AF00-09EA2EA10701}" srcOrd="0" destOrd="0" presId="urn:microsoft.com/office/officeart/2018/2/layout/IconLabelDescriptionList"/>
    <dgm:cxn modelId="{C9A1C7BB-5247-489F-BDD3-7F62A5FB91D6}" type="presParOf" srcId="{ED42508D-E087-4FBC-BAB9-9DB28272EB66}" destId="{C318AF29-67B6-44DD-8B3E-46C5A8AD64C6}" srcOrd="1" destOrd="0" presId="urn:microsoft.com/office/officeart/2018/2/layout/IconLabelDescriptionList"/>
    <dgm:cxn modelId="{74EB6C53-79FC-4175-8992-2024A8421245}" type="presParOf" srcId="{ED42508D-E087-4FBC-BAB9-9DB28272EB66}" destId="{4235707A-C07D-4227-B1AE-3B05B9C8232C}" srcOrd="2" destOrd="0" presId="urn:microsoft.com/office/officeart/2018/2/layout/IconLabelDescriptionList"/>
    <dgm:cxn modelId="{C2A159B0-EB60-4D52-8E99-09A49B033271}" type="presParOf" srcId="{ED42508D-E087-4FBC-BAB9-9DB28272EB66}" destId="{9C811E4D-C53D-442F-BC75-11E2EB3DEB64}" srcOrd="3" destOrd="0" presId="urn:microsoft.com/office/officeart/2018/2/layout/IconLabelDescriptionList"/>
    <dgm:cxn modelId="{3702F129-D58B-4BCF-B3EF-79894A7F4B4C}" type="presParOf" srcId="{ED42508D-E087-4FBC-BAB9-9DB28272EB66}" destId="{4181231E-A027-4EEC-BAF3-85653082EBE0}" srcOrd="4" destOrd="0" presId="urn:microsoft.com/office/officeart/2018/2/layout/IconLabelDescriptionList"/>
    <dgm:cxn modelId="{29A4D1EB-3179-4032-85C8-FDE8C3CC31F0}" type="presParOf" srcId="{1CAECD3F-AA7B-4C82-825F-13D7BBE52D11}" destId="{E2087E21-49F5-4441-9D5B-DD247B720F5D}" srcOrd="1" destOrd="0" presId="urn:microsoft.com/office/officeart/2018/2/layout/IconLabelDescriptionList"/>
    <dgm:cxn modelId="{39820C07-43D8-4924-9BF9-6E78DE9AA868}" type="presParOf" srcId="{1CAECD3F-AA7B-4C82-825F-13D7BBE52D11}" destId="{EF774789-59BB-4D26-BEB0-4BF82D1F496F}" srcOrd="2" destOrd="0" presId="urn:microsoft.com/office/officeart/2018/2/layout/IconLabelDescriptionList"/>
    <dgm:cxn modelId="{B3AF6BB8-29B1-489F-B2EA-B26CEE2B1A1B}" type="presParOf" srcId="{EF774789-59BB-4D26-BEB0-4BF82D1F496F}" destId="{09DAB4FC-B437-4334-8A37-C4422714BC8C}" srcOrd="0" destOrd="0" presId="urn:microsoft.com/office/officeart/2018/2/layout/IconLabelDescriptionList"/>
    <dgm:cxn modelId="{D2029D4B-44F4-4567-ACFF-F11E92B9166C}" type="presParOf" srcId="{EF774789-59BB-4D26-BEB0-4BF82D1F496F}" destId="{3431AD50-2F0B-4B36-89F7-531061697F40}" srcOrd="1" destOrd="0" presId="urn:microsoft.com/office/officeart/2018/2/layout/IconLabelDescriptionList"/>
    <dgm:cxn modelId="{54C83BE8-69D7-45CB-B0B0-0A835FE557D3}" type="presParOf" srcId="{EF774789-59BB-4D26-BEB0-4BF82D1F496F}" destId="{6FC860E4-DDCB-4D51-A8E5-AA0FCB4E6B83}" srcOrd="2" destOrd="0" presId="urn:microsoft.com/office/officeart/2018/2/layout/IconLabelDescriptionList"/>
    <dgm:cxn modelId="{950E1DC9-DD08-4474-AAA9-CE62C5A8F150}" type="presParOf" srcId="{EF774789-59BB-4D26-BEB0-4BF82D1F496F}" destId="{30264B43-3FB8-4551-9D7B-F25E15D9F1AA}" srcOrd="3" destOrd="0" presId="urn:microsoft.com/office/officeart/2018/2/layout/IconLabelDescriptionList"/>
    <dgm:cxn modelId="{BC2F27A4-EB0D-41F7-A382-8A5947ACB6A0}" type="presParOf" srcId="{EF774789-59BB-4D26-BEB0-4BF82D1F496F}" destId="{541D9F67-4F79-4829-B2F0-800053E063F5}" srcOrd="4" destOrd="0" presId="urn:microsoft.com/office/officeart/2018/2/layout/IconLabelDescriptionList"/>
    <dgm:cxn modelId="{66F85C89-21F0-42C9-AA23-7425A24F4EB8}" type="presParOf" srcId="{1CAECD3F-AA7B-4C82-825F-13D7BBE52D11}" destId="{74899072-99B8-4B79-9513-ABFB03D68370}" srcOrd="3" destOrd="0" presId="urn:microsoft.com/office/officeart/2018/2/layout/IconLabelDescriptionList"/>
    <dgm:cxn modelId="{0699BF01-783D-481E-8CF0-B918A35F056E}" type="presParOf" srcId="{1CAECD3F-AA7B-4C82-825F-13D7BBE52D11}" destId="{69D65D2D-6F4C-478F-954E-36B92ED1AA7E}" srcOrd="4" destOrd="0" presId="urn:microsoft.com/office/officeart/2018/2/layout/IconLabelDescriptionList"/>
    <dgm:cxn modelId="{9B494672-599B-42CC-9D96-36B39599AB01}" type="presParOf" srcId="{69D65D2D-6F4C-478F-954E-36B92ED1AA7E}" destId="{39F45E9F-35A5-4B2D-9B13-90AED55DA349}" srcOrd="0" destOrd="0" presId="urn:microsoft.com/office/officeart/2018/2/layout/IconLabelDescriptionList"/>
    <dgm:cxn modelId="{A700E6AD-655C-4949-B1C2-0F4871917403}" type="presParOf" srcId="{69D65D2D-6F4C-478F-954E-36B92ED1AA7E}" destId="{0BEE949D-2D0B-47A5-A088-13FF0C5EFDAB}" srcOrd="1" destOrd="0" presId="urn:microsoft.com/office/officeart/2018/2/layout/IconLabelDescriptionList"/>
    <dgm:cxn modelId="{075BCD5C-8194-42C4-927C-D43171482CB5}" type="presParOf" srcId="{69D65D2D-6F4C-478F-954E-36B92ED1AA7E}" destId="{38173540-0FB2-4754-93D1-D50CF0B7F32B}" srcOrd="2" destOrd="0" presId="urn:microsoft.com/office/officeart/2018/2/layout/IconLabelDescriptionList"/>
    <dgm:cxn modelId="{116FCA99-E118-4D32-946A-6B19DBAF155C}" type="presParOf" srcId="{69D65D2D-6F4C-478F-954E-36B92ED1AA7E}" destId="{510A583C-FFDC-4C15-A22C-675783915F11}" srcOrd="3" destOrd="0" presId="urn:microsoft.com/office/officeart/2018/2/layout/IconLabelDescriptionList"/>
    <dgm:cxn modelId="{38118641-F867-4646-A141-7CDD57C31B8C}" type="presParOf" srcId="{69D65D2D-6F4C-478F-954E-36B92ED1AA7E}" destId="{E23966A2-B57F-4901-91F2-3B6BF1916F19}" srcOrd="4" destOrd="0" presId="urn:microsoft.com/office/officeart/2018/2/layout/IconLabelDescriptionList"/>
    <dgm:cxn modelId="{26F0687E-3F05-486E-9BA9-32FF7C863B94}" type="presParOf" srcId="{1CAECD3F-AA7B-4C82-825F-13D7BBE52D11}" destId="{4124E103-3E4F-4250-8A83-0CF052CFB80B}" srcOrd="5" destOrd="0" presId="urn:microsoft.com/office/officeart/2018/2/layout/IconLabelDescriptionList"/>
    <dgm:cxn modelId="{0A10E653-8EBC-4A9C-9BCE-723D40D91F46}" type="presParOf" srcId="{1CAECD3F-AA7B-4C82-825F-13D7BBE52D11}" destId="{396DA1D4-8204-4E6A-B77C-183699231131}" srcOrd="6" destOrd="0" presId="urn:microsoft.com/office/officeart/2018/2/layout/IconLabelDescriptionList"/>
    <dgm:cxn modelId="{475E38BA-21AC-4B42-B2BC-8DC5D18AC518}" type="presParOf" srcId="{396DA1D4-8204-4E6A-B77C-183699231131}" destId="{A1520278-7B75-4525-9583-A22580EE7571}" srcOrd="0" destOrd="0" presId="urn:microsoft.com/office/officeart/2018/2/layout/IconLabelDescriptionList"/>
    <dgm:cxn modelId="{D6280421-E8EC-4D40-BEA0-2F2BBDD0FB11}" type="presParOf" srcId="{396DA1D4-8204-4E6A-B77C-183699231131}" destId="{CD306A27-4091-4ECA-B9B1-5C4724C48F30}" srcOrd="1" destOrd="0" presId="urn:microsoft.com/office/officeart/2018/2/layout/IconLabelDescriptionList"/>
    <dgm:cxn modelId="{67EFAE19-AC97-4E74-B340-305EA0A95E74}" type="presParOf" srcId="{396DA1D4-8204-4E6A-B77C-183699231131}" destId="{5CFE06FC-76A4-457E-A75A-A4DB86E3116B}" srcOrd="2" destOrd="0" presId="urn:microsoft.com/office/officeart/2018/2/layout/IconLabelDescriptionList"/>
    <dgm:cxn modelId="{0826DF2E-4B8E-491A-87D3-9D509BFE7330}" type="presParOf" srcId="{396DA1D4-8204-4E6A-B77C-183699231131}" destId="{13A9D06B-9760-4443-9E12-91285CD588E9}" srcOrd="3" destOrd="0" presId="urn:microsoft.com/office/officeart/2018/2/layout/IconLabelDescriptionList"/>
    <dgm:cxn modelId="{14763ED2-D16D-4BB0-B37A-A56CC847A7BB}" type="presParOf" srcId="{396DA1D4-8204-4E6A-B77C-183699231131}" destId="{25053480-0A64-4700-9612-C524B0E1DC2D}"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452844-EE80-4A04-8649-9AA5C6F089D1}">
      <dsp:nvSpPr>
        <dsp:cNvPr id="0" name=""/>
        <dsp:cNvSpPr/>
      </dsp:nvSpPr>
      <dsp:spPr>
        <a:xfrm>
          <a:off x="0" y="20631"/>
          <a:ext cx="4914900" cy="830115"/>
        </a:xfrm>
        <a:prstGeom prst="roundRect">
          <a:avLst/>
        </a:prstGeom>
        <a:solidFill>
          <a:schemeClr val="accent2">
            <a:shade val="80000"/>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Paying for College</a:t>
          </a:r>
        </a:p>
      </dsp:txBody>
      <dsp:txXfrm>
        <a:off x="40523" y="61154"/>
        <a:ext cx="4833854" cy="749069"/>
      </dsp:txXfrm>
    </dsp:sp>
    <dsp:sp modelId="{E7DC668E-8FBC-4210-8788-E9A7FC531D82}">
      <dsp:nvSpPr>
        <dsp:cNvPr id="0" name=""/>
        <dsp:cNvSpPr/>
      </dsp:nvSpPr>
      <dsp:spPr>
        <a:xfrm>
          <a:off x="0" y="945787"/>
          <a:ext cx="4914900" cy="830115"/>
        </a:xfrm>
        <a:prstGeom prst="roundRect">
          <a:avLst/>
        </a:prstGeom>
        <a:solidFill>
          <a:schemeClr val="accent2">
            <a:shade val="80000"/>
            <a:hueOff val="-90995"/>
            <a:satOff val="3725"/>
            <a:lumOff val="5956"/>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Financial Aid</a:t>
          </a:r>
        </a:p>
      </dsp:txBody>
      <dsp:txXfrm>
        <a:off x="40523" y="986310"/>
        <a:ext cx="4833854" cy="749069"/>
      </dsp:txXfrm>
    </dsp:sp>
    <dsp:sp modelId="{43531843-CDE0-4AAD-BF2D-5B2F350EFFED}">
      <dsp:nvSpPr>
        <dsp:cNvPr id="0" name=""/>
        <dsp:cNvSpPr/>
      </dsp:nvSpPr>
      <dsp:spPr>
        <a:xfrm>
          <a:off x="0" y="1870942"/>
          <a:ext cx="4914900" cy="830115"/>
        </a:xfrm>
        <a:prstGeom prst="roundRect">
          <a:avLst/>
        </a:prstGeom>
        <a:solidFill>
          <a:schemeClr val="accent2">
            <a:shade val="80000"/>
            <a:hueOff val="-181989"/>
            <a:satOff val="7449"/>
            <a:lumOff val="11913"/>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FAFSA</a:t>
          </a:r>
        </a:p>
      </dsp:txBody>
      <dsp:txXfrm>
        <a:off x="40523" y="1911465"/>
        <a:ext cx="4833854" cy="749069"/>
      </dsp:txXfrm>
    </dsp:sp>
    <dsp:sp modelId="{A25A6293-F0D9-414C-9EAD-DFCF1342691C}">
      <dsp:nvSpPr>
        <dsp:cNvPr id="0" name=""/>
        <dsp:cNvSpPr/>
      </dsp:nvSpPr>
      <dsp:spPr>
        <a:xfrm>
          <a:off x="0" y="2796096"/>
          <a:ext cx="4914900" cy="830115"/>
        </a:xfrm>
        <a:prstGeom prst="roundRect">
          <a:avLst/>
        </a:prstGeom>
        <a:solidFill>
          <a:schemeClr val="accent2">
            <a:shade val="80000"/>
            <a:hueOff val="-272984"/>
            <a:satOff val="11174"/>
            <a:lumOff val="17869"/>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Scholarships</a:t>
          </a:r>
        </a:p>
      </dsp:txBody>
      <dsp:txXfrm>
        <a:off x="40523" y="2836619"/>
        <a:ext cx="4833854" cy="749069"/>
      </dsp:txXfrm>
    </dsp:sp>
    <dsp:sp modelId="{CC3047F8-CFF3-4858-B1C2-DDE328E635A3}">
      <dsp:nvSpPr>
        <dsp:cNvPr id="0" name=""/>
        <dsp:cNvSpPr/>
      </dsp:nvSpPr>
      <dsp:spPr>
        <a:xfrm>
          <a:off x="0" y="3721252"/>
          <a:ext cx="4914900" cy="830115"/>
        </a:xfrm>
        <a:prstGeom prst="roundRect">
          <a:avLst/>
        </a:prstGeom>
        <a:solidFill>
          <a:schemeClr val="accent2">
            <a:shade val="80000"/>
            <a:hueOff val="-363978"/>
            <a:satOff val="14898"/>
            <a:lumOff val="23825"/>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Resources</a:t>
          </a:r>
        </a:p>
      </dsp:txBody>
      <dsp:txXfrm>
        <a:off x="40523" y="3761775"/>
        <a:ext cx="4833854" cy="7490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DFC92F-DA5B-4921-B6CE-CABE063D4458}">
      <dsp:nvSpPr>
        <dsp:cNvPr id="0" name=""/>
        <dsp:cNvSpPr/>
      </dsp:nvSpPr>
      <dsp:spPr>
        <a:xfrm>
          <a:off x="123723" y="410087"/>
          <a:ext cx="1121015" cy="1121015"/>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B1537C-7292-4177-83D2-F29875C6B961}">
      <dsp:nvSpPr>
        <dsp:cNvPr id="0" name=""/>
        <dsp:cNvSpPr/>
      </dsp:nvSpPr>
      <dsp:spPr>
        <a:xfrm>
          <a:off x="359136" y="645500"/>
          <a:ext cx="650188" cy="650188"/>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1"/>
              </a:ext>
            </a:extLst>
          </a:blip>
          <a:stretch>
            <a:fillRect/>
          </a:stretch>
        </a:blipFill>
        <a:ln w="48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9EED0D-6A5C-47EB-9650-896904332F98}">
      <dsp:nvSpPr>
        <dsp:cNvPr id="0" name=""/>
        <dsp:cNvSpPr/>
      </dsp:nvSpPr>
      <dsp:spPr>
        <a:xfrm>
          <a:off x="1484956" y="410087"/>
          <a:ext cx="2642393" cy="1121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cap="none" dirty="0">
              <a:latin typeface="Palatino Linotype" panose="02040502050505030304" pitchFamily="18" charset="0"/>
            </a:rPr>
            <a:t>Savings</a:t>
          </a:r>
        </a:p>
      </dsp:txBody>
      <dsp:txXfrm>
        <a:off x="1484956" y="410087"/>
        <a:ext cx="2642393" cy="1121015"/>
      </dsp:txXfrm>
    </dsp:sp>
    <dsp:sp modelId="{D19DCEA3-4580-472B-BE1F-AD82F5189BD0}">
      <dsp:nvSpPr>
        <dsp:cNvPr id="0" name=""/>
        <dsp:cNvSpPr/>
      </dsp:nvSpPr>
      <dsp:spPr>
        <a:xfrm>
          <a:off x="4587766" y="410087"/>
          <a:ext cx="1121015" cy="1121015"/>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A4C2EF-8B93-45AB-954D-AE1064F71288}">
      <dsp:nvSpPr>
        <dsp:cNvPr id="0" name=""/>
        <dsp:cNvSpPr/>
      </dsp:nvSpPr>
      <dsp:spPr>
        <a:xfrm>
          <a:off x="4823179" y="645500"/>
          <a:ext cx="650188" cy="650188"/>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48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7F73B1-B59A-47DA-92DC-FBFBA3AB7C12}">
      <dsp:nvSpPr>
        <dsp:cNvPr id="0" name=""/>
        <dsp:cNvSpPr/>
      </dsp:nvSpPr>
      <dsp:spPr>
        <a:xfrm>
          <a:off x="5948999" y="410087"/>
          <a:ext cx="2642393" cy="1121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cap="none" dirty="0">
              <a:latin typeface="Palatino Linotype" panose="02040502050505030304" pitchFamily="18" charset="0"/>
              <a:ea typeface="+mn-ea"/>
              <a:cs typeface="+mn-cs"/>
            </a:rPr>
            <a:t>Earnings</a:t>
          </a:r>
        </a:p>
      </dsp:txBody>
      <dsp:txXfrm>
        <a:off x="5948999" y="410087"/>
        <a:ext cx="2642393" cy="1121015"/>
      </dsp:txXfrm>
    </dsp:sp>
    <dsp:sp modelId="{E3336DD8-B836-4C49-AD99-E708248AC7F0}">
      <dsp:nvSpPr>
        <dsp:cNvPr id="0" name=""/>
        <dsp:cNvSpPr/>
      </dsp:nvSpPr>
      <dsp:spPr>
        <a:xfrm>
          <a:off x="123723" y="2158301"/>
          <a:ext cx="1121015" cy="1121015"/>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004BB1-1E3F-499B-B25B-967155E5DAD3}">
      <dsp:nvSpPr>
        <dsp:cNvPr id="0" name=""/>
        <dsp:cNvSpPr/>
      </dsp:nvSpPr>
      <dsp:spPr>
        <a:xfrm>
          <a:off x="359136" y="2393715"/>
          <a:ext cx="650188" cy="650188"/>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w="48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6C985A-E4E5-4676-AFB7-2D46FA81D385}">
      <dsp:nvSpPr>
        <dsp:cNvPr id="0" name=""/>
        <dsp:cNvSpPr/>
      </dsp:nvSpPr>
      <dsp:spPr>
        <a:xfrm>
          <a:off x="1484956" y="2158301"/>
          <a:ext cx="2642393" cy="1121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cap="none" dirty="0">
              <a:latin typeface="Palatino Linotype" panose="02040502050505030304" pitchFamily="18" charset="0"/>
              <a:ea typeface="+mn-ea"/>
              <a:cs typeface="+mn-cs"/>
            </a:rPr>
            <a:t>Financial aid</a:t>
          </a:r>
        </a:p>
      </dsp:txBody>
      <dsp:txXfrm>
        <a:off x="1484956" y="2158301"/>
        <a:ext cx="2642393" cy="1121015"/>
      </dsp:txXfrm>
    </dsp:sp>
    <dsp:sp modelId="{0D88B63B-0546-482E-8287-C9074D7BEE17}">
      <dsp:nvSpPr>
        <dsp:cNvPr id="0" name=""/>
        <dsp:cNvSpPr/>
      </dsp:nvSpPr>
      <dsp:spPr>
        <a:xfrm>
          <a:off x="4587766" y="2158301"/>
          <a:ext cx="1121015" cy="1121015"/>
        </a:xfrm>
        <a:prstGeom prst="ellipse">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D45407-0AFD-458A-8B32-9373F65D2007}">
      <dsp:nvSpPr>
        <dsp:cNvPr id="0" name=""/>
        <dsp:cNvSpPr/>
      </dsp:nvSpPr>
      <dsp:spPr>
        <a:xfrm>
          <a:off x="4823179" y="2393715"/>
          <a:ext cx="650188" cy="650188"/>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w="48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6AC4BD-2E77-4F25-9503-1C6CF4B942D9}">
      <dsp:nvSpPr>
        <dsp:cNvPr id="0" name=""/>
        <dsp:cNvSpPr/>
      </dsp:nvSpPr>
      <dsp:spPr>
        <a:xfrm>
          <a:off x="5978145" y="2158301"/>
          <a:ext cx="2584102" cy="1121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cap="none" dirty="0">
              <a:latin typeface="Palatino Linotype" panose="02040502050505030304" pitchFamily="18" charset="0"/>
              <a:ea typeface="+mn-ea"/>
              <a:cs typeface="+mn-cs"/>
            </a:rPr>
            <a:t>Tax credits &amp; deductions</a:t>
          </a:r>
        </a:p>
      </dsp:txBody>
      <dsp:txXfrm>
        <a:off x="5978145" y="2158301"/>
        <a:ext cx="2584102" cy="11210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626A60-44F5-4094-8AB9-CCE3163A2A14}">
      <dsp:nvSpPr>
        <dsp:cNvPr id="0" name=""/>
        <dsp:cNvSpPr/>
      </dsp:nvSpPr>
      <dsp:spPr>
        <a:xfrm>
          <a:off x="3735" y="680800"/>
          <a:ext cx="2022288" cy="2831204"/>
        </a:xfrm>
        <a:prstGeom prst="rect">
          <a:avLst/>
        </a:prstGeom>
        <a:solidFill>
          <a:schemeClr val="accent1">
            <a:alpha val="90000"/>
            <a:tint val="40000"/>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7665" tIns="330200" rIns="157665" bIns="330200" numCol="1" spcCol="1270" anchor="t" anchorCtr="0">
          <a:noAutofit/>
        </a:bodyPr>
        <a:lstStyle/>
        <a:p>
          <a:pPr marL="0" lvl="0" indent="0" algn="ctr" defTabSz="800100">
            <a:lnSpc>
              <a:spcPct val="90000"/>
            </a:lnSpc>
            <a:spcBef>
              <a:spcPct val="0"/>
            </a:spcBef>
            <a:spcAft>
              <a:spcPct val="35000"/>
            </a:spcAft>
            <a:buNone/>
          </a:pPr>
          <a:r>
            <a:rPr lang="en-US" sz="1800" kern="1200" dirty="0">
              <a:latin typeface="Palatino Linotype" panose="02040502050505030304" pitchFamily="18" charset="0"/>
            </a:rPr>
            <a:t>Create</a:t>
          </a:r>
        </a:p>
        <a:p>
          <a:pPr marL="114300" lvl="1" indent="-114300" algn="ctr" defTabSz="622300">
            <a:lnSpc>
              <a:spcPct val="90000"/>
            </a:lnSpc>
            <a:spcBef>
              <a:spcPct val="0"/>
            </a:spcBef>
            <a:spcAft>
              <a:spcPct val="15000"/>
            </a:spcAft>
            <a:buNone/>
          </a:pPr>
          <a:r>
            <a:rPr lang="en-US" sz="1400" kern="1200" dirty="0">
              <a:latin typeface="Palatino Linotype" panose="02040502050505030304" pitchFamily="18" charset="0"/>
            </a:rPr>
            <a:t>FSA ID on StudentAid.gov</a:t>
          </a:r>
        </a:p>
      </dsp:txBody>
      <dsp:txXfrm>
        <a:off x="3735" y="1756658"/>
        <a:ext cx="2022288" cy="1698722"/>
      </dsp:txXfrm>
    </dsp:sp>
    <dsp:sp modelId="{E4DBC537-605D-4E14-B5CD-D1A818520833}">
      <dsp:nvSpPr>
        <dsp:cNvPr id="0" name=""/>
        <dsp:cNvSpPr/>
      </dsp:nvSpPr>
      <dsp:spPr>
        <a:xfrm>
          <a:off x="590198" y="963920"/>
          <a:ext cx="849361" cy="849361"/>
        </a:xfrm>
        <a:prstGeom prst="ellipse">
          <a:avLst/>
        </a:prstGeom>
        <a:solidFill>
          <a:schemeClr val="accent1">
            <a:shade val="80000"/>
            <a:hueOff val="0"/>
            <a:satOff val="0"/>
            <a:lumOff val="0"/>
            <a:alphaOff val="0"/>
          </a:schemeClr>
        </a:solidFill>
        <a:ln w="48000" cap="flat" cmpd="thickThin"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220" tIns="12700" rIns="66220" bIns="12700" numCol="1" spcCol="1270" anchor="ctr" anchorCtr="0">
          <a:noAutofit/>
        </a:bodyPr>
        <a:lstStyle/>
        <a:p>
          <a:pPr marL="0" lvl="0" indent="0" algn="ctr" defTabSz="1689100">
            <a:lnSpc>
              <a:spcPct val="90000"/>
            </a:lnSpc>
            <a:spcBef>
              <a:spcPct val="0"/>
            </a:spcBef>
            <a:spcAft>
              <a:spcPct val="35000"/>
            </a:spcAft>
            <a:buNone/>
          </a:pPr>
          <a:r>
            <a:rPr lang="en-US" sz="3800" kern="1200" dirty="0"/>
            <a:t>1</a:t>
          </a:r>
        </a:p>
      </dsp:txBody>
      <dsp:txXfrm>
        <a:off x="714584" y="1088306"/>
        <a:ext cx="600589" cy="600589"/>
      </dsp:txXfrm>
    </dsp:sp>
    <dsp:sp modelId="{9AECC9DC-D656-42CA-86D0-51D87F7F96C4}">
      <dsp:nvSpPr>
        <dsp:cNvPr id="0" name=""/>
        <dsp:cNvSpPr/>
      </dsp:nvSpPr>
      <dsp:spPr>
        <a:xfrm>
          <a:off x="3735" y="3511932"/>
          <a:ext cx="2022288" cy="72"/>
        </a:xfrm>
        <a:prstGeom prst="rect">
          <a:avLst/>
        </a:prstGeom>
        <a:solidFill>
          <a:schemeClr val="accent1">
            <a:shade val="80000"/>
            <a:hueOff val="7384"/>
            <a:satOff val="198"/>
            <a:lumOff val="2161"/>
            <a:alphaOff val="0"/>
          </a:schemeClr>
        </a:solidFill>
        <a:ln w="48000" cap="flat" cmpd="thickThin" algn="ctr">
          <a:solidFill>
            <a:schemeClr val="accent1">
              <a:shade val="80000"/>
              <a:hueOff val="7384"/>
              <a:satOff val="198"/>
              <a:lumOff val="21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6F85D1-7613-4A55-AE23-B3872F779600}">
      <dsp:nvSpPr>
        <dsp:cNvPr id="0" name=""/>
        <dsp:cNvSpPr/>
      </dsp:nvSpPr>
      <dsp:spPr>
        <a:xfrm>
          <a:off x="2228252" y="680800"/>
          <a:ext cx="2022288" cy="2831204"/>
        </a:xfrm>
        <a:prstGeom prst="rect">
          <a:avLst/>
        </a:prstGeom>
        <a:solidFill>
          <a:schemeClr val="accent1">
            <a:alpha val="90000"/>
            <a:tint val="40000"/>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7665" tIns="330200" rIns="157665" bIns="330200" numCol="1" spcCol="1270" anchor="t" anchorCtr="0">
          <a:noAutofit/>
        </a:bodyPr>
        <a:lstStyle/>
        <a:p>
          <a:pPr marL="0" lvl="0" indent="0" algn="ctr" defTabSz="800100">
            <a:lnSpc>
              <a:spcPct val="90000"/>
            </a:lnSpc>
            <a:spcBef>
              <a:spcPct val="0"/>
            </a:spcBef>
            <a:spcAft>
              <a:spcPct val="35000"/>
            </a:spcAft>
            <a:buNone/>
          </a:pPr>
          <a:r>
            <a:rPr lang="en-US" sz="1800" kern="1200" dirty="0">
              <a:latin typeface="Palatino Linotype" panose="02040502050505030304" pitchFamily="18" charset="0"/>
            </a:rPr>
            <a:t>Complete</a:t>
          </a:r>
        </a:p>
        <a:p>
          <a:pPr marL="114300" lvl="1" indent="-114300" algn="ctr" defTabSz="622300">
            <a:lnSpc>
              <a:spcPct val="90000"/>
            </a:lnSpc>
            <a:spcBef>
              <a:spcPct val="0"/>
            </a:spcBef>
            <a:spcAft>
              <a:spcPct val="15000"/>
            </a:spcAft>
            <a:buNone/>
          </a:pPr>
          <a:r>
            <a:rPr lang="en-US" sz="1400" kern="1200" dirty="0">
              <a:latin typeface="Palatino Linotype" panose="02040502050505030304" pitchFamily="18" charset="0"/>
            </a:rPr>
            <a:t>the Free Application for Federal Student Aid (FAFSA)</a:t>
          </a:r>
        </a:p>
      </dsp:txBody>
      <dsp:txXfrm>
        <a:off x="2228252" y="1756658"/>
        <a:ext cx="2022288" cy="1698722"/>
      </dsp:txXfrm>
    </dsp:sp>
    <dsp:sp modelId="{2413A60F-C528-4450-A4CE-B8B6B9C3712D}">
      <dsp:nvSpPr>
        <dsp:cNvPr id="0" name=""/>
        <dsp:cNvSpPr/>
      </dsp:nvSpPr>
      <dsp:spPr>
        <a:xfrm>
          <a:off x="2814716" y="963920"/>
          <a:ext cx="849361" cy="849361"/>
        </a:xfrm>
        <a:prstGeom prst="ellipse">
          <a:avLst/>
        </a:prstGeom>
        <a:solidFill>
          <a:schemeClr val="accent1">
            <a:shade val="80000"/>
            <a:hueOff val="14768"/>
            <a:satOff val="396"/>
            <a:lumOff val="4321"/>
            <a:alphaOff val="0"/>
          </a:schemeClr>
        </a:solidFill>
        <a:ln w="48000" cap="flat" cmpd="thickThin" algn="ctr">
          <a:solidFill>
            <a:schemeClr val="accent1">
              <a:shade val="80000"/>
              <a:hueOff val="14768"/>
              <a:satOff val="396"/>
              <a:lumOff val="432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220" tIns="12700" rIns="66220" bIns="12700" numCol="1" spcCol="1270" anchor="ctr" anchorCtr="0">
          <a:noAutofit/>
        </a:bodyPr>
        <a:lstStyle/>
        <a:p>
          <a:pPr marL="0" lvl="0" indent="0" algn="ctr" defTabSz="1689100">
            <a:lnSpc>
              <a:spcPct val="90000"/>
            </a:lnSpc>
            <a:spcBef>
              <a:spcPct val="0"/>
            </a:spcBef>
            <a:spcAft>
              <a:spcPct val="35000"/>
            </a:spcAft>
            <a:buNone/>
          </a:pPr>
          <a:r>
            <a:rPr lang="en-US" sz="3800" kern="1200" dirty="0"/>
            <a:t>2</a:t>
          </a:r>
        </a:p>
      </dsp:txBody>
      <dsp:txXfrm>
        <a:off x="2939102" y="1088306"/>
        <a:ext cx="600589" cy="600589"/>
      </dsp:txXfrm>
    </dsp:sp>
    <dsp:sp modelId="{BEB7760F-CC42-4E54-84B4-62E3629B96F6}">
      <dsp:nvSpPr>
        <dsp:cNvPr id="0" name=""/>
        <dsp:cNvSpPr/>
      </dsp:nvSpPr>
      <dsp:spPr>
        <a:xfrm>
          <a:off x="2228252" y="3511932"/>
          <a:ext cx="2022288" cy="72"/>
        </a:xfrm>
        <a:prstGeom prst="rect">
          <a:avLst/>
        </a:prstGeom>
        <a:solidFill>
          <a:schemeClr val="accent1">
            <a:shade val="80000"/>
            <a:hueOff val="22151"/>
            <a:satOff val="594"/>
            <a:lumOff val="6482"/>
            <a:alphaOff val="0"/>
          </a:schemeClr>
        </a:solidFill>
        <a:ln w="48000" cap="flat" cmpd="thickThin" algn="ctr">
          <a:solidFill>
            <a:schemeClr val="accent1">
              <a:shade val="80000"/>
              <a:hueOff val="22151"/>
              <a:satOff val="594"/>
              <a:lumOff val="64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3A6659-CD03-40FE-9E15-5D40CA066B62}">
      <dsp:nvSpPr>
        <dsp:cNvPr id="0" name=""/>
        <dsp:cNvSpPr/>
      </dsp:nvSpPr>
      <dsp:spPr>
        <a:xfrm>
          <a:off x="4452770" y="680800"/>
          <a:ext cx="2022288" cy="2831204"/>
        </a:xfrm>
        <a:prstGeom prst="rect">
          <a:avLst/>
        </a:prstGeom>
        <a:solidFill>
          <a:schemeClr val="accent1">
            <a:alpha val="90000"/>
            <a:tint val="40000"/>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7665" tIns="330200" rIns="157665" bIns="330200" numCol="1" spcCol="1270" anchor="t" anchorCtr="0">
          <a:noAutofit/>
        </a:bodyPr>
        <a:lstStyle/>
        <a:p>
          <a:pPr marL="0" lvl="0" indent="0" algn="ctr" defTabSz="800100">
            <a:lnSpc>
              <a:spcPct val="90000"/>
            </a:lnSpc>
            <a:spcBef>
              <a:spcPct val="0"/>
            </a:spcBef>
            <a:spcAft>
              <a:spcPct val="35000"/>
            </a:spcAft>
            <a:buNone/>
          </a:pPr>
          <a:r>
            <a:rPr lang="en-US" sz="1800" kern="1200" dirty="0">
              <a:latin typeface="Palatino Linotype" panose="02040502050505030304" pitchFamily="18" charset="0"/>
            </a:rPr>
            <a:t>Receive</a:t>
          </a:r>
        </a:p>
        <a:p>
          <a:pPr marL="114300" lvl="1" indent="-114300" algn="ctr" defTabSz="622300">
            <a:lnSpc>
              <a:spcPct val="90000"/>
            </a:lnSpc>
            <a:spcBef>
              <a:spcPct val="0"/>
            </a:spcBef>
            <a:spcAft>
              <a:spcPct val="15000"/>
            </a:spcAft>
            <a:buNone/>
          </a:pPr>
          <a:r>
            <a:rPr lang="en-US" sz="1400" kern="1200" dirty="0">
              <a:latin typeface="Palatino Linotype" panose="02040502050505030304" pitchFamily="18" charset="0"/>
            </a:rPr>
            <a:t>FAFSA Submission Summary</a:t>
          </a:r>
        </a:p>
      </dsp:txBody>
      <dsp:txXfrm>
        <a:off x="4452770" y="1756658"/>
        <a:ext cx="2022288" cy="1698722"/>
      </dsp:txXfrm>
    </dsp:sp>
    <dsp:sp modelId="{287783E9-4F01-4149-8F6D-E0254ACB10DE}">
      <dsp:nvSpPr>
        <dsp:cNvPr id="0" name=""/>
        <dsp:cNvSpPr/>
      </dsp:nvSpPr>
      <dsp:spPr>
        <a:xfrm>
          <a:off x="5039233" y="963920"/>
          <a:ext cx="849361" cy="849361"/>
        </a:xfrm>
        <a:prstGeom prst="ellipse">
          <a:avLst/>
        </a:prstGeom>
        <a:solidFill>
          <a:schemeClr val="accent1">
            <a:shade val="80000"/>
            <a:hueOff val="29535"/>
            <a:satOff val="792"/>
            <a:lumOff val="8642"/>
            <a:alphaOff val="0"/>
          </a:schemeClr>
        </a:solidFill>
        <a:ln w="48000" cap="flat" cmpd="thickThin" algn="ctr">
          <a:solidFill>
            <a:schemeClr val="accent1">
              <a:shade val="80000"/>
              <a:hueOff val="29535"/>
              <a:satOff val="792"/>
              <a:lumOff val="864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220" tIns="12700" rIns="66220" bIns="12700" numCol="1" spcCol="1270" anchor="ctr" anchorCtr="0">
          <a:noAutofit/>
        </a:bodyPr>
        <a:lstStyle/>
        <a:p>
          <a:pPr marL="0" lvl="0" indent="0" algn="ctr" defTabSz="1689100">
            <a:lnSpc>
              <a:spcPct val="90000"/>
            </a:lnSpc>
            <a:spcBef>
              <a:spcPct val="0"/>
            </a:spcBef>
            <a:spcAft>
              <a:spcPct val="35000"/>
            </a:spcAft>
            <a:buNone/>
          </a:pPr>
          <a:r>
            <a:rPr lang="en-US" sz="3800" kern="1200" dirty="0"/>
            <a:t>3</a:t>
          </a:r>
        </a:p>
      </dsp:txBody>
      <dsp:txXfrm>
        <a:off x="5163619" y="1088306"/>
        <a:ext cx="600589" cy="600589"/>
      </dsp:txXfrm>
    </dsp:sp>
    <dsp:sp modelId="{660CA16C-990A-4289-8CF0-F69D1EE7C309}">
      <dsp:nvSpPr>
        <dsp:cNvPr id="0" name=""/>
        <dsp:cNvSpPr/>
      </dsp:nvSpPr>
      <dsp:spPr>
        <a:xfrm>
          <a:off x="4452770" y="3511932"/>
          <a:ext cx="2022288" cy="72"/>
        </a:xfrm>
        <a:prstGeom prst="rect">
          <a:avLst/>
        </a:prstGeom>
        <a:solidFill>
          <a:schemeClr val="accent1">
            <a:shade val="80000"/>
            <a:hueOff val="36919"/>
            <a:satOff val="991"/>
            <a:lumOff val="10803"/>
            <a:alphaOff val="0"/>
          </a:schemeClr>
        </a:solidFill>
        <a:ln w="48000" cap="flat" cmpd="thickThin" algn="ctr">
          <a:solidFill>
            <a:schemeClr val="accent1">
              <a:shade val="80000"/>
              <a:hueOff val="36919"/>
              <a:satOff val="991"/>
              <a:lumOff val="1080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01834A-2387-4852-B6E8-4D75FB023438}">
      <dsp:nvSpPr>
        <dsp:cNvPr id="0" name=""/>
        <dsp:cNvSpPr/>
      </dsp:nvSpPr>
      <dsp:spPr>
        <a:xfrm>
          <a:off x="6677287" y="680800"/>
          <a:ext cx="2022288" cy="2831204"/>
        </a:xfrm>
        <a:prstGeom prst="rect">
          <a:avLst/>
        </a:prstGeom>
        <a:solidFill>
          <a:schemeClr val="accent1">
            <a:alpha val="90000"/>
            <a:tint val="40000"/>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7665" tIns="330200" rIns="157665" bIns="330200" numCol="1" spcCol="1270" anchor="t" anchorCtr="0">
          <a:noAutofit/>
        </a:bodyPr>
        <a:lstStyle/>
        <a:p>
          <a:pPr marL="0" lvl="0" indent="0" algn="ctr" defTabSz="800100">
            <a:lnSpc>
              <a:spcPct val="90000"/>
            </a:lnSpc>
            <a:spcBef>
              <a:spcPct val="0"/>
            </a:spcBef>
            <a:spcAft>
              <a:spcPct val="35000"/>
            </a:spcAft>
            <a:buNone/>
          </a:pPr>
          <a:r>
            <a:rPr lang="en-US" sz="1800" kern="1200" dirty="0">
              <a:latin typeface="Palatino Linotype" panose="02040502050505030304" pitchFamily="18" charset="0"/>
            </a:rPr>
            <a:t>Receive</a:t>
          </a:r>
        </a:p>
        <a:p>
          <a:pPr marL="114300" lvl="1" indent="-114300" algn="ctr" defTabSz="622300">
            <a:lnSpc>
              <a:spcPct val="90000"/>
            </a:lnSpc>
            <a:spcBef>
              <a:spcPct val="0"/>
            </a:spcBef>
            <a:spcAft>
              <a:spcPct val="15000"/>
            </a:spcAft>
            <a:buNone/>
          </a:pPr>
          <a:r>
            <a:rPr lang="en-US" sz="1400" kern="1200" dirty="0">
              <a:latin typeface="Palatino Linotype" panose="02040502050505030304" pitchFamily="18" charset="0"/>
            </a:rPr>
            <a:t>a financial aid offer from the school </a:t>
          </a:r>
        </a:p>
      </dsp:txBody>
      <dsp:txXfrm>
        <a:off x="6677287" y="1756658"/>
        <a:ext cx="2022288" cy="1698722"/>
      </dsp:txXfrm>
    </dsp:sp>
    <dsp:sp modelId="{33EF7BDD-8C90-425F-B6FE-3A7D12D3252E}">
      <dsp:nvSpPr>
        <dsp:cNvPr id="0" name=""/>
        <dsp:cNvSpPr/>
      </dsp:nvSpPr>
      <dsp:spPr>
        <a:xfrm>
          <a:off x="7263751" y="963920"/>
          <a:ext cx="849361" cy="849361"/>
        </a:xfrm>
        <a:prstGeom prst="ellipse">
          <a:avLst/>
        </a:prstGeom>
        <a:solidFill>
          <a:schemeClr val="accent1">
            <a:shade val="80000"/>
            <a:hueOff val="44303"/>
            <a:satOff val="1189"/>
            <a:lumOff val="12963"/>
            <a:alphaOff val="0"/>
          </a:schemeClr>
        </a:solidFill>
        <a:ln w="48000" cap="flat" cmpd="thickThin" algn="ctr">
          <a:solidFill>
            <a:schemeClr val="accent1">
              <a:shade val="80000"/>
              <a:hueOff val="44303"/>
              <a:satOff val="1189"/>
              <a:lumOff val="1296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220" tIns="12700" rIns="66220" bIns="12700" numCol="1" spcCol="1270" anchor="ctr" anchorCtr="0">
          <a:noAutofit/>
        </a:bodyPr>
        <a:lstStyle/>
        <a:p>
          <a:pPr marL="0" lvl="0" indent="0" algn="ctr" defTabSz="1689100">
            <a:lnSpc>
              <a:spcPct val="90000"/>
            </a:lnSpc>
            <a:spcBef>
              <a:spcPct val="0"/>
            </a:spcBef>
            <a:spcAft>
              <a:spcPct val="35000"/>
            </a:spcAft>
            <a:buNone/>
          </a:pPr>
          <a:r>
            <a:rPr lang="en-US" sz="3800" kern="1200" dirty="0"/>
            <a:t>4</a:t>
          </a:r>
        </a:p>
      </dsp:txBody>
      <dsp:txXfrm>
        <a:off x="7388137" y="1088306"/>
        <a:ext cx="600589" cy="600589"/>
      </dsp:txXfrm>
    </dsp:sp>
    <dsp:sp modelId="{9F7F1304-0470-4428-AA1B-5CD59477EEB3}">
      <dsp:nvSpPr>
        <dsp:cNvPr id="0" name=""/>
        <dsp:cNvSpPr/>
      </dsp:nvSpPr>
      <dsp:spPr>
        <a:xfrm>
          <a:off x="6677287" y="3511932"/>
          <a:ext cx="2022288" cy="72"/>
        </a:xfrm>
        <a:prstGeom prst="rect">
          <a:avLst/>
        </a:prstGeom>
        <a:solidFill>
          <a:schemeClr val="accent1">
            <a:shade val="80000"/>
            <a:hueOff val="51686"/>
            <a:satOff val="1387"/>
            <a:lumOff val="15124"/>
            <a:alphaOff val="0"/>
          </a:schemeClr>
        </a:solidFill>
        <a:ln w="48000" cap="flat" cmpd="thickThin" algn="ctr">
          <a:solidFill>
            <a:schemeClr val="accent1">
              <a:shade val="80000"/>
              <a:hueOff val="51686"/>
              <a:satOff val="1387"/>
              <a:lumOff val="1512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F3D86A-E2D5-4114-9D0C-1652CD9E8EF8}">
      <dsp:nvSpPr>
        <dsp:cNvPr id="0" name=""/>
        <dsp:cNvSpPr/>
      </dsp:nvSpPr>
      <dsp:spPr>
        <a:xfrm>
          <a:off x="8901805" y="680800"/>
          <a:ext cx="2022288" cy="2831204"/>
        </a:xfrm>
        <a:prstGeom prst="rect">
          <a:avLst/>
        </a:prstGeom>
        <a:solidFill>
          <a:schemeClr val="accent1">
            <a:alpha val="90000"/>
            <a:tint val="40000"/>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7665" tIns="330200" rIns="157665" bIns="330200" numCol="1" spcCol="1270" anchor="t" anchorCtr="0">
          <a:noAutofit/>
        </a:bodyPr>
        <a:lstStyle/>
        <a:p>
          <a:pPr marL="0" lvl="0" indent="0" algn="ctr" defTabSz="800100">
            <a:lnSpc>
              <a:spcPct val="90000"/>
            </a:lnSpc>
            <a:spcBef>
              <a:spcPct val="0"/>
            </a:spcBef>
            <a:spcAft>
              <a:spcPct val="35000"/>
            </a:spcAft>
            <a:buNone/>
          </a:pPr>
          <a:r>
            <a:rPr lang="en-US" sz="1800" kern="1200" dirty="0">
              <a:latin typeface="Palatino Linotype" panose="02040502050505030304" pitchFamily="18" charset="0"/>
            </a:rPr>
            <a:t>Decide</a:t>
          </a:r>
        </a:p>
        <a:p>
          <a:pPr marL="114300" lvl="1" indent="-114300" algn="ctr" defTabSz="622300">
            <a:lnSpc>
              <a:spcPct val="90000"/>
            </a:lnSpc>
            <a:spcBef>
              <a:spcPct val="0"/>
            </a:spcBef>
            <a:spcAft>
              <a:spcPct val="15000"/>
            </a:spcAft>
            <a:buNone/>
          </a:pPr>
          <a:r>
            <a:rPr lang="en-US" sz="1400" kern="1200" dirty="0">
              <a:latin typeface="Palatino Linotype" panose="02040502050505030304" pitchFamily="18" charset="0"/>
            </a:rPr>
            <a:t>which aid to accept and return the financial aid offer</a:t>
          </a:r>
        </a:p>
      </dsp:txBody>
      <dsp:txXfrm>
        <a:off x="8901805" y="1756658"/>
        <a:ext cx="2022288" cy="1698722"/>
      </dsp:txXfrm>
    </dsp:sp>
    <dsp:sp modelId="{A6A2AFDD-5DD4-4B60-921D-ADE3DC1E05F8}">
      <dsp:nvSpPr>
        <dsp:cNvPr id="0" name=""/>
        <dsp:cNvSpPr/>
      </dsp:nvSpPr>
      <dsp:spPr>
        <a:xfrm>
          <a:off x="9488268" y="963920"/>
          <a:ext cx="849361" cy="849361"/>
        </a:xfrm>
        <a:prstGeom prst="ellipse">
          <a:avLst/>
        </a:prstGeom>
        <a:solidFill>
          <a:schemeClr val="accent1">
            <a:shade val="80000"/>
            <a:hueOff val="59070"/>
            <a:satOff val="1585"/>
            <a:lumOff val="17284"/>
            <a:alphaOff val="0"/>
          </a:schemeClr>
        </a:solidFill>
        <a:ln w="48000" cap="flat" cmpd="thickThin" algn="ctr">
          <a:solidFill>
            <a:schemeClr val="accent1">
              <a:shade val="80000"/>
              <a:hueOff val="59070"/>
              <a:satOff val="1585"/>
              <a:lumOff val="1728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220" tIns="12700" rIns="66220" bIns="12700" numCol="1" spcCol="1270" anchor="ctr" anchorCtr="0">
          <a:noAutofit/>
        </a:bodyPr>
        <a:lstStyle/>
        <a:p>
          <a:pPr marL="0" lvl="0" indent="0" algn="ctr" defTabSz="1689100">
            <a:lnSpc>
              <a:spcPct val="90000"/>
            </a:lnSpc>
            <a:spcBef>
              <a:spcPct val="0"/>
            </a:spcBef>
            <a:spcAft>
              <a:spcPct val="35000"/>
            </a:spcAft>
            <a:buNone/>
          </a:pPr>
          <a:r>
            <a:rPr lang="en-US" sz="3800" kern="1200" dirty="0"/>
            <a:t>5</a:t>
          </a:r>
        </a:p>
      </dsp:txBody>
      <dsp:txXfrm>
        <a:off x="9612654" y="1088306"/>
        <a:ext cx="600589" cy="600589"/>
      </dsp:txXfrm>
    </dsp:sp>
    <dsp:sp modelId="{4F164C2F-56E1-4FAD-B97F-105696A30296}">
      <dsp:nvSpPr>
        <dsp:cNvPr id="0" name=""/>
        <dsp:cNvSpPr/>
      </dsp:nvSpPr>
      <dsp:spPr>
        <a:xfrm>
          <a:off x="8901805" y="3511932"/>
          <a:ext cx="2022288" cy="72"/>
        </a:xfrm>
        <a:prstGeom prst="rect">
          <a:avLst/>
        </a:prstGeom>
        <a:solidFill>
          <a:schemeClr val="accent1">
            <a:shade val="80000"/>
            <a:hueOff val="66454"/>
            <a:satOff val="1783"/>
            <a:lumOff val="19445"/>
            <a:alphaOff val="0"/>
          </a:schemeClr>
        </a:solidFill>
        <a:ln w="48000" cap="flat" cmpd="thickThin" algn="ctr">
          <a:solidFill>
            <a:schemeClr val="accent1">
              <a:shade val="80000"/>
              <a:hueOff val="66454"/>
              <a:satOff val="1783"/>
              <a:lumOff val="194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B4A1C-2ED1-4FD5-9E2B-73C00BE6C318}">
      <dsp:nvSpPr>
        <dsp:cNvPr id="0" name=""/>
        <dsp:cNvSpPr/>
      </dsp:nvSpPr>
      <dsp:spPr>
        <a:xfrm>
          <a:off x="278361" y="453509"/>
          <a:ext cx="1369993" cy="136999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88B407-3595-42C0-BF3F-C89C26DDE761}">
      <dsp:nvSpPr>
        <dsp:cNvPr id="0" name=""/>
        <dsp:cNvSpPr/>
      </dsp:nvSpPr>
      <dsp:spPr>
        <a:xfrm>
          <a:off x="566060" y="741207"/>
          <a:ext cx="794596" cy="794596"/>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1"/>
              </a:ext>
            </a:extLst>
          </a:blip>
          <a:stretch>
            <a:fillRect/>
          </a:stretch>
        </a:blip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2A2BE8-F9EE-4F8A-AB6D-DABBF5F5EF46}">
      <dsp:nvSpPr>
        <dsp:cNvPr id="0" name=""/>
        <dsp:cNvSpPr/>
      </dsp:nvSpPr>
      <dsp:spPr>
        <a:xfrm>
          <a:off x="1941925" y="453509"/>
          <a:ext cx="3229269" cy="136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altLang="en-US" sz="2400" kern="1200" cap="none" dirty="0">
              <a:latin typeface="+mn-lt"/>
            </a:rPr>
            <a:t>Grants</a:t>
          </a:r>
          <a:endParaRPr lang="en-US" sz="2400" kern="1200" cap="none" dirty="0">
            <a:latin typeface="+mn-lt"/>
          </a:endParaRPr>
        </a:p>
      </dsp:txBody>
      <dsp:txXfrm>
        <a:off x="1941925" y="453509"/>
        <a:ext cx="3229269" cy="1369993"/>
      </dsp:txXfrm>
    </dsp:sp>
    <dsp:sp modelId="{1235CF53-4F00-4E20-9EEE-C41AFE3A28FF}">
      <dsp:nvSpPr>
        <dsp:cNvPr id="0" name=""/>
        <dsp:cNvSpPr/>
      </dsp:nvSpPr>
      <dsp:spPr>
        <a:xfrm>
          <a:off x="5733870" y="453509"/>
          <a:ext cx="1369993" cy="136999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4272AD-0678-4BD5-BEFF-3296E9713DC2}">
      <dsp:nvSpPr>
        <dsp:cNvPr id="0" name=""/>
        <dsp:cNvSpPr/>
      </dsp:nvSpPr>
      <dsp:spPr>
        <a:xfrm>
          <a:off x="6021569" y="741207"/>
          <a:ext cx="794596" cy="794596"/>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CA2A66-515C-4409-A233-3D5BB221B804}">
      <dsp:nvSpPr>
        <dsp:cNvPr id="0" name=""/>
        <dsp:cNvSpPr/>
      </dsp:nvSpPr>
      <dsp:spPr>
        <a:xfrm>
          <a:off x="7397434" y="453509"/>
          <a:ext cx="3229269" cy="136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altLang="en-US" sz="2400" kern="1200" cap="none" dirty="0">
              <a:latin typeface="+mn-lt"/>
            </a:rPr>
            <a:t>Scholarships</a:t>
          </a:r>
        </a:p>
      </dsp:txBody>
      <dsp:txXfrm>
        <a:off x="7397434" y="453509"/>
        <a:ext cx="3229269" cy="1369993"/>
      </dsp:txXfrm>
    </dsp:sp>
    <dsp:sp modelId="{BA92BAF4-6099-489C-99F0-DA1734767711}">
      <dsp:nvSpPr>
        <dsp:cNvPr id="0" name=""/>
        <dsp:cNvSpPr/>
      </dsp:nvSpPr>
      <dsp:spPr>
        <a:xfrm>
          <a:off x="278361" y="2570479"/>
          <a:ext cx="1369993" cy="136999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11C51F-334E-4290-B296-ED6C8F47FF84}">
      <dsp:nvSpPr>
        <dsp:cNvPr id="0" name=""/>
        <dsp:cNvSpPr/>
      </dsp:nvSpPr>
      <dsp:spPr>
        <a:xfrm>
          <a:off x="566060" y="2858178"/>
          <a:ext cx="794596" cy="794596"/>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A3608A-E2A5-4F50-A651-99E74184897D}">
      <dsp:nvSpPr>
        <dsp:cNvPr id="0" name=""/>
        <dsp:cNvSpPr/>
      </dsp:nvSpPr>
      <dsp:spPr>
        <a:xfrm>
          <a:off x="1941925" y="2570479"/>
          <a:ext cx="3229269" cy="136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altLang="en-US" sz="2400" kern="1200" cap="none" dirty="0">
              <a:latin typeface="+mn-lt"/>
            </a:rPr>
            <a:t>Work-study programs</a:t>
          </a:r>
        </a:p>
      </dsp:txBody>
      <dsp:txXfrm>
        <a:off x="1941925" y="2570479"/>
        <a:ext cx="3229269" cy="1369993"/>
      </dsp:txXfrm>
    </dsp:sp>
    <dsp:sp modelId="{B1D11B23-33FD-47FA-94EB-DAF46504AB58}">
      <dsp:nvSpPr>
        <dsp:cNvPr id="0" name=""/>
        <dsp:cNvSpPr/>
      </dsp:nvSpPr>
      <dsp:spPr>
        <a:xfrm>
          <a:off x="5733870" y="2570479"/>
          <a:ext cx="1369993" cy="136999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9A1ECC-0597-4C6F-8BF6-B8A4819582AA}">
      <dsp:nvSpPr>
        <dsp:cNvPr id="0" name=""/>
        <dsp:cNvSpPr/>
      </dsp:nvSpPr>
      <dsp:spPr>
        <a:xfrm>
          <a:off x="6021569" y="2858178"/>
          <a:ext cx="794596" cy="794596"/>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F21FE3-95D5-494A-AEC5-B808077A3E79}">
      <dsp:nvSpPr>
        <dsp:cNvPr id="0" name=""/>
        <dsp:cNvSpPr/>
      </dsp:nvSpPr>
      <dsp:spPr>
        <a:xfrm>
          <a:off x="7397434" y="2570479"/>
          <a:ext cx="3229269" cy="136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altLang="en-US" sz="2400" kern="1200" cap="none" dirty="0">
              <a:latin typeface="+mn-lt"/>
            </a:rPr>
            <a:t>Loans</a:t>
          </a:r>
          <a:endParaRPr lang="en-US" altLang="en-US" sz="3200" kern="1200" cap="none" dirty="0">
            <a:latin typeface="+mn-lt"/>
          </a:endParaRPr>
        </a:p>
      </dsp:txBody>
      <dsp:txXfrm>
        <a:off x="7397434" y="2570479"/>
        <a:ext cx="3229269" cy="13699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8BB014-2A6F-47FF-8FB9-1D5AE9627832}">
      <dsp:nvSpPr>
        <dsp:cNvPr id="0" name=""/>
        <dsp:cNvSpPr/>
      </dsp:nvSpPr>
      <dsp:spPr>
        <a:xfrm>
          <a:off x="616949" y="256422"/>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B9990F-EF07-4478-88FF-7305F79EEF26}">
      <dsp:nvSpPr>
        <dsp:cNvPr id="0" name=""/>
        <dsp:cNvSpPr/>
      </dsp:nvSpPr>
      <dsp:spPr>
        <a:xfrm>
          <a:off x="1004512" y="643984"/>
          <a:ext cx="1043437" cy="1043437"/>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1"/>
              </a:ext>
            </a:extLst>
          </a:blip>
          <a:stretch>
            <a:fillRect/>
          </a:stretch>
        </a:blip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F2D506EE-0635-40CD-95CC-C8EA52106744}">
      <dsp:nvSpPr>
        <dsp:cNvPr id="0" name=""/>
        <dsp:cNvSpPr/>
      </dsp:nvSpPr>
      <dsp:spPr>
        <a:xfrm>
          <a:off x="35606" y="2641422"/>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cap="all"/>
          </a:pPr>
          <a:r>
            <a:rPr lang="en-US" sz="3600" kern="1200" cap="none" dirty="0">
              <a:latin typeface="Palatino Linotype" panose="02040502050505030304" pitchFamily="18" charset="0"/>
            </a:rPr>
            <a:t>Market value</a:t>
          </a:r>
        </a:p>
      </dsp:txBody>
      <dsp:txXfrm>
        <a:off x="35606" y="2641422"/>
        <a:ext cx="2981250" cy="720000"/>
      </dsp:txXfrm>
    </dsp:sp>
    <dsp:sp modelId="{FEC51F7A-3429-43DF-9A30-98A04AE08C39}">
      <dsp:nvSpPr>
        <dsp:cNvPr id="0" name=""/>
        <dsp:cNvSpPr/>
      </dsp:nvSpPr>
      <dsp:spPr>
        <a:xfrm>
          <a:off x="4119918" y="256422"/>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407703-F850-49C6-A983-C87284A948DA}">
      <dsp:nvSpPr>
        <dsp:cNvPr id="0" name=""/>
        <dsp:cNvSpPr/>
      </dsp:nvSpPr>
      <dsp:spPr>
        <a:xfrm>
          <a:off x="4507481" y="643984"/>
          <a:ext cx="1043437" cy="1043437"/>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C368DE54-E642-461D-A3DA-373D8658F087}">
      <dsp:nvSpPr>
        <dsp:cNvPr id="0" name=""/>
        <dsp:cNvSpPr/>
      </dsp:nvSpPr>
      <dsp:spPr>
        <a:xfrm>
          <a:off x="3538574" y="2641422"/>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cap="all"/>
          </a:pPr>
          <a:r>
            <a:rPr lang="en-US" sz="3600" kern="1200" cap="none" dirty="0">
              <a:latin typeface="Palatino Linotype" panose="02040502050505030304" pitchFamily="18" charset="0"/>
            </a:rPr>
            <a:t>Debt owed</a:t>
          </a:r>
        </a:p>
      </dsp:txBody>
      <dsp:txXfrm>
        <a:off x="3538574" y="2641422"/>
        <a:ext cx="2981250" cy="720000"/>
      </dsp:txXfrm>
    </dsp:sp>
    <dsp:sp modelId="{1DA6B35B-52B7-459E-A9D5-70D730A96FFE}">
      <dsp:nvSpPr>
        <dsp:cNvPr id="0" name=""/>
        <dsp:cNvSpPr/>
      </dsp:nvSpPr>
      <dsp:spPr>
        <a:xfrm>
          <a:off x="7622887" y="256422"/>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11C64F-E4FF-4FFD-951D-08A389FFC7F4}">
      <dsp:nvSpPr>
        <dsp:cNvPr id="0" name=""/>
        <dsp:cNvSpPr/>
      </dsp:nvSpPr>
      <dsp:spPr>
        <a:xfrm>
          <a:off x="8010450" y="643984"/>
          <a:ext cx="1043437" cy="1043437"/>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71F5C6B5-B147-451C-A448-C9DA0B3DA9F5}">
      <dsp:nvSpPr>
        <dsp:cNvPr id="0" name=""/>
        <dsp:cNvSpPr/>
      </dsp:nvSpPr>
      <dsp:spPr>
        <a:xfrm>
          <a:off x="7041543" y="2641422"/>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cap="all"/>
          </a:pPr>
          <a:r>
            <a:rPr lang="en-US" sz="3600" kern="1200" cap="none" dirty="0">
              <a:latin typeface="Palatino Linotype" panose="02040502050505030304" pitchFamily="18" charset="0"/>
            </a:rPr>
            <a:t>Net value</a:t>
          </a:r>
        </a:p>
      </dsp:txBody>
      <dsp:txXfrm>
        <a:off x="7041543" y="2641422"/>
        <a:ext cx="298125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961C7E-D262-4905-AF00-09EA2EA10701}">
      <dsp:nvSpPr>
        <dsp:cNvPr id="0" name=""/>
        <dsp:cNvSpPr/>
      </dsp:nvSpPr>
      <dsp:spPr>
        <a:xfrm>
          <a:off x="425524" y="460254"/>
          <a:ext cx="759687" cy="759687"/>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1"/>
              </a:ext>
            </a:extLst>
          </a:blip>
          <a:stretch>
            <a:fillRect/>
          </a:stretch>
        </a:blip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4235707A-C07D-4227-B1AE-3B05B9C8232C}">
      <dsp:nvSpPr>
        <dsp:cNvPr id="0" name=""/>
        <dsp:cNvSpPr/>
      </dsp:nvSpPr>
      <dsp:spPr>
        <a:xfrm>
          <a:off x="11061" y="1348756"/>
          <a:ext cx="2170534" cy="336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33450">
            <a:lnSpc>
              <a:spcPct val="90000"/>
            </a:lnSpc>
            <a:spcBef>
              <a:spcPct val="0"/>
            </a:spcBef>
            <a:spcAft>
              <a:spcPct val="35000"/>
            </a:spcAft>
            <a:buNone/>
            <a:defRPr b="1"/>
          </a:pPr>
          <a:r>
            <a:rPr lang="en-US" sz="2100" kern="1200" dirty="0">
              <a:latin typeface="Palatino Linotype" panose="02040502050505030304" pitchFamily="18" charset="0"/>
            </a:rPr>
            <a:t>Develop a plan</a:t>
          </a:r>
        </a:p>
      </dsp:txBody>
      <dsp:txXfrm>
        <a:off x="11061" y="1348756"/>
        <a:ext cx="2170534" cy="336082"/>
      </dsp:txXfrm>
    </dsp:sp>
    <dsp:sp modelId="{4181231E-A027-4EEC-BAF3-85653082EBE0}">
      <dsp:nvSpPr>
        <dsp:cNvPr id="0" name=""/>
        <dsp:cNvSpPr/>
      </dsp:nvSpPr>
      <dsp:spPr>
        <a:xfrm>
          <a:off x="11061" y="1759098"/>
          <a:ext cx="2170534" cy="2383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b="0" kern="1200" dirty="0">
              <a:latin typeface="+mn-lt"/>
            </a:rPr>
            <a:t>Understanding the cost</a:t>
          </a:r>
          <a:endParaRPr lang="en-US" sz="1800" kern="1200" dirty="0">
            <a:latin typeface="+mn-lt"/>
          </a:endParaRPr>
        </a:p>
        <a:p>
          <a:pPr marL="0" lvl="0" indent="0" algn="l" defTabSz="800100">
            <a:lnSpc>
              <a:spcPct val="90000"/>
            </a:lnSpc>
            <a:spcBef>
              <a:spcPct val="0"/>
            </a:spcBef>
            <a:spcAft>
              <a:spcPct val="35000"/>
            </a:spcAft>
            <a:buNone/>
          </a:pPr>
          <a:r>
            <a:rPr lang="en-US" sz="1800" kern="1200" dirty="0">
              <a:latin typeface="+mn-lt"/>
            </a:rPr>
            <a:t>Establish a scholarship goal</a:t>
          </a:r>
        </a:p>
      </dsp:txBody>
      <dsp:txXfrm>
        <a:off x="11061" y="1759098"/>
        <a:ext cx="2170534" cy="2383293"/>
      </dsp:txXfrm>
    </dsp:sp>
    <dsp:sp modelId="{09DAB4FC-B437-4334-8A37-C4422714BC8C}">
      <dsp:nvSpPr>
        <dsp:cNvPr id="0" name=""/>
        <dsp:cNvSpPr/>
      </dsp:nvSpPr>
      <dsp:spPr>
        <a:xfrm>
          <a:off x="3064078" y="516250"/>
          <a:ext cx="759687" cy="759687"/>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6FC860E4-DDCB-4D51-A8E5-AA0FCB4E6B83}">
      <dsp:nvSpPr>
        <dsp:cNvPr id="0" name=""/>
        <dsp:cNvSpPr/>
      </dsp:nvSpPr>
      <dsp:spPr>
        <a:xfrm>
          <a:off x="2561439" y="1348756"/>
          <a:ext cx="2170534" cy="336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33450">
            <a:lnSpc>
              <a:spcPct val="90000"/>
            </a:lnSpc>
            <a:spcBef>
              <a:spcPct val="0"/>
            </a:spcBef>
            <a:spcAft>
              <a:spcPct val="35000"/>
            </a:spcAft>
            <a:buNone/>
            <a:defRPr b="1"/>
          </a:pPr>
          <a:r>
            <a:rPr lang="en-US" sz="2100" b="1" kern="1200" dirty="0">
              <a:solidFill>
                <a:prstClr val="black">
                  <a:hueOff val="0"/>
                  <a:satOff val="0"/>
                  <a:lumOff val="0"/>
                  <a:alphaOff val="0"/>
                </a:prstClr>
              </a:solidFill>
              <a:latin typeface="Palatino Linotype" panose="02040502050505030304" pitchFamily="18" charset="0"/>
              <a:ea typeface="+mn-ea"/>
              <a:cs typeface="+mn-cs"/>
            </a:rPr>
            <a:t>Conduct research</a:t>
          </a:r>
        </a:p>
      </dsp:txBody>
      <dsp:txXfrm>
        <a:off x="2561439" y="1348756"/>
        <a:ext cx="2170534" cy="336082"/>
      </dsp:txXfrm>
    </dsp:sp>
    <dsp:sp modelId="{541D9F67-4F79-4829-B2F0-800053E063F5}">
      <dsp:nvSpPr>
        <dsp:cNvPr id="0" name=""/>
        <dsp:cNvSpPr/>
      </dsp:nvSpPr>
      <dsp:spPr>
        <a:xfrm>
          <a:off x="2561439" y="1759098"/>
          <a:ext cx="2170534" cy="2383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b="0" kern="1200" dirty="0">
              <a:solidFill>
                <a:prstClr val="black">
                  <a:hueOff val="0"/>
                  <a:satOff val="0"/>
                  <a:lumOff val="0"/>
                  <a:alphaOff val="0"/>
                </a:prstClr>
              </a:solidFill>
              <a:latin typeface="+mn-lt"/>
              <a:ea typeface="+mn-ea"/>
              <a:cs typeface="+mn-cs"/>
            </a:rPr>
            <a:t>Research local, college, state, employer programs</a:t>
          </a:r>
        </a:p>
        <a:p>
          <a:pPr marL="0" lvl="0" indent="0" algn="l" defTabSz="800100">
            <a:lnSpc>
              <a:spcPct val="90000"/>
            </a:lnSpc>
            <a:spcBef>
              <a:spcPct val="0"/>
            </a:spcBef>
            <a:spcAft>
              <a:spcPct val="35000"/>
            </a:spcAft>
            <a:buNone/>
          </a:pPr>
          <a:r>
            <a:rPr lang="en-US" sz="1800" b="0" kern="1200" dirty="0">
              <a:solidFill>
                <a:prstClr val="black">
                  <a:hueOff val="0"/>
                  <a:satOff val="0"/>
                  <a:lumOff val="0"/>
                  <a:alphaOff val="0"/>
                </a:prstClr>
              </a:solidFill>
              <a:latin typeface="+mn-lt"/>
              <a:ea typeface="+mn-ea"/>
              <a:cs typeface="+mn-cs"/>
            </a:rPr>
            <a:t>Organizations/</a:t>
          </a:r>
          <a:br>
            <a:rPr lang="en-US" sz="1800" b="0" kern="1200" dirty="0">
              <a:solidFill>
                <a:prstClr val="black">
                  <a:hueOff val="0"/>
                  <a:satOff val="0"/>
                  <a:lumOff val="0"/>
                  <a:alphaOff val="0"/>
                </a:prstClr>
              </a:solidFill>
              <a:latin typeface="+mn-lt"/>
              <a:ea typeface="+mn-ea"/>
              <a:cs typeface="+mn-cs"/>
            </a:rPr>
          </a:br>
          <a:r>
            <a:rPr lang="en-US" sz="1800" b="0" kern="1200" dirty="0">
              <a:solidFill>
                <a:prstClr val="black">
                  <a:hueOff val="0"/>
                  <a:satOff val="0"/>
                  <a:lumOff val="0"/>
                  <a:alphaOff val="0"/>
                </a:prstClr>
              </a:solidFill>
              <a:latin typeface="+mn-lt"/>
              <a:ea typeface="+mn-ea"/>
              <a:cs typeface="+mn-cs"/>
            </a:rPr>
            <a:t>employers that align with your career choice</a:t>
          </a:r>
        </a:p>
        <a:p>
          <a:pPr marL="0" lvl="0" indent="0" algn="l" defTabSz="800100">
            <a:lnSpc>
              <a:spcPct val="90000"/>
            </a:lnSpc>
            <a:spcBef>
              <a:spcPct val="0"/>
            </a:spcBef>
            <a:spcAft>
              <a:spcPct val="35000"/>
            </a:spcAft>
            <a:buNone/>
          </a:pPr>
          <a:r>
            <a:rPr lang="en-US" sz="1800" b="0" kern="1200" dirty="0">
              <a:solidFill>
                <a:prstClr val="black">
                  <a:hueOff val="0"/>
                  <a:satOff val="0"/>
                  <a:lumOff val="0"/>
                  <a:alphaOff val="0"/>
                </a:prstClr>
              </a:solidFill>
              <a:latin typeface="+mn-lt"/>
              <a:ea typeface="+mn-ea"/>
              <a:cs typeface="+mn-cs"/>
            </a:rPr>
            <a:t>Scholarship search</a:t>
          </a:r>
        </a:p>
      </dsp:txBody>
      <dsp:txXfrm>
        <a:off x="2561439" y="1759098"/>
        <a:ext cx="2170534" cy="2383293"/>
      </dsp:txXfrm>
    </dsp:sp>
    <dsp:sp modelId="{39F45E9F-35A5-4B2D-9B13-90AED55DA349}">
      <dsp:nvSpPr>
        <dsp:cNvPr id="0" name=""/>
        <dsp:cNvSpPr/>
      </dsp:nvSpPr>
      <dsp:spPr>
        <a:xfrm>
          <a:off x="6007521" y="460254"/>
          <a:ext cx="759687" cy="759687"/>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38173540-0FB2-4754-93D1-D50CF0B7F32B}">
      <dsp:nvSpPr>
        <dsp:cNvPr id="0" name=""/>
        <dsp:cNvSpPr/>
      </dsp:nvSpPr>
      <dsp:spPr>
        <a:xfrm>
          <a:off x="5111817" y="1348756"/>
          <a:ext cx="2833198" cy="336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33450">
            <a:lnSpc>
              <a:spcPct val="90000"/>
            </a:lnSpc>
            <a:spcBef>
              <a:spcPct val="0"/>
            </a:spcBef>
            <a:spcAft>
              <a:spcPct val="35000"/>
            </a:spcAft>
            <a:buNone/>
            <a:defRPr b="1"/>
          </a:pPr>
          <a:r>
            <a:rPr lang="en-US" sz="2100" b="1" kern="1200" dirty="0">
              <a:solidFill>
                <a:prstClr val="black">
                  <a:hueOff val="0"/>
                  <a:satOff val="0"/>
                  <a:lumOff val="0"/>
                  <a:alphaOff val="0"/>
                </a:prstClr>
              </a:solidFill>
              <a:latin typeface="Palatino Linotype" panose="02040502050505030304" pitchFamily="18" charset="0"/>
              <a:ea typeface="+mn-ea"/>
              <a:cs typeface="+mn-cs"/>
            </a:rPr>
            <a:t>Prepare applications</a:t>
          </a:r>
        </a:p>
      </dsp:txBody>
      <dsp:txXfrm>
        <a:off x="5111817" y="1348756"/>
        <a:ext cx="2833198" cy="336082"/>
      </dsp:txXfrm>
    </dsp:sp>
    <dsp:sp modelId="{E23966A2-B57F-4901-91F2-3B6BF1916F19}">
      <dsp:nvSpPr>
        <dsp:cNvPr id="0" name=""/>
        <dsp:cNvSpPr/>
      </dsp:nvSpPr>
      <dsp:spPr>
        <a:xfrm>
          <a:off x="5443149" y="1759098"/>
          <a:ext cx="2170534" cy="2383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b="0" kern="1200" dirty="0">
              <a:solidFill>
                <a:prstClr val="black">
                  <a:hueOff val="0"/>
                  <a:satOff val="0"/>
                  <a:lumOff val="0"/>
                  <a:alphaOff val="0"/>
                </a:prstClr>
              </a:solidFill>
              <a:latin typeface="+mn-lt"/>
              <a:ea typeface="+mn-ea"/>
              <a:cs typeface="+mn-cs"/>
            </a:rPr>
            <a:t>Write the essay</a:t>
          </a:r>
        </a:p>
        <a:p>
          <a:pPr marL="0" lvl="0" indent="0" algn="l" defTabSz="800100">
            <a:lnSpc>
              <a:spcPct val="90000"/>
            </a:lnSpc>
            <a:spcBef>
              <a:spcPct val="0"/>
            </a:spcBef>
            <a:spcAft>
              <a:spcPct val="35000"/>
            </a:spcAft>
            <a:buNone/>
          </a:pPr>
          <a:r>
            <a:rPr lang="en-US" sz="1800" b="0" kern="1200" dirty="0">
              <a:solidFill>
                <a:prstClr val="black">
                  <a:hueOff val="0"/>
                  <a:satOff val="0"/>
                  <a:lumOff val="0"/>
                  <a:alphaOff val="0"/>
                </a:prstClr>
              </a:solidFill>
              <a:latin typeface="+mn-lt"/>
              <a:ea typeface="+mn-ea"/>
              <a:cs typeface="+mn-cs"/>
            </a:rPr>
            <a:t>Proof and edit, neatness counts</a:t>
          </a:r>
        </a:p>
      </dsp:txBody>
      <dsp:txXfrm>
        <a:off x="5443149" y="1759098"/>
        <a:ext cx="2170534" cy="2383293"/>
      </dsp:txXfrm>
    </dsp:sp>
    <dsp:sp modelId="{A1520278-7B75-4525-9583-A22580EE7571}">
      <dsp:nvSpPr>
        <dsp:cNvPr id="0" name=""/>
        <dsp:cNvSpPr/>
      </dsp:nvSpPr>
      <dsp:spPr>
        <a:xfrm>
          <a:off x="8712862" y="516250"/>
          <a:ext cx="759687" cy="759687"/>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48000" cap="flat" cmpd="thickThin" algn="ctr">
          <a:noFill/>
          <a:prstDash val="solid"/>
        </a:ln>
        <a:effectLst/>
      </dsp:spPr>
      <dsp:style>
        <a:lnRef idx="2">
          <a:scrgbClr r="0" g="0" b="0"/>
        </a:lnRef>
        <a:fillRef idx="1">
          <a:scrgbClr r="0" g="0" b="0"/>
        </a:fillRef>
        <a:effectRef idx="0">
          <a:scrgbClr r="0" g="0" b="0"/>
        </a:effectRef>
        <a:fontRef idx="minor">
          <a:schemeClr val="lt1"/>
        </a:fontRef>
      </dsp:style>
    </dsp:sp>
    <dsp:sp modelId="{5CFE06FC-76A4-457E-A75A-A4DB86E3116B}">
      <dsp:nvSpPr>
        <dsp:cNvPr id="0" name=""/>
        <dsp:cNvSpPr/>
      </dsp:nvSpPr>
      <dsp:spPr>
        <a:xfrm>
          <a:off x="8324859" y="1348756"/>
          <a:ext cx="2170534" cy="336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33450">
            <a:lnSpc>
              <a:spcPct val="90000"/>
            </a:lnSpc>
            <a:spcBef>
              <a:spcPct val="0"/>
            </a:spcBef>
            <a:spcAft>
              <a:spcPct val="35000"/>
            </a:spcAft>
            <a:buNone/>
            <a:defRPr b="1"/>
          </a:pPr>
          <a:r>
            <a:rPr lang="en-US" sz="2100" b="1" kern="1200" dirty="0">
              <a:solidFill>
                <a:prstClr val="black">
                  <a:hueOff val="0"/>
                  <a:satOff val="0"/>
                  <a:lumOff val="0"/>
                  <a:alphaOff val="0"/>
                </a:prstClr>
              </a:solidFill>
              <a:latin typeface="Palatino Linotype" panose="02040502050505030304" pitchFamily="18" charset="0"/>
              <a:ea typeface="+mn-ea"/>
              <a:cs typeface="+mn-cs"/>
            </a:rPr>
            <a:t>Stay organized</a:t>
          </a:r>
        </a:p>
      </dsp:txBody>
      <dsp:txXfrm>
        <a:off x="8324859" y="1348756"/>
        <a:ext cx="2170534" cy="336082"/>
      </dsp:txXfrm>
    </dsp:sp>
    <dsp:sp modelId="{25053480-0A64-4700-9612-C524B0E1DC2D}">
      <dsp:nvSpPr>
        <dsp:cNvPr id="0" name=""/>
        <dsp:cNvSpPr/>
      </dsp:nvSpPr>
      <dsp:spPr>
        <a:xfrm>
          <a:off x="8324859" y="1759098"/>
          <a:ext cx="2170534" cy="2383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b="0" kern="1200" dirty="0">
              <a:solidFill>
                <a:prstClr val="black">
                  <a:hueOff val="0"/>
                  <a:satOff val="0"/>
                  <a:lumOff val="0"/>
                  <a:alphaOff val="0"/>
                </a:prstClr>
              </a:solidFill>
              <a:latin typeface="+mn-lt"/>
              <a:ea typeface="+mn-ea"/>
              <a:cs typeface="+mn-cs"/>
            </a:rPr>
            <a:t>Use the scholarship tracking sheet</a:t>
          </a:r>
        </a:p>
        <a:p>
          <a:pPr marL="0" lvl="0" indent="0" algn="l" defTabSz="800100">
            <a:lnSpc>
              <a:spcPct val="90000"/>
            </a:lnSpc>
            <a:spcBef>
              <a:spcPct val="0"/>
            </a:spcBef>
            <a:spcAft>
              <a:spcPct val="35000"/>
            </a:spcAft>
            <a:buNone/>
          </a:pPr>
          <a:r>
            <a:rPr lang="en-US" sz="1800" b="0" kern="1200" dirty="0">
              <a:solidFill>
                <a:prstClr val="black">
                  <a:hueOff val="0"/>
                  <a:satOff val="0"/>
                  <a:lumOff val="0"/>
                  <a:alphaOff val="0"/>
                </a:prstClr>
              </a:solidFill>
              <a:latin typeface="+mn-lt"/>
              <a:ea typeface="+mn-ea"/>
              <a:cs typeface="+mn-cs"/>
            </a:rPr>
            <a:t>Follow deadlines, requirements</a:t>
          </a:r>
        </a:p>
        <a:p>
          <a:pPr marL="0" lvl="0" indent="0" algn="l" defTabSz="800100">
            <a:lnSpc>
              <a:spcPct val="90000"/>
            </a:lnSpc>
            <a:spcBef>
              <a:spcPct val="0"/>
            </a:spcBef>
            <a:spcAft>
              <a:spcPct val="35000"/>
            </a:spcAft>
            <a:buNone/>
          </a:pPr>
          <a:r>
            <a:rPr lang="en-US" sz="1800" b="0" kern="1200" dirty="0">
              <a:solidFill>
                <a:prstClr val="black">
                  <a:hueOff val="0"/>
                  <a:satOff val="0"/>
                  <a:lumOff val="0"/>
                  <a:alphaOff val="0"/>
                </a:prstClr>
              </a:solidFill>
              <a:latin typeface="+mn-lt"/>
              <a:ea typeface="+mn-ea"/>
              <a:cs typeface="+mn-cs"/>
            </a:rPr>
            <a:t>Have a dedicated </a:t>
          </a:r>
          <a:br>
            <a:rPr lang="en-US" sz="1800" b="0" kern="1200" dirty="0">
              <a:solidFill>
                <a:prstClr val="black">
                  <a:hueOff val="0"/>
                  <a:satOff val="0"/>
                  <a:lumOff val="0"/>
                  <a:alphaOff val="0"/>
                </a:prstClr>
              </a:solidFill>
              <a:latin typeface="+mn-lt"/>
              <a:ea typeface="+mn-ea"/>
              <a:cs typeface="+mn-cs"/>
            </a:rPr>
          </a:br>
          <a:r>
            <a:rPr lang="en-US" sz="1800" b="0" kern="1200" dirty="0">
              <a:solidFill>
                <a:prstClr val="black">
                  <a:hueOff val="0"/>
                  <a:satOff val="0"/>
                  <a:lumOff val="0"/>
                  <a:alphaOff val="0"/>
                </a:prstClr>
              </a:solidFill>
              <a:latin typeface="+mn-lt"/>
              <a:ea typeface="+mn-ea"/>
              <a:cs typeface="+mn-cs"/>
            </a:rPr>
            <a:t>e-mail address</a:t>
          </a:r>
        </a:p>
      </dsp:txBody>
      <dsp:txXfrm>
        <a:off x="8324859" y="1759098"/>
        <a:ext cx="2170534" cy="238329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77739" cy="471055"/>
          </a:xfrm>
          <a:prstGeom prst="rect">
            <a:avLst/>
          </a:prstGeom>
        </p:spPr>
        <p:txBody>
          <a:bodyPr vert="horz" lIns="94209" tIns="47104" rIns="94209" bIns="47104" rtlCol="0"/>
          <a:lstStyle>
            <a:lvl1pPr algn="l">
              <a:defRPr sz="1200"/>
            </a:lvl1pPr>
          </a:lstStyle>
          <a:p>
            <a:endParaRPr dirty="0"/>
          </a:p>
        </p:txBody>
      </p:sp>
      <p:sp>
        <p:nvSpPr>
          <p:cNvPr id="3" name="Date Placeholder 2"/>
          <p:cNvSpPr>
            <a:spLocks noGrp="1"/>
          </p:cNvSpPr>
          <p:nvPr>
            <p:ph type="dt" sz="quarter" idx="1"/>
          </p:nvPr>
        </p:nvSpPr>
        <p:spPr>
          <a:xfrm>
            <a:off x="4023093" y="2"/>
            <a:ext cx="3077739" cy="471055"/>
          </a:xfrm>
          <a:prstGeom prst="rect">
            <a:avLst/>
          </a:prstGeom>
        </p:spPr>
        <p:txBody>
          <a:bodyPr vert="horz" lIns="94209" tIns="47104" rIns="94209" bIns="47104" rtlCol="0"/>
          <a:lstStyle>
            <a:lvl1pPr algn="r">
              <a:defRPr sz="1200"/>
            </a:lvl1pPr>
          </a:lstStyle>
          <a:p>
            <a:fld id="{23CEAAF3-9831-450B-8D59-2C09DB96C8FC}" type="datetimeFigureOut">
              <a:rPr lang="en-US"/>
              <a:t>9/8/2026</a:t>
            </a:fld>
            <a:endParaRPr dirty="0"/>
          </a:p>
        </p:txBody>
      </p:sp>
      <p:sp>
        <p:nvSpPr>
          <p:cNvPr id="4" name="Footer Placeholder 3"/>
          <p:cNvSpPr>
            <a:spLocks noGrp="1"/>
          </p:cNvSpPr>
          <p:nvPr>
            <p:ph type="ftr" sz="quarter" idx="2"/>
          </p:nvPr>
        </p:nvSpPr>
        <p:spPr>
          <a:xfrm>
            <a:off x="0" y="8917424"/>
            <a:ext cx="3077739" cy="471053"/>
          </a:xfrm>
          <a:prstGeom prst="rect">
            <a:avLst/>
          </a:prstGeom>
        </p:spPr>
        <p:txBody>
          <a:bodyPr vert="horz" lIns="94209" tIns="47104" rIns="94209" bIns="47104" rtlCol="0" anchor="b"/>
          <a:lstStyle>
            <a:lvl1pPr algn="l">
              <a:defRPr sz="1200"/>
            </a:lvl1pPr>
          </a:lstStyle>
          <a:p>
            <a:endParaRPr dirty="0"/>
          </a:p>
        </p:txBody>
      </p:sp>
      <p:sp>
        <p:nvSpPr>
          <p:cNvPr id="5" name="Slide Number Placeholder 4"/>
          <p:cNvSpPr>
            <a:spLocks noGrp="1"/>
          </p:cNvSpPr>
          <p:nvPr>
            <p:ph type="sldNum" sz="quarter" idx="3"/>
          </p:nvPr>
        </p:nvSpPr>
        <p:spPr>
          <a:xfrm>
            <a:off x="4023093" y="8917424"/>
            <a:ext cx="3077739" cy="471053"/>
          </a:xfrm>
          <a:prstGeom prst="rect">
            <a:avLst/>
          </a:prstGeom>
        </p:spPr>
        <p:txBody>
          <a:bodyPr vert="horz" lIns="94209" tIns="47104" rIns="94209" bIns="47104" rtlCol="0" anchor="b"/>
          <a:lstStyle>
            <a:lvl1pPr algn="r">
              <a:defRPr sz="1200"/>
            </a:lvl1pPr>
          </a:lstStyle>
          <a:p>
            <a:fld id="{06834459-7356-44BF-850D-8B30C4FB3B6B}" type="slidenum">
              <a:rPr/>
              <a:t>‹#›</a:t>
            </a:fld>
            <a:endParaRPr dirty="0"/>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77739" cy="471055"/>
          </a:xfrm>
          <a:prstGeom prst="rect">
            <a:avLst/>
          </a:prstGeom>
        </p:spPr>
        <p:txBody>
          <a:bodyPr vert="horz" lIns="94209" tIns="47104" rIns="94209" bIns="47104" rtlCol="0"/>
          <a:lstStyle>
            <a:lvl1pPr algn="l">
              <a:defRPr sz="1200"/>
            </a:lvl1pPr>
          </a:lstStyle>
          <a:p>
            <a:endParaRPr dirty="0"/>
          </a:p>
        </p:txBody>
      </p:sp>
      <p:sp>
        <p:nvSpPr>
          <p:cNvPr id="3" name="Date Placeholder 2"/>
          <p:cNvSpPr>
            <a:spLocks noGrp="1"/>
          </p:cNvSpPr>
          <p:nvPr>
            <p:ph type="dt" idx="1"/>
          </p:nvPr>
        </p:nvSpPr>
        <p:spPr>
          <a:xfrm>
            <a:off x="4023093" y="2"/>
            <a:ext cx="3077739" cy="471055"/>
          </a:xfrm>
          <a:prstGeom prst="rect">
            <a:avLst/>
          </a:prstGeom>
        </p:spPr>
        <p:txBody>
          <a:bodyPr vert="horz" lIns="94209" tIns="47104" rIns="94209" bIns="47104" rtlCol="0"/>
          <a:lstStyle>
            <a:lvl1pPr algn="r">
              <a:defRPr sz="1200"/>
            </a:lvl1pPr>
          </a:lstStyle>
          <a:p>
            <a:fld id="{2D50CD79-FC16-4410-AB61-17F26E6D3BC8}" type="datetimeFigureOut">
              <a:rPr lang="en-US"/>
              <a:t>9/8/2026</a:t>
            </a:fld>
            <a:endParaRPr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09" tIns="47104" rIns="94209" bIns="47104" rtlCol="0" anchor="ctr"/>
          <a:lstStyle/>
          <a:p>
            <a:endParaRPr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09" tIns="47104" rIns="94209" bIns="47104"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917424"/>
            <a:ext cx="3077739" cy="471053"/>
          </a:xfrm>
          <a:prstGeom prst="rect">
            <a:avLst/>
          </a:prstGeom>
        </p:spPr>
        <p:txBody>
          <a:bodyPr vert="horz" lIns="94209" tIns="47104" rIns="94209" bIns="47104" rtlCol="0" anchor="b"/>
          <a:lstStyle>
            <a:lvl1pPr algn="l">
              <a:defRPr sz="1200"/>
            </a:lvl1pPr>
          </a:lstStyle>
          <a:p>
            <a:endParaRPr dirty="0"/>
          </a:p>
        </p:txBody>
      </p:sp>
      <p:sp>
        <p:nvSpPr>
          <p:cNvPr id="7" name="Slide Number Placeholder 6"/>
          <p:cNvSpPr>
            <a:spLocks noGrp="1"/>
          </p:cNvSpPr>
          <p:nvPr>
            <p:ph type="sldNum" sz="quarter" idx="5"/>
          </p:nvPr>
        </p:nvSpPr>
        <p:spPr>
          <a:xfrm>
            <a:off x="4023093" y="8917424"/>
            <a:ext cx="3077739" cy="471053"/>
          </a:xfrm>
          <a:prstGeom prst="rect">
            <a:avLst/>
          </a:prstGeom>
        </p:spPr>
        <p:txBody>
          <a:bodyPr vert="horz" lIns="94209" tIns="47104" rIns="94209" bIns="47104" rtlCol="0" anchor="b"/>
          <a:lstStyle>
            <a:lvl1pPr algn="r">
              <a:defRPr sz="1200"/>
            </a:lvl1pPr>
          </a:lstStyle>
          <a:p>
            <a:fld id="{0A3C37BE-C303-496D-B5CD-85F2937540FC}" type="slidenum">
              <a:rPr/>
              <a:t>‹#›</a:t>
            </a:fld>
            <a:endParaRPr dirty="0"/>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dirty="0"/>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E24414-7107-4A40-B568-CF534397E516}" type="slidenum">
              <a:rPr lang="en-US" smtClean="0"/>
              <a:t>2</a:t>
            </a:fld>
            <a:endParaRPr lang="en-US" dirty="0"/>
          </a:p>
        </p:txBody>
      </p:sp>
    </p:spTree>
    <p:extLst>
      <p:ext uri="{BB962C8B-B14F-4D97-AF65-F5344CB8AC3E}">
        <p14:creationId xmlns:p14="http://schemas.microsoft.com/office/powerpoint/2010/main" val="2188029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E24414-7107-4A40-B568-CF534397E516}" type="slidenum">
              <a:rPr lang="en-US" smtClean="0"/>
              <a:t>3</a:t>
            </a:fld>
            <a:endParaRPr lang="en-US" dirty="0"/>
          </a:p>
        </p:txBody>
      </p:sp>
    </p:spTree>
    <p:extLst>
      <p:ext uri="{BB962C8B-B14F-4D97-AF65-F5344CB8AC3E}">
        <p14:creationId xmlns:p14="http://schemas.microsoft.com/office/powerpoint/2010/main" val="1419187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xfrm>
            <a:off x="466725" y="723900"/>
            <a:ext cx="6419850" cy="36115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9FFB7569-4A06-4F41-B98F-85264B16C547}" type="slidenum">
              <a:rPr lang="en-US" smtClean="0"/>
              <a:pPr>
                <a:defRPr/>
              </a:pPr>
              <a:t>6</a:t>
            </a:fld>
            <a:endParaRPr lang="en-US" dirty="0"/>
          </a:p>
        </p:txBody>
      </p:sp>
    </p:spTree>
    <p:extLst>
      <p:ext uri="{BB962C8B-B14F-4D97-AF65-F5344CB8AC3E}">
        <p14:creationId xmlns:p14="http://schemas.microsoft.com/office/powerpoint/2010/main" val="1909375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9655" indent="-349655">
              <a:lnSpc>
                <a:spcPct val="107000"/>
              </a:lnSpc>
              <a:buFont typeface="Symbol" panose="05050102010706020507" pitchFamily="18" charset="2"/>
              <a:buChar cha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65365" indent="-294371">
              <a:spcBef>
                <a:spcPct val="30000"/>
              </a:spcBef>
              <a:defRPr sz="1200">
                <a:solidFill>
                  <a:schemeClr val="tx1"/>
                </a:solidFill>
                <a:latin typeface="Calibri" panose="020F0502020204030204" pitchFamily="34" charset="0"/>
              </a:defRPr>
            </a:lvl2pPr>
            <a:lvl3pPr marL="1177485" indent="-235497">
              <a:spcBef>
                <a:spcPct val="30000"/>
              </a:spcBef>
              <a:defRPr sz="1200">
                <a:solidFill>
                  <a:schemeClr val="tx1"/>
                </a:solidFill>
                <a:latin typeface="Calibri" panose="020F0502020204030204" pitchFamily="34" charset="0"/>
              </a:defRPr>
            </a:lvl3pPr>
            <a:lvl4pPr marL="1648479" indent="-235497">
              <a:spcBef>
                <a:spcPct val="30000"/>
              </a:spcBef>
              <a:defRPr sz="1200">
                <a:solidFill>
                  <a:schemeClr val="tx1"/>
                </a:solidFill>
                <a:latin typeface="Calibri" panose="020F0502020204030204" pitchFamily="34" charset="0"/>
              </a:defRPr>
            </a:lvl4pPr>
            <a:lvl5pPr marL="2119472" indent="-235497">
              <a:spcBef>
                <a:spcPct val="30000"/>
              </a:spcBef>
              <a:defRPr sz="1200">
                <a:solidFill>
                  <a:schemeClr val="tx1"/>
                </a:solidFill>
                <a:latin typeface="Calibri" panose="020F0502020204030204" pitchFamily="34" charset="0"/>
              </a:defRPr>
            </a:lvl5pPr>
            <a:lvl6pPr marL="2590465" indent="-235497" defTabSz="470994" eaLnBrk="0" fontAlgn="base" hangingPunct="0">
              <a:spcBef>
                <a:spcPct val="30000"/>
              </a:spcBef>
              <a:spcAft>
                <a:spcPct val="0"/>
              </a:spcAft>
              <a:defRPr sz="1200">
                <a:solidFill>
                  <a:schemeClr val="tx1"/>
                </a:solidFill>
                <a:latin typeface="Calibri" panose="020F0502020204030204" pitchFamily="34" charset="0"/>
              </a:defRPr>
            </a:lvl6pPr>
            <a:lvl7pPr marL="3061460" indent="-235497" defTabSz="470994" eaLnBrk="0" fontAlgn="base" hangingPunct="0">
              <a:spcBef>
                <a:spcPct val="30000"/>
              </a:spcBef>
              <a:spcAft>
                <a:spcPct val="0"/>
              </a:spcAft>
              <a:defRPr sz="1200">
                <a:solidFill>
                  <a:schemeClr val="tx1"/>
                </a:solidFill>
                <a:latin typeface="Calibri" panose="020F0502020204030204" pitchFamily="34" charset="0"/>
              </a:defRPr>
            </a:lvl7pPr>
            <a:lvl8pPr marL="3532453" indent="-235497" defTabSz="470994" eaLnBrk="0" fontAlgn="base" hangingPunct="0">
              <a:spcBef>
                <a:spcPct val="30000"/>
              </a:spcBef>
              <a:spcAft>
                <a:spcPct val="0"/>
              </a:spcAft>
              <a:defRPr sz="1200">
                <a:solidFill>
                  <a:schemeClr val="tx1"/>
                </a:solidFill>
                <a:latin typeface="Calibri" panose="020F0502020204030204" pitchFamily="34" charset="0"/>
              </a:defRPr>
            </a:lvl8pPr>
            <a:lvl9pPr marL="4003447" indent="-235497" defTabSz="470994" eaLnBrk="0" fontAlgn="base" hangingPunct="0">
              <a:spcBef>
                <a:spcPct val="30000"/>
              </a:spcBef>
              <a:spcAft>
                <a:spcPct val="0"/>
              </a:spcAft>
              <a:defRPr sz="1200">
                <a:solidFill>
                  <a:schemeClr val="tx1"/>
                </a:solidFill>
                <a:latin typeface="Calibri" panose="020F0502020204030204" pitchFamily="34" charset="0"/>
              </a:defRPr>
            </a:lvl9pPr>
          </a:lstStyle>
          <a:p>
            <a:pPr fontAlgn="base">
              <a:spcBef>
                <a:spcPct val="0"/>
              </a:spcBef>
              <a:spcAft>
                <a:spcPct val="0"/>
              </a:spcAft>
            </a:pPr>
            <a:fld id="{5A8CB6FA-0B6D-4D92-8D45-47B481A26308}" type="slidenum">
              <a:rPr lang="en-US" altLang="en-US" smtClean="0">
                <a:cs typeface="Arial" panose="020B0604020202020204" pitchFamily="34" charset="0"/>
              </a:rPr>
              <a:pPr fontAlgn="base">
                <a:spcBef>
                  <a:spcPct val="0"/>
                </a:spcBef>
                <a:spcAft>
                  <a:spcPct val="0"/>
                </a:spcAft>
              </a:pPr>
              <a:t>7</a:t>
            </a:fld>
            <a:endParaRPr lang="en-US" altLang="en-US" dirty="0">
              <a:cs typeface="Arial" panose="020B0604020202020204" pitchFamily="34" charset="0"/>
            </a:endParaRPr>
          </a:p>
        </p:txBody>
      </p:sp>
    </p:spTree>
    <p:extLst>
      <p:ext uri="{BB962C8B-B14F-4D97-AF65-F5344CB8AC3E}">
        <p14:creationId xmlns:p14="http://schemas.microsoft.com/office/powerpoint/2010/main" val="1469759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xfrm>
            <a:off x="466725" y="723900"/>
            <a:ext cx="6419850" cy="36115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9655" indent="-349655">
              <a:lnSpc>
                <a:spcPct val="107000"/>
              </a:lnSpc>
              <a:buFont typeface="Symbol" panose="05050102010706020507" pitchFamily="18" charset="2"/>
              <a:buChar char=""/>
            </a:pP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C7585944-DD2E-42FF-BA2E-D90B3AE6E6C5}" type="slidenum">
              <a:rPr lang="en-US" smtClean="0"/>
              <a:pPr>
                <a:defRPr/>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xfrm>
            <a:off x="466725" y="723900"/>
            <a:ext cx="6419850" cy="36115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452E5B75-CD6C-42F6-9BD4-371A2D79E308}" type="slidenum">
              <a:rPr lang="en-US" smtClean="0">
                <a:solidFill>
                  <a:prstClr val="black"/>
                </a:solidFill>
              </a:rPr>
              <a:pPr>
                <a:defRPr/>
              </a:pPr>
              <a:t>9</a:t>
            </a:fld>
            <a:endParaRPr lang="en-US" dirty="0">
              <a:solidFill>
                <a:prstClr val="black"/>
              </a:solidFill>
            </a:endParaRPr>
          </a:p>
        </p:txBody>
      </p:sp>
    </p:spTree>
    <p:extLst>
      <p:ext uri="{BB962C8B-B14F-4D97-AF65-F5344CB8AC3E}">
        <p14:creationId xmlns:p14="http://schemas.microsoft.com/office/powerpoint/2010/main" val="2653890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E24414-7107-4A40-B568-CF534397E516}" type="slidenum">
              <a:rPr lang="en-US" smtClean="0"/>
              <a:t>10</a:t>
            </a:fld>
            <a:endParaRPr lang="en-US" dirty="0"/>
          </a:p>
        </p:txBody>
      </p:sp>
    </p:spTree>
    <p:extLst>
      <p:ext uri="{BB962C8B-B14F-4D97-AF65-F5344CB8AC3E}">
        <p14:creationId xmlns:p14="http://schemas.microsoft.com/office/powerpoint/2010/main" val="3120097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466725" y="723900"/>
            <a:ext cx="6419850" cy="36115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lnSpc>
                <a:spcPct val="107000"/>
              </a:lnSpc>
            </a:pPr>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9DB4CE55-B21B-47D5-9827-4134E05F6AED}" type="slidenum">
              <a:rPr lang="en-US" smtClean="0"/>
              <a:pPr>
                <a:defRPr/>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6725" y="723900"/>
            <a:ext cx="6419850" cy="36115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12</a:t>
            </a:fld>
            <a:endParaRPr lang="en-US" dirty="0"/>
          </a:p>
        </p:txBody>
      </p:sp>
    </p:spTree>
    <p:extLst>
      <p:ext uri="{BB962C8B-B14F-4D97-AF65-F5344CB8AC3E}">
        <p14:creationId xmlns:p14="http://schemas.microsoft.com/office/powerpoint/2010/main" val="1777835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6725" y="723900"/>
            <a:ext cx="6419850" cy="3611563"/>
          </a:xfrm>
        </p:spPr>
      </p:sp>
      <p:sp>
        <p:nvSpPr>
          <p:cNvPr id="3" name="Notes Placeholder 2"/>
          <p:cNvSpPr>
            <a:spLocks noGrp="1"/>
          </p:cNvSpPr>
          <p:nvPr>
            <p:ph type="body" idx="1"/>
          </p:nvPr>
        </p:nvSpPr>
        <p:spPr/>
        <p:txBody>
          <a:bodyPr/>
          <a:lstStyle/>
          <a:p>
            <a:pPr defTabSz="932414">
              <a:defRPr/>
            </a:pPr>
            <a:endParaRPr lang="en-US" sz="1800" i="1"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37876279-4487-4052-B36E-1A378D717B64}" type="slidenum">
              <a:rPr lang="en-US" smtClean="0"/>
              <a:t>13</a:t>
            </a:fld>
            <a:endParaRPr lang="en-US" dirty="0"/>
          </a:p>
        </p:txBody>
      </p:sp>
    </p:spTree>
    <p:extLst>
      <p:ext uri="{BB962C8B-B14F-4D97-AF65-F5344CB8AC3E}">
        <p14:creationId xmlns:p14="http://schemas.microsoft.com/office/powerpoint/2010/main" val="1534836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E24414-7107-4A40-B568-CF534397E516}" type="slidenum">
              <a:rPr lang="en-US" smtClean="0"/>
              <a:t>14</a:t>
            </a:fld>
            <a:endParaRPr lang="en-US" dirty="0"/>
          </a:p>
        </p:txBody>
      </p:sp>
    </p:spTree>
    <p:extLst>
      <p:ext uri="{BB962C8B-B14F-4D97-AF65-F5344CB8AC3E}">
        <p14:creationId xmlns:p14="http://schemas.microsoft.com/office/powerpoint/2010/main" val="1426371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E24414-7107-4A40-B568-CF534397E516}" type="slidenum">
              <a:rPr lang="en-US" smtClean="0"/>
              <a:t>15</a:t>
            </a:fld>
            <a:endParaRPr lang="en-US" dirty="0"/>
          </a:p>
        </p:txBody>
      </p:sp>
    </p:spTree>
    <p:extLst>
      <p:ext uri="{BB962C8B-B14F-4D97-AF65-F5344CB8AC3E}">
        <p14:creationId xmlns:p14="http://schemas.microsoft.com/office/powerpoint/2010/main" val="2182696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E24414-7107-4A40-B568-CF534397E516}" type="slidenum">
              <a:rPr lang="en-US" smtClean="0"/>
              <a:t>16</a:t>
            </a:fld>
            <a:endParaRPr lang="en-US" dirty="0"/>
          </a:p>
        </p:txBody>
      </p:sp>
    </p:spTree>
    <p:extLst>
      <p:ext uri="{BB962C8B-B14F-4D97-AF65-F5344CB8AC3E}">
        <p14:creationId xmlns:p14="http://schemas.microsoft.com/office/powerpoint/2010/main" val="3807090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17</a:t>
            </a:fld>
            <a:endParaRPr lang="en-US" dirty="0"/>
          </a:p>
        </p:txBody>
      </p:sp>
    </p:spTree>
    <p:extLst>
      <p:ext uri="{BB962C8B-B14F-4D97-AF65-F5344CB8AC3E}">
        <p14:creationId xmlns:p14="http://schemas.microsoft.com/office/powerpoint/2010/main" val="2708255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D121A4-4B83-4D97-9DD1-7333BE574BD5}" type="slidenum">
              <a:rPr lang="en-US" altLang="en-US" smtClean="0"/>
              <a:pPr/>
              <a:t>18</a:t>
            </a:fld>
            <a:endParaRPr lang="en-US" altLang="en-US" dirty="0"/>
          </a:p>
        </p:txBody>
      </p:sp>
    </p:spTree>
    <p:extLst>
      <p:ext uri="{BB962C8B-B14F-4D97-AF65-F5344CB8AC3E}">
        <p14:creationId xmlns:p14="http://schemas.microsoft.com/office/powerpoint/2010/main" val="1990112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19</a:t>
            </a:fld>
            <a:endParaRPr lang="en-US" dirty="0"/>
          </a:p>
        </p:txBody>
      </p:sp>
    </p:spTree>
    <p:extLst>
      <p:ext uri="{BB962C8B-B14F-4D97-AF65-F5344CB8AC3E}">
        <p14:creationId xmlns:p14="http://schemas.microsoft.com/office/powerpoint/2010/main" val="2993424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20</a:t>
            </a:fld>
            <a:endParaRPr lang="en-US" dirty="0"/>
          </a:p>
        </p:txBody>
      </p:sp>
    </p:spTree>
    <p:extLst>
      <p:ext uri="{BB962C8B-B14F-4D97-AF65-F5344CB8AC3E}">
        <p14:creationId xmlns:p14="http://schemas.microsoft.com/office/powerpoint/2010/main" val="254134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6"/>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9E24414-7107-4A40-B568-CF534397E516}" type="slidenum">
              <a:rPr lang="en-US" smtClean="0"/>
              <a:t>21</a:t>
            </a:fld>
            <a:endParaRPr lang="en-US" dirty="0"/>
          </a:p>
        </p:txBody>
      </p:sp>
    </p:spTree>
    <p:extLst>
      <p:ext uri="{BB962C8B-B14F-4D97-AF65-F5344CB8AC3E}">
        <p14:creationId xmlns:p14="http://schemas.microsoft.com/office/powerpoint/2010/main" val="7106348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414">
              <a:defRPr/>
            </a:pPr>
            <a:r>
              <a:rPr lang="en-US" sz="1800" dirty="0">
                <a:latin typeface="Calibri" panose="020F0502020204030204" pitchFamily="34" charset="0"/>
                <a:ea typeface="Calibri" panose="020F0502020204030204" pitchFamily="34" charset="0"/>
                <a:cs typeface="Times New Roman" panose="02020603050405020304" pitchFamily="18" charset="0"/>
              </a:rPr>
              <a:t>Students must complete a demographic survey. The survey is mandatory (legislated by Congress), but the student can indicate they prefer not to answer. The information collected does not impact a student’s financial aid award.</a:t>
            </a:r>
          </a:p>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22</a:t>
            </a:fld>
            <a:endParaRPr lang="en-US" dirty="0"/>
          </a:p>
        </p:txBody>
      </p:sp>
    </p:spTree>
    <p:extLst>
      <p:ext uri="{BB962C8B-B14F-4D97-AF65-F5344CB8AC3E}">
        <p14:creationId xmlns:p14="http://schemas.microsoft.com/office/powerpoint/2010/main" val="3563958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414">
              <a:defRPr/>
            </a:pPr>
            <a:r>
              <a:rPr lang="en-US" sz="1800" dirty="0">
                <a:latin typeface="Calibri" panose="020F0502020204030204" pitchFamily="34" charset="0"/>
                <a:ea typeface="Calibri" panose="020F0502020204030204" pitchFamily="34" charset="0"/>
                <a:cs typeface="Times New Roman" panose="02020603050405020304" pitchFamily="18" charset="0"/>
              </a:rPr>
              <a:t>The student is asked about their parents’ education status. This is to identify possible first-generation college students.</a:t>
            </a:r>
          </a:p>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23</a:t>
            </a:fld>
            <a:endParaRPr lang="en-US" dirty="0"/>
          </a:p>
        </p:txBody>
      </p:sp>
    </p:spTree>
    <p:extLst>
      <p:ext uri="{BB962C8B-B14F-4D97-AF65-F5344CB8AC3E}">
        <p14:creationId xmlns:p14="http://schemas.microsoft.com/office/powerpoint/2010/main" val="1343805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E24414-7107-4A40-B568-CF534397E516}" type="slidenum">
              <a:rPr lang="en-US" smtClean="0"/>
              <a:t>24</a:t>
            </a:fld>
            <a:endParaRPr lang="en-US" dirty="0"/>
          </a:p>
        </p:txBody>
      </p:sp>
    </p:spTree>
    <p:extLst>
      <p:ext uri="{BB962C8B-B14F-4D97-AF65-F5344CB8AC3E}">
        <p14:creationId xmlns:p14="http://schemas.microsoft.com/office/powerpoint/2010/main" val="13869708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5987C-455D-D12D-C4CC-0244944F0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3A2C3-EC80-D1A1-83B6-70C1E57A42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26E872-1C12-75D2-E3D2-83E502D69834}"/>
              </a:ext>
            </a:extLst>
          </p:cNvPr>
          <p:cNvSpPr>
            <a:spLocks noGrp="1"/>
          </p:cNvSpPr>
          <p:nvPr>
            <p:ph type="body" idx="1"/>
          </p:nvPr>
        </p:nvSpPr>
        <p:spPr/>
        <p:txBody>
          <a:bodyPr/>
          <a:lstStyle/>
          <a:p>
            <a:pPr defTabSz="932414">
              <a:defRPr/>
            </a:pPr>
            <a:r>
              <a:rPr lang="en-US" sz="1800" dirty="0">
                <a:latin typeface="Calibri" panose="020F0502020204030204" pitchFamily="34" charset="0"/>
                <a:ea typeface="Calibri" panose="020F0502020204030204" pitchFamily="34" charset="0"/>
                <a:cs typeface="Times New Roman" panose="02020603050405020304" pitchFamily="18" charset="0"/>
              </a:rPr>
              <a:t>Students must complete a demographic survey. The survey is mandatory (legislated by Congress), but the student can indicate they prefer not to answer. The information collected does not impact a student’s financial aid award.</a:t>
            </a:r>
          </a:p>
          <a:p>
            <a:endParaRPr lang="en-US" dirty="0"/>
          </a:p>
        </p:txBody>
      </p:sp>
      <p:sp>
        <p:nvSpPr>
          <p:cNvPr id="4" name="Slide Number Placeholder 3">
            <a:extLst>
              <a:ext uri="{FF2B5EF4-FFF2-40B4-BE49-F238E27FC236}">
                <a16:creationId xmlns:a16="http://schemas.microsoft.com/office/drawing/2014/main" id="{CE9C9FF1-C2A5-BD8B-91AA-D15E6FAD0A9A}"/>
              </a:ext>
            </a:extLst>
          </p:cNvPr>
          <p:cNvSpPr>
            <a:spLocks noGrp="1"/>
          </p:cNvSpPr>
          <p:nvPr>
            <p:ph type="sldNum" sz="quarter" idx="5"/>
          </p:nvPr>
        </p:nvSpPr>
        <p:spPr/>
        <p:txBody>
          <a:bodyPr/>
          <a:lstStyle/>
          <a:p>
            <a:fld id="{0A3C37BE-C303-496D-B5CD-85F2937540FC}" type="slidenum">
              <a:rPr lang="en-US" smtClean="0"/>
              <a:t>25</a:t>
            </a:fld>
            <a:endParaRPr lang="en-US" dirty="0"/>
          </a:p>
        </p:txBody>
      </p:sp>
    </p:spTree>
    <p:extLst>
      <p:ext uri="{BB962C8B-B14F-4D97-AF65-F5344CB8AC3E}">
        <p14:creationId xmlns:p14="http://schemas.microsoft.com/office/powerpoint/2010/main" val="47473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655" indent="-349655">
              <a:lnSpc>
                <a:spcPct val="107000"/>
              </a:lnSpc>
              <a:spcAft>
                <a:spcPts val="816"/>
              </a:spcAft>
              <a:buFont typeface="Noto Sans Symbols"/>
              <a:buChar char="▪"/>
              <a:tabLst>
                <a:tab pos="466207" algn="l"/>
              </a:tabLst>
            </a:pPr>
            <a:r>
              <a:rPr lang="en-US" sz="1800" dirty="0">
                <a:latin typeface="Calibri" panose="020F0502020204030204" pitchFamily="34" charset="0"/>
                <a:ea typeface="Calibri" panose="020F0502020204030204" pitchFamily="34" charset="0"/>
                <a:cs typeface="Times New Roman" panose="02020603050405020304" pitchFamily="18" charset="0"/>
              </a:rPr>
              <a:t>Select up to 20 schools to receive FAFSA information</a:t>
            </a:r>
          </a:p>
          <a:p>
            <a:pPr marL="349655" indent="-349655">
              <a:lnSpc>
                <a:spcPct val="107000"/>
              </a:lnSpc>
              <a:spcAft>
                <a:spcPts val="816"/>
              </a:spcAft>
              <a:buFont typeface="Noto Sans Symbols"/>
              <a:buChar char="▪"/>
              <a:tabLst>
                <a:tab pos="466207" algn="l"/>
              </a:tabLst>
            </a:pPr>
            <a:r>
              <a:rPr lang="en-US" sz="1800" dirty="0">
                <a:latin typeface="Calibri" panose="020F0502020204030204" pitchFamily="34" charset="0"/>
                <a:ea typeface="Calibri" panose="020F0502020204030204" pitchFamily="34" charset="0"/>
                <a:cs typeface="Times New Roman" panose="02020603050405020304" pitchFamily="18" charset="0"/>
              </a:rPr>
              <a:t>Use Search or enter school’s Title IV code</a:t>
            </a:r>
          </a:p>
          <a:p>
            <a:pPr marL="349655" indent="-349655">
              <a:lnSpc>
                <a:spcPct val="107000"/>
              </a:lnSpc>
              <a:spcAft>
                <a:spcPts val="816"/>
              </a:spcAft>
              <a:buFont typeface="Noto Sans Symbols"/>
              <a:buChar char="▪"/>
              <a:tabLst>
                <a:tab pos="466207" algn="l"/>
              </a:tabLst>
            </a:pPr>
            <a:r>
              <a:rPr lang="en-US" sz="1800" dirty="0">
                <a:latin typeface="Calibri" panose="020F0502020204030204" pitchFamily="34" charset="0"/>
                <a:ea typeface="Calibri" panose="020F0502020204030204" pitchFamily="34" charset="0"/>
                <a:cs typeface="Times New Roman" panose="02020603050405020304" pitchFamily="18" charset="0"/>
              </a:rPr>
              <a:t>Order does not matter in most states (Some states require students to list a state institution in their top three choices if they want state aid).</a:t>
            </a:r>
          </a:p>
          <a:p>
            <a:endParaRPr lang="en-US" dirty="0"/>
          </a:p>
        </p:txBody>
      </p:sp>
      <p:sp>
        <p:nvSpPr>
          <p:cNvPr id="4" name="Slide Number Placeholder 3"/>
          <p:cNvSpPr>
            <a:spLocks noGrp="1"/>
          </p:cNvSpPr>
          <p:nvPr>
            <p:ph type="sldNum" sz="quarter" idx="10"/>
          </p:nvPr>
        </p:nvSpPr>
        <p:spPr/>
        <p:txBody>
          <a:bodyPr/>
          <a:lstStyle/>
          <a:p>
            <a:fld id="{59E24414-7107-4A40-B568-CF534397E516}" type="slidenum">
              <a:rPr lang="en-US" smtClean="0"/>
              <a:t>26</a:t>
            </a:fld>
            <a:endParaRPr lang="en-US" dirty="0"/>
          </a:p>
        </p:txBody>
      </p:sp>
    </p:spTree>
    <p:extLst>
      <p:ext uri="{BB962C8B-B14F-4D97-AF65-F5344CB8AC3E}">
        <p14:creationId xmlns:p14="http://schemas.microsoft.com/office/powerpoint/2010/main" val="17219702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27</a:t>
            </a:fld>
            <a:endParaRPr lang="en-US" dirty="0"/>
          </a:p>
        </p:txBody>
      </p:sp>
    </p:spTree>
    <p:extLst>
      <p:ext uri="{BB962C8B-B14F-4D97-AF65-F5344CB8AC3E}">
        <p14:creationId xmlns:p14="http://schemas.microsoft.com/office/powerpoint/2010/main" val="27132305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28</a:t>
            </a:fld>
            <a:endParaRPr lang="en-US" dirty="0"/>
          </a:p>
        </p:txBody>
      </p:sp>
    </p:spTree>
    <p:extLst>
      <p:ext uri="{BB962C8B-B14F-4D97-AF65-F5344CB8AC3E}">
        <p14:creationId xmlns:p14="http://schemas.microsoft.com/office/powerpoint/2010/main" val="32997071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9AEED-9944-17BE-67BA-50EF0607BE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A50DF-E8A4-1336-4161-36800E3D3A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BDDBF8-9196-CF34-4BAE-63E2542E3239}"/>
              </a:ext>
            </a:extLst>
          </p:cNvPr>
          <p:cNvSpPr>
            <a:spLocks noGrp="1"/>
          </p:cNvSpPr>
          <p:nvPr>
            <p:ph type="body" idx="1"/>
          </p:nvPr>
        </p:nvSpPr>
        <p:spPr/>
        <p:txBody>
          <a:bodyPr/>
          <a:lstStyle/>
          <a:p>
            <a:pPr defTabSz="932414">
              <a:defRPr/>
            </a:pPr>
            <a:r>
              <a:rPr lang="en-US" sz="1800" dirty="0">
                <a:latin typeface="Calibri" panose="020F0502020204030204" pitchFamily="34" charset="0"/>
                <a:ea typeface="Calibri" panose="020F0502020204030204" pitchFamily="34" charset="0"/>
                <a:cs typeface="Times New Roman" panose="02020603050405020304" pitchFamily="18" charset="0"/>
              </a:rPr>
              <a:t>Parent will log into their StudentAid.gov account using their FSA ID user name and password and hit “Get Started.”</a:t>
            </a:r>
          </a:p>
          <a:p>
            <a:endParaRPr lang="en-US" dirty="0"/>
          </a:p>
        </p:txBody>
      </p:sp>
      <p:sp>
        <p:nvSpPr>
          <p:cNvPr id="4" name="Slide Number Placeholder 3">
            <a:extLst>
              <a:ext uri="{FF2B5EF4-FFF2-40B4-BE49-F238E27FC236}">
                <a16:creationId xmlns:a16="http://schemas.microsoft.com/office/drawing/2014/main" id="{F889F2BE-05E9-09BB-E4D1-F9FE2FEF46A5}"/>
              </a:ext>
            </a:extLst>
          </p:cNvPr>
          <p:cNvSpPr>
            <a:spLocks noGrp="1"/>
          </p:cNvSpPr>
          <p:nvPr>
            <p:ph type="sldNum" sz="quarter" idx="5"/>
          </p:nvPr>
        </p:nvSpPr>
        <p:spPr/>
        <p:txBody>
          <a:bodyPr/>
          <a:lstStyle/>
          <a:p>
            <a:fld id="{0A3C37BE-C303-496D-B5CD-85F2937540FC}" type="slidenum">
              <a:rPr lang="en-US" smtClean="0"/>
              <a:t>29</a:t>
            </a:fld>
            <a:endParaRPr lang="en-US" dirty="0"/>
          </a:p>
        </p:txBody>
      </p:sp>
    </p:spTree>
    <p:extLst>
      <p:ext uri="{BB962C8B-B14F-4D97-AF65-F5344CB8AC3E}">
        <p14:creationId xmlns:p14="http://schemas.microsoft.com/office/powerpoint/2010/main" val="33856139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Financial questions.</a:t>
            </a:r>
          </a:p>
          <a:p>
            <a:r>
              <a:rPr lang="en-US" dirty="0"/>
              <a:t>If anyone in the family was eligible to receive the federal benefits listed, they will not be asked to provide assets.</a:t>
            </a:r>
          </a:p>
        </p:txBody>
      </p:sp>
      <p:sp>
        <p:nvSpPr>
          <p:cNvPr id="4" name="Slide Number Placeholder 3"/>
          <p:cNvSpPr>
            <a:spLocks noGrp="1"/>
          </p:cNvSpPr>
          <p:nvPr>
            <p:ph type="sldNum" sz="quarter" idx="10"/>
          </p:nvPr>
        </p:nvSpPr>
        <p:spPr/>
        <p:txBody>
          <a:bodyPr/>
          <a:lstStyle/>
          <a:p>
            <a:fld id="{59E24414-7107-4A40-B568-CF534397E516}" type="slidenum">
              <a:rPr lang="en-US" smtClean="0"/>
              <a:t>30</a:t>
            </a:fld>
            <a:endParaRPr lang="en-US" dirty="0"/>
          </a:p>
        </p:txBody>
      </p:sp>
    </p:spTree>
    <p:extLst>
      <p:ext uri="{BB962C8B-B14F-4D97-AF65-F5344CB8AC3E}">
        <p14:creationId xmlns:p14="http://schemas.microsoft.com/office/powerpoint/2010/main" val="2209688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31</a:t>
            </a:fld>
            <a:endParaRPr lang="en-US" dirty="0"/>
          </a:p>
        </p:txBody>
      </p:sp>
    </p:spTree>
    <p:extLst>
      <p:ext uri="{BB962C8B-B14F-4D97-AF65-F5344CB8AC3E}">
        <p14:creationId xmlns:p14="http://schemas.microsoft.com/office/powerpoint/2010/main" val="3251484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xfrm>
            <a:off x="466725" y="723900"/>
            <a:ext cx="6419850" cy="3611563"/>
          </a:xfrm>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lnSpc>
                <a:spcPct val="107000"/>
              </a:lnSpc>
              <a:spcAft>
                <a:spcPts val="816"/>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88642" indent="-303323">
              <a:defRPr>
                <a:solidFill>
                  <a:schemeClr val="tx1"/>
                </a:solidFill>
                <a:latin typeface="Tahoma" pitchFamily="34" charset="0"/>
              </a:defRPr>
            </a:lvl2pPr>
            <a:lvl3pPr marL="1213295" indent="-242658">
              <a:defRPr>
                <a:solidFill>
                  <a:schemeClr val="tx1"/>
                </a:solidFill>
                <a:latin typeface="Tahoma" pitchFamily="34" charset="0"/>
              </a:defRPr>
            </a:lvl3pPr>
            <a:lvl4pPr marL="1698614" indent="-242658">
              <a:defRPr>
                <a:solidFill>
                  <a:schemeClr val="tx1"/>
                </a:solidFill>
                <a:latin typeface="Tahoma" pitchFamily="34" charset="0"/>
              </a:defRPr>
            </a:lvl4pPr>
            <a:lvl5pPr marL="2183932" indent="-242658">
              <a:defRPr>
                <a:solidFill>
                  <a:schemeClr val="tx1"/>
                </a:solidFill>
                <a:latin typeface="Tahoma" pitchFamily="34" charset="0"/>
              </a:defRPr>
            </a:lvl5pPr>
            <a:lvl6pPr marL="2669249" indent="-242658" eaLnBrk="0" fontAlgn="base" hangingPunct="0">
              <a:spcBef>
                <a:spcPct val="0"/>
              </a:spcBef>
              <a:spcAft>
                <a:spcPct val="0"/>
              </a:spcAft>
              <a:defRPr>
                <a:solidFill>
                  <a:schemeClr val="tx1"/>
                </a:solidFill>
                <a:latin typeface="Tahoma" pitchFamily="34" charset="0"/>
              </a:defRPr>
            </a:lvl6pPr>
            <a:lvl7pPr marL="3154566" indent="-242658" eaLnBrk="0" fontAlgn="base" hangingPunct="0">
              <a:spcBef>
                <a:spcPct val="0"/>
              </a:spcBef>
              <a:spcAft>
                <a:spcPct val="0"/>
              </a:spcAft>
              <a:defRPr>
                <a:solidFill>
                  <a:schemeClr val="tx1"/>
                </a:solidFill>
                <a:latin typeface="Tahoma" pitchFamily="34" charset="0"/>
              </a:defRPr>
            </a:lvl7pPr>
            <a:lvl8pPr marL="3639884" indent="-242658" eaLnBrk="0" fontAlgn="base" hangingPunct="0">
              <a:spcBef>
                <a:spcPct val="0"/>
              </a:spcBef>
              <a:spcAft>
                <a:spcPct val="0"/>
              </a:spcAft>
              <a:defRPr>
                <a:solidFill>
                  <a:schemeClr val="tx1"/>
                </a:solidFill>
                <a:latin typeface="Tahoma" pitchFamily="34" charset="0"/>
              </a:defRPr>
            </a:lvl8pPr>
            <a:lvl9pPr marL="4125202" indent="-242658" eaLnBrk="0" fontAlgn="base" hangingPunct="0">
              <a:spcBef>
                <a:spcPct val="0"/>
              </a:spcBef>
              <a:spcAft>
                <a:spcPct val="0"/>
              </a:spcAft>
              <a:defRPr>
                <a:solidFill>
                  <a:schemeClr val="tx1"/>
                </a:solidFill>
                <a:latin typeface="Tahoma" pitchFamily="34" charset="0"/>
              </a:defRPr>
            </a:lvl9pPr>
          </a:lstStyle>
          <a:p>
            <a:fld id="{1B8CF5D6-4A5C-4C93-B93E-ADC0A94DB8D8}" type="slidenum">
              <a:rPr lang="en-US" smtClean="0">
                <a:latin typeface="Arial" charset="0"/>
              </a:rPr>
              <a:pPr/>
              <a:t>32</a:t>
            </a:fld>
            <a:endParaRPr lang="en-US" dirty="0">
              <a:latin typeface="Arial" charset="0"/>
            </a:endParaRPr>
          </a:p>
        </p:txBody>
      </p:sp>
    </p:spTree>
    <p:extLst>
      <p:ext uri="{BB962C8B-B14F-4D97-AF65-F5344CB8AC3E}">
        <p14:creationId xmlns:p14="http://schemas.microsoft.com/office/powerpoint/2010/main" val="2934488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E24414-7107-4A40-B568-CF534397E516}" type="slidenum">
              <a:rPr lang="en-US" smtClean="0"/>
              <a:t>34</a:t>
            </a:fld>
            <a:endParaRPr lang="en-US" dirty="0"/>
          </a:p>
        </p:txBody>
      </p:sp>
    </p:spTree>
    <p:extLst>
      <p:ext uri="{BB962C8B-B14F-4D97-AF65-F5344CB8AC3E}">
        <p14:creationId xmlns:p14="http://schemas.microsoft.com/office/powerpoint/2010/main" val="15545063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E24414-7107-4A40-B568-CF534397E516}" type="slidenum">
              <a:rPr lang="en-US" smtClean="0"/>
              <a:t>35</a:t>
            </a:fld>
            <a:endParaRPr lang="en-US" dirty="0"/>
          </a:p>
        </p:txBody>
      </p:sp>
    </p:spTree>
    <p:extLst>
      <p:ext uri="{BB962C8B-B14F-4D97-AF65-F5344CB8AC3E}">
        <p14:creationId xmlns:p14="http://schemas.microsoft.com/office/powerpoint/2010/main" val="19694083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36</a:t>
            </a:fld>
            <a:endParaRPr lang="en-US" dirty="0"/>
          </a:p>
        </p:txBody>
      </p:sp>
    </p:spTree>
    <p:extLst>
      <p:ext uri="{BB962C8B-B14F-4D97-AF65-F5344CB8AC3E}">
        <p14:creationId xmlns:p14="http://schemas.microsoft.com/office/powerpoint/2010/main" val="9552406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37</a:t>
            </a:fld>
            <a:endParaRPr lang="en-US" dirty="0"/>
          </a:p>
        </p:txBody>
      </p:sp>
    </p:spTree>
    <p:extLst>
      <p:ext uri="{BB962C8B-B14F-4D97-AF65-F5344CB8AC3E}">
        <p14:creationId xmlns:p14="http://schemas.microsoft.com/office/powerpoint/2010/main" val="42848778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38</a:t>
            </a:fld>
            <a:endParaRPr lang="en-US" dirty="0"/>
          </a:p>
        </p:txBody>
      </p:sp>
    </p:spTree>
    <p:extLst>
      <p:ext uri="{BB962C8B-B14F-4D97-AF65-F5344CB8AC3E}">
        <p14:creationId xmlns:p14="http://schemas.microsoft.com/office/powerpoint/2010/main" val="2551785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E24414-7107-4A40-B568-CF534397E516}" type="slidenum">
              <a:rPr lang="en-US" smtClean="0"/>
              <a:t>39</a:t>
            </a:fld>
            <a:endParaRPr lang="en-US" dirty="0"/>
          </a:p>
        </p:txBody>
      </p:sp>
    </p:spTree>
    <p:extLst>
      <p:ext uri="{BB962C8B-B14F-4D97-AF65-F5344CB8AC3E}">
        <p14:creationId xmlns:p14="http://schemas.microsoft.com/office/powerpoint/2010/main" val="4417505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40</a:t>
            </a:fld>
            <a:endParaRPr lang="en-US" dirty="0"/>
          </a:p>
        </p:txBody>
      </p:sp>
    </p:spTree>
    <p:extLst>
      <p:ext uri="{BB962C8B-B14F-4D97-AF65-F5344CB8AC3E}">
        <p14:creationId xmlns:p14="http://schemas.microsoft.com/office/powerpoint/2010/main" val="23569122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xfrm>
            <a:off x="466725" y="723900"/>
            <a:ext cx="6419850" cy="36115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A2D3E05C-EAF7-4C36-B3AF-5087C79461D3}" type="slidenum">
              <a:rPr lang="en-US" smtClean="0"/>
              <a:pPr>
                <a:defRPr/>
              </a:pPr>
              <a:t>41</a:t>
            </a:fld>
            <a:endParaRPr lang="en-US" dirty="0"/>
          </a:p>
        </p:txBody>
      </p:sp>
    </p:spTree>
    <p:extLst>
      <p:ext uri="{BB962C8B-B14F-4D97-AF65-F5344CB8AC3E}">
        <p14:creationId xmlns:p14="http://schemas.microsoft.com/office/powerpoint/2010/main" val="28015598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0D7C9-3858-FE4C-4213-CA5BBD9C2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EB068-64DA-66F0-BEEA-5CFA904064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17033E-6CFB-3E44-72CE-42D6A13810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AADD17-67D4-384F-AFCC-3AD7ABB0D498}"/>
              </a:ext>
            </a:extLst>
          </p:cNvPr>
          <p:cNvSpPr>
            <a:spLocks noGrp="1"/>
          </p:cNvSpPr>
          <p:nvPr>
            <p:ph type="sldNum" sz="quarter" idx="10"/>
          </p:nvPr>
        </p:nvSpPr>
        <p:spPr/>
        <p:txBody>
          <a:bodyPr/>
          <a:lstStyle/>
          <a:p>
            <a:fld id="{59E24414-7107-4A40-B568-CF534397E516}" type="slidenum">
              <a:rPr lang="en-US" smtClean="0"/>
              <a:t>42</a:t>
            </a:fld>
            <a:endParaRPr lang="en-US" dirty="0"/>
          </a:p>
        </p:txBody>
      </p:sp>
    </p:spTree>
    <p:extLst>
      <p:ext uri="{BB962C8B-B14F-4D97-AF65-F5344CB8AC3E}">
        <p14:creationId xmlns:p14="http://schemas.microsoft.com/office/powerpoint/2010/main" val="8137376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45</a:t>
            </a:fld>
            <a:endParaRPr lang="en-US" dirty="0"/>
          </a:p>
        </p:txBody>
      </p:sp>
    </p:spTree>
    <p:extLst>
      <p:ext uri="{BB962C8B-B14F-4D97-AF65-F5344CB8AC3E}">
        <p14:creationId xmlns:p14="http://schemas.microsoft.com/office/powerpoint/2010/main" val="6137510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xfrm>
            <a:off x="366713" y="771525"/>
            <a:ext cx="6848475" cy="3852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9CA2B511-6082-40F4-B701-83B082E63FB8}" type="slidenum">
              <a:rPr lang="en-US" smtClean="0"/>
              <a:pPr>
                <a:defRPr/>
              </a:pPr>
              <a:t>46</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xfrm>
            <a:off x="366713" y="771525"/>
            <a:ext cx="6848475" cy="3852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p:cNvSpPr>
            <a:spLocks noGrp="1"/>
          </p:cNvSpPr>
          <p:nvPr>
            <p:ph type="sldNum" sz="quarter" idx="5"/>
          </p:nvPr>
        </p:nvSpPr>
        <p:spPr/>
        <p:txBody>
          <a:bodyPr/>
          <a:lstStyle/>
          <a:p>
            <a:pPr>
              <a:defRPr/>
            </a:pPr>
            <a:fld id="{C558CF06-4CCC-4880-B3E5-92604EEFE05B}" type="slidenum">
              <a:rPr lang="en-US" smtClean="0"/>
              <a:pPr>
                <a:defRPr/>
              </a:pPr>
              <a:t>48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pic>
        <p:nvPicPr>
          <p:cNvPr id="11" name="Picture 10"/>
          <p:cNvPicPr>
            <a:picLocks noChangeAspect="1"/>
          </p:cNvPicPr>
          <p:nvPr/>
        </p:nvPicPr>
        <p:blipFill rotWithShape="1">
          <a:blip r:embed="rId2" cstate="screen">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67D7868C-3A95-4C60-BCB1-2EBF8C25AD78}" type="datetime1">
              <a:rPr lang="en-US" smtClean="0"/>
              <a:t>9/8/2026</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r>
              <a:rPr lang="en-US" dirty="0"/>
              <a:t>© Mapping Your Future 2025</a:t>
            </a:r>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dirty="0"/>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AC7F08DF-D8C2-4F5D-BF5D-29F55E824069}" type="datetime1">
              <a:rPr lang="en-US" smtClean="0"/>
              <a:t>9/8/2026</a:t>
            </a:fld>
            <a:endParaRPr dirty="0"/>
          </a:p>
        </p:txBody>
      </p:sp>
      <p:sp>
        <p:nvSpPr>
          <p:cNvPr id="5" name="Footer Placeholder 4"/>
          <p:cNvSpPr>
            <a:spLocks noGrp="1"/>
          </p:cNvSpPr>
          <p:nvPr>
            <p:ph type="ftr" sz="quarter" idx="11"/>
          </p:nvPr>
        </p:nvSpPr>
        <p:spPr/>
        <p:txBody>
          <a:bodyPr/>
          <a:lstStyle/>
          <a:p>
            <a:r>
              <a:rPr lang="en-US" dirty="0"/>
              <a:t>© Mapping Your Future 2025</a:t>
            </a:r>
            <a:endParaRPr dirty="0"/>
          </a:p>
        </p:txBody>
      </p:sp>
      <p:sp>
        <p:nvSpPr>
          <p:cNvPr id="6" name="Slide Number Placeholder 5"/>
          <p:cNvSpPr>
            <a:spLocks noGrp="1"/>
          </p:cNvSpPr>
          <p:nvPr>
            <p:ph type="sldNum" sz="quarter" idx="12"/>
          </p:nvPr>
        </p:nvSpPr>
        <p:spPr/>
        <p:txBody>
          <a:bodyPr/>
          <a:lstStyle/>
          <a:p>
            <a:fld id="{0FF54DE5-C571-48E8-A5BC-B369434E2F44}" type="slidenum">
              <a:rPr/>
              <a:t>‹#›</a:t>
            </a:fld>
            <a:endParaRPr dirty="0"/>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dirty="0"/>
              <a:t>Click icon to add picture</a:t>
            </a:r>
            <a:endParaRPr dirty="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screen">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308D1C-A360-4773-9F32-142D10C4292D}" type="datetime1">
              <a:rPr lang="en-US" smtClean="0"/>
              <a:t>9/8/2026</a:t>
            </a:fld>
            <a:endParaRPr dirty="0"/>
          </a:p>
        </p:txBody>
      </p:sp>
      <p:sp>
        <p:nvSpPr>
          <p:cNvPr id="5" name="Footer Placeholder 4"/>
          <p:cNvSpPr>
            <a:spLocks noGrp="1"/>
          </p:cNvSpPr>
          <p:nvPr>
            <p:ph type="ftr" sz="quarter" idx="11"/>
          </p:nvPr>
        </p:nvSpPr>
        <p:spPr/>
        <p:txBody>
          <a:bodyPr/>
          <a:lstStyle/>
          <a:p>
            <a:r>
              <a:rPr lang="en-US" dirty="0"/>
              <a:t>© Mapping Your Future 2025</a:t>
            </a:r>
            <a:endParaRPr dirty="0"/>
          </a:p>
        </p:txBody>
      </p:sp>
      <p:sp>
        <p:nvSpPr>
          <p:cNvPr id="6" name="Slide Number Placeholder 5"/>
          <p:cNvSpPr>
            <a:spLocks noGrp="1"/>
          </p:cNvSpPr>
          <p:nvPr>
            <p:ph type="sldNum" sz="quarter" idx="12"/>
          </p:nvPr>
        </p:nvSpPr>
        <p:spPr/>
        <p:txBody>
          <a:bodyPr/>
          <a:lstStyle/>
          <a:p>
            <a:fld id="{0FF54DE5-C571-48E8-A5BC-B369434E2F44}" type="slidenum">
              <a:rPr/>
              <a:t>‹#›</a:t>
            </a:fld>
            <a:endParaRPr dirty="0"/>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dirty="0"/>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C5AFD99-3D9A-49E3-910D-C1F8F839122E}" type="datetime1">
              <a:rPr lang="en-US" smtClean="0"/>
              <a:t>9/8/2026</a:t>
            </a:fld>
            <a:endParaRPr dirty="0"/>
          </a:p>
        </p:txBody>
      </p:sp>
      <p:sp>
        <p:nvSpPr>
          <p:cNvPr id="6" name="Footer Placeholder 5"/>
          <p:cNvSpPr>
            <a:spLocks noGrp="1"/>
          </p:cNvSpPr>
          <p:nvPr>
            <p:ph type="ftr" sz="quarter" idx="11"/>
          </p:nvPr>
        </p:nvSpPr>
        <p:spPr/>
        <p:txBody>
          <a:bodyPr/>
          <a:lstStyle/>
          <a:p>
            <a:r>
              <a:rPr lang="en-US" dirty="0"/>
              <a:t>© Mapping Your Future 2025</a:t>
            </a:r>
            <a:endParaRPr dirty="0"/>
          </a:p>
        </p:txBody>
      </p:sp>
      <p:sp>
        <p:nvSpPr>
          <p:cNvPr id="7" name="Slide Number Placeholder 6"/>
          <p:cNvSpPr>
            <a:spLocks noGrp="1"/>
          </p:cNvSpPr>
          <p:nvPr>
            <p:ph type="sldNum" sz="quarter" idx="12"/>
          </p:nvPr>
        </p:nvSpPr>
        <p:spPr/>
        <p:txBody>
          <a:bodyPr/>
          <a:lstStyle/>
          <a:p>
            <a:fld id="{0FF54DE5-C571-48E8-A5BC-B369434E2F44}" type="slidenum">
              <a:rPr/>
              <a:t>‹#›</a:t>
            </a:fld>
            <a:endParaRPr dirty="0"/>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F988AE7-E0A3-4921-90D9-6D589A47E46D}" type="datetime1">
              <a:rPr lang="en-US" smtClean="0"/>
              <a:t>9/8/2026</a:t>
            </a:fld>
            <a:endParaRPr dirty="0"/>
          </a:p>
        </p:txBody>
      </p:sp>
      <p:sp>
        <p:nvSpPr>
          <p:cNvPr id="8" name="Footer Placeholder 7"/>
          <p:cNvSpPr>
            <a:spLocks noGrp="1"/>
          </p:cNvSpPr>
          <p:nvPr>
            <p:ph type="ftr" sz="quarter" idx="11"/>
          </p:nvPr>
        </p:nvSpPr>
        <p:spPr/>
        <p:txBody>
          <a:bodyPr/>
          <a:lstStyle/>
          <a:p>
            <a:r>
              <a:rPr lang="en-US" dirty="0"/>
              <a:t>© Mapping Your Future 2025</a:t>
            </a:r>
            <a:endParaRPr dirty="0"/>
          </a:p>
        </p:txBody>
      </p:sp>
      <p:sp>
        <p:nvSpPr>
          <p:cNvPr id="9" name="Slide Number Placeholder 8"/>
          <p:cNvSpPr>
            <a:spLocks noGrp="1"/>
          </p:cNvSpPr>
          <p:nvPr>
            <p:ph type="sldNum" sz="quarter" idx="12"/>
          </p:nvPr>
        </p:nvSpPr>
        <p:spPr/>
        <p:txBody>
          <a:bodyPr/>
          <a:lstStyle/>
          <a:p>
            <a:fld id="{0FF54DE5-C571-48E8-A5BC-B369434E2F44}" type="slidenum">
              <a:rPr/>
              <a:t>‹#›</a:t>
            </a:fld>
            <a:endParaRPr dirty="0"/>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A2BB4225-2C6E-464A-887B-5D0B4F9D8F40}" type="datetime1">
              <a:rPr lang="en-US" smtClean="0"/>
              <a:t>9/8/2026</a:t>
            </a:fld>
            <a:endParaRPr dirty="0"/>
          </a:p>
        </p:txBody>
      </p:sp>
      <p:sp>
        <p:nvSpPr>
          <p:cNvPr id="4" name="Footer Placeholder 3"/>
          <p:cNvSpPr>
            <a:spLocks noGrp="1"/>
          </p:cNvSpPr>
          <p:nvPr>
            <p:ph type="ftr" sz="quarter" idx="11"/>
          </p:nvPr>
        </p:nvSpPr>
        <p:spPr/>
        <p:txBody>
          <a:bodyPr/>
          <a:lstStyle/>
          <a:p>
            <a:r>
              <a:rPr lang="en-US" dirty="0"/>
              <a:t>© Mapping Your Future 2025</a:t>
            </a:r>
            <a:endParaRPr dirty="0"/>
          </a:p>
        </p:txBody>
      </p:sp>
      <p:sp>
        <p:nvSpPr>
          <p:cNvPr id="5" name="Slide Number Placeholder 4"/>
          <p:cNvSpPr>
            <a:spLocks noGrp="1"/>
          </p:cNvSpPr>
          <p:nvPr>
            <p:ph type="sldNum" sz="quarter" idx="12"/>
          </p:nvPr>
        </p:nvSpPr>
        <p:spPr/>
        <p:txBody>
          <a:bodyPr/>
          <a:lstStyle/>
          <a:p>
            <a:fld id="{0FF54DE5-C571-48E8-A5BC-B369434E2F44}" type="slidenum">
              <a:rPr/>
              <a:t>‹#›</a:t>
            </a:fld>
            <a:endParaRPr dirty="0"/>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3E22BB-E1E2-46DC-9DD2-CF51C555B6D5}" type="datetime1">
              <a:rPr lang="en-US" smtClean="0"/>
              <a:t>9/8/2026</a:t>
            </a:fld>
            <a:endParaRPr dirty="0"/>
          </a:p>
        </p:txBody>
      </p:sp>
      <p:sp>
        <p:nvSpPr>
          <p:cNvPr id="3" name="Footer Placeholder 2"/>
          <p:cNvSpPr>
            <a:spLocks noGrp="1"/>
          </p:cNvSpPr>
          <p:nvPr>
            <p:ph type="ftr" sz="quarter" idx="11"/>
          </p:nvPr>
        </p:nvSpPr>
        <p:spPr/>
        <p:txBody>
          <a:bodyPr/>
          <a:lstStyle/>
          <a:p>
            <a:r>
              <a:rPr lang="en-US" dirty="0"/>
              <a:t>© Mapping Your Future 2025</a:t>
            </a:r>
            <a:endParaRPr dirty="0"/>
          </a:p>
        </p:txBody>
      </p:sp>
      <p:sp>
        <p:nvSpPr>
          <p:cNvPr id="4" name="Slide Number Placeholder 3"/>
          <p:cNvSpPr>
            <a:spLocks noGrp="1"/>
          </p:cNvSpPr>
          <p:nvPr>
            <p:ph type="sldNum" sz="quarter" idx="12"/>
          </p:nvPr>
        </p:nvSpPr>
        <p:spPr/>
        <p:txBody>
          <a:bodyPr/>
          <a:lstStyle/>
          <a:p>
            <a:fld id="{0FF54DE5-C571-48E8-A5BC-B369434E2F44}" type="slidenum">
              <a:rPr/>
              <a:t>‹#›</a:t>
            </a:fld>
            <a:endParaRPr dirty="0"/>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7D7D3352-9C10-4F0D-9F98-C7238DB28BBC}" type="datetime1">
              <a:rPr lang="en-US" smtClean="0"/>
              <a:t>9/8/2026</a:t>
            </a:fld>
            <a:endParaRPr dirty="0"/>
          </a:p>
        </p:txBody>
      </p:sp>
      <p:sp>
        <p:nvSpPr>
          <p:cNvPr id="6" name="Footer Placeholder 5"/>
          <p:cNvSpPr>
            <a:spLocks noGrp="1"/>
          </p:cNvSpPr>
          <p:nvPr>
            <p:ph type="ftr" sz="quarter" idx="11"/>
          </p:nvPr>
        </p:nvSpPr>
        <p:spPr/>
        <p:txBody>
          <a:bodyPr/>
          <a:lstStyle/>
          <a:p>
            <a:r>
              <a:rPr lang="en-US" dirty="0"/>
              <a:t>© Mapping Your Future 2025</a:t>
            </a:r>
            <a:endParaRPr dirty="0"/>
          </a:p>
        </p:txBody>
      </p:sp>
      <p:sp>
        <p:nvSpPr>
          <p:cNvPr id="7" name="Slide Number Placeholder 6"/>
          <p:cNvSpPr>
            <a:spLocks noGrp="1"/>
          </p:cNvSpPr>
          <p:nvPr>
            <p:ph type="sldNum" sz="quarter" idx="12"/>
          </p:nvPr>
        </p:nvSpPr>
        <p:spPr/>
        <p:txBody>
          <a:bodyPr/>
          <a:lstStyle/>
          <a:p>
            <a:fld id="{0FF54DE5-C571-48E8-A5BC-B369434E2F44}" type="slidenum">
              <a:rPr/>
              <a:t>‹#›</a:t>
            </a:fld>
            <a:endParaRPr dirty="0"/>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5" name="Date Placeholder 4"/>
          <p:cNvSpPr>
            <a:spLocks noGrp="1"/>
          </p:cNvSpPr>
          <p:nvPr>
            <p:ph type="dt" sz="half" idx="10"/>
          </p:nvPr>
        </p:nvSpPr>
        <p:spPr/>
        <p:txBody>
          <a:bodyPr/>
          <a:lstStyle/>
          <a:p>
            <a:fld id="{19EC050D-F146-41E7-81F5-9A75411766DB}" type="datetime1">
              <a:rPr lang="en-US" smtClean="0"/>
              <a:t>9/8/2026</a:t>
            </a:fld>
            <a:endParaRPr dirty="0"/>
          </a:p>
        </p:txBody>
      </p:sp>
      <p:sp>
        <p:nvSpPr>
          <p:cNvPr id="6" name="Footer Placeholder 5"/>
          <p:cNvSpPr>
            <a:spLocks noGrp="1"/>
          </p:cNvSpPr>
          <p:nvPr>
            <p:ph type="ftr" sz="quarter" idx="11"/>
          </p:nvPr>
        </p:nvSpPr>
        <p:spPr/>
        <p:txBody>
          <a:bodyPr/>
          <a:lstStyle/>
          <a:p>
            <a:r>
              <a:rPr lang="en-US" dirty="0"/>
              <a:t>© Mapping Your Future 2025</a:t>
            </a:r>
            <a:endParaRPr dirty="0"/>
          </a:p>
        </p:txBody>
      </p:sp>
      <p:sp>
        <p:nvSpPr>
          <p:cNvPr id="7" name="Slide Number Placeholder 6"/>
          <p:cNvSpPr>
            <a:spLocks noGrp="1"/>
          </p:cNvSpPr>
          <p:nvPr>
            <p:ph type="sldNum" sz="quarter" idx="12"/>
          </p:nvPr>
        </p:nvSpPr>
        <p:spPr/>
        <p:txBody>
          <a:bodyPr/>
          <a:lstStyle/>
          <a:p>
            <a:fld id="{0FF54DE5-C571-48E8-A5BC-B369434E2F44}" type="slidenum">
              <a:rPr/>
              <a:t>‹#›</a:t>
            </a:fld>
            <a:endParaRPr dirty="0"/>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A0E83DF-606F-477C-9B0B-6AE3C79AD147}" type="datetime1">
              <a:rPr lang="en-US" smtClean="0"/>
              <a:t>9/8/2026</a:t>
            </a:fld>
            <a:endParaRPr dirty="0"/>
          </a:p>
        </p:txBody>
      </p:sp>
      <p:sp>
        <p:nvSpPr>
          <p:cNvPr id="5" name="Footer Placeholder 4"/>
          <p:cNvSpPr>
            <a:spLocks noGrp="1"/>
          </p:cNvSpPr>
          <p:nvPr>
            <p:ph type="ftr" sz="quarter" idx="11"/>
          </p:nvPr>
        </p:nvSpPr>
        <p:spPr/>
        <p:txBody>
          <a:bodyPr/>
          <a:lstStyle/>
          <a:p>
            <a:r>
              <a:rPr lang="en-US" dirty="0"/>
              <a:t>© Mapping Your Future 2025</a:t>
            </a:r>
            <a:endParaRPr dirty="0"/>
          </a:p>
        </p:txBody>
      </p:sp>
      <p:sp>
        <p:nvSpPr>
          <p:cNvPr id="6" name="Slide Number Placeholder 5"/>
          <p:cNvSpPr>
            <a:spLocks noGrp="1"/>
          </p:cNvSpPr>
          <p:nvPr>
            <p:ph type="sldNum" sz="quarter" idx="12"/>
          </p:nvPr>
        </p:nvSpPr>
        <p:spPr/>
        <p:txBody>
          <a:bodyPr/>
          <a:lstStyle/>
          <a:p>
            <a:fld id="{0FF54DE5-C571-48E8-A5BC-B369434E2F44}" type="slidenum">
              <a:rPr/>
              <a:t>‹#›</a:t>
            </a:fld>
            <a:endParaRPr dirty="0"/>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2FD88372-1E47-4482-AAE5-9ECF2A85B97B}" type="datetime1">
              <a:rPr lang="en-US" smtClean="0"/>
              <a:t>9/8/2026</a:t>
            </a:fld>
            <a:endParaRPr dirty="0"/>
          </a:p>
        </p:txBody>
      </p:sp>
      <p:sp>
        <p:nvSpPr>
          <p:cNvPr id="5" name="Footer Placeholder 4"/>
          <p:cNvSpPr>
            <a:spLocks noGrp="1"/>
          </p:cNvSpPr>
          <p:nvPr>
            <p:ph type="ftr" sz="quarter" idx="11"/>
          </p:nvPr>
        </p:nvSpPr>
        <p:spPr/>
        <p:txBody>
          <a:bodyPr/>
          <a:lstStyle/>
          <a:p>
            <a:r>
              <a:rPr lang="en-US" dirty="0"/>
              <a:t>© Mapping Your Future 2025</a:t>
            </a:r>
            <a:endParaRPr dirty="0"/>
          </a:p>
        </p:txBody>
      </p:sp>
      <p:sp>
        <p:nvSpPr>
          <p:cNvPr id="6" name="Slide Number Placeholder 5"/>
          <p:cNvSpPr>
            <a:spLocks noGrp="1"/>
          </p:cNvSpPr>
          <p:nvPr>
            <p:ph type="sldNum" sz="quarter" idx="12"/>
          </p:nvPr>
        </p:nvSpPr>
        <p:spPr/>
        <p:txBody>
          <a:bodyPr/>
          <a:lstStyle/>
          <a:p>
            <a:fld id="{0FF54DE5-C571-48E8-A5BC-B369434E2F44}" type="slidenum">
              <a:rPr/>
              <a:t>‹#›</a:t>
            </a:fld>
            <a:endParaRPr dirty="0"/>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0AC6E1FD-0E8A-4DE2-A96C-9E30E5A31B6B}" type="datetime1">
              <a:rPr lang="en-US" smtClean="0"/>
              <a:t>9/8/2026</a:t>
            </a:fld>
            <a:endParaRPr lang="en-US" dirty="0"/>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r>
              <a:rPr lang="en-US" dirty="0"/>
              <a:t>© Mapping Your Future 2025</a:t>
            </a:r>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dirty="0"/>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southdakota.mappingyourfuture.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hyperlink" Target="https://studentaid.gov/"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hyperlink" Target="https://studentaid.gov/fafsa-apply/parents"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54.png"/><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72.svg"/><Relationship Id="rId5" Type="http://schemas.openxmlformats.org/officeDocument/2006/relationships/image" Target="../media/image71.svg"/><Relationship Id="rId4" Type="http://schemas.openxmlformats.org/officeDocument/2006/relationships/image" Target="../media/image70.sv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8" Type="http://schemas.openxmlformats.org/officeDocument/2006/relationships/hyperlink" Target="https://studentaid.gov/aid-estimator/" TargetMode="External"/><Relationship Id="rId13" Type="http://schemas.openxmlformats.org/officeDocument/2006/relationships/image" Target="../media/image80.svg"/><Relationship Id="rId3" Type="http://schemas.openxmlformats.org/officeDocument/2006/relationships/hyperlink" Target="https://southdakota.mappingyourfuture.org/" TargetMode="External"/><Relationship Id="rId7" Type="http://schemas.openxmlformats.org/officeDocument/2006/relationships/hyperlink" Target="https://studentaid.gov/" TargetMode="External"/><Relationship Id="rId12" Type="http://schemas.openxmlformats.org/officeDocument/2006/relationships/hyperlink" Target="https://mappingyourfuture.org/wp-content/uploads/2024/08/MappingYourFutureScholarshipTips.pdf"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hyperlink" Target="https://mappingyourfuture.org/" TargetMode="External"/><Relationship Id="rId11" Type="http://schemas.openxmlformats.org/officeDocument/2006/relationships/hyperlink" Target="https://bigfuture.collegeboard.org/" TargetMode="External"/><Relationship Id="rId5" Type="http://schemas.openxmlformats.org/officeDocument/2006/relationships/hyperlink" Target="https://southdakota.mappingyourfuture.org/career-sort.cfm" TargetMode="External"/><Relationship Id="rId10" Type="http://schemas.openxmlformats.org/officeDocument/2006/relationships/hyperlink" Target="http://www.fastweb.com/" TargetMode="External"/><Relationship Id="rId4" Type="http://schemas.openxmlformats.org/officeDocument/2006/relationships/hyperlink" Target="https://southdakota.mappingyourfuture.org/college.cfm" TargetMode="External"/><Relationship Id="rId9" Type="http://schemas.openxmlformats.org/officeDocument/2006/relationships/hyperlink" Target="https://mappingyourfuture.org/wp-content/uploads/2026/01/MappingYourFuture_Scholarship_Tracking2026.xlsx"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mailto:feedback@mappingyourfuture.org" TargetMode="External"/><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82.jpg"/><Relationship Id="rId4" Type="http://schemas.openxmlformats.org/officeDocument/2006/relationships/hyperlink" Target="http://southdakota.mappingyourfutur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659648" y="1558849"/>
            <a:ext cx="5734050" cy="2219691"/>
          </a:xfrm>
        </p:spPr>
        <p:txBody>
          <a:bodyPr anchor="ctr">
            <a:normAutofit/>
          </a:bodyPr>
          <a:lstStyle/>
          <a:p>
            <a:r>
              <a:rPr lang="en-US" dirty="0"/>
              <a:t>2027-28 </a:t>
            </a:r>
            <a:br>
              <a:rPr lang="en-US" dirty="0"/>
            </a:br>
            <a:r>
              <a:rPr lang="en-US" cap="none" dirty="0"/>
              <a:t>Financial Aid Event</a:t>
            </a:r>
            <a:endParaRPr lang="en-US" dirty="0"/>
          </a:p>
        </p:txBody>
      </p:sp>
      <p:sp>
        <p:nvSpPr>
          <p:cNvPr id="7" name="Subtitle 6"/>
          <p:cNvSpPr>
            <a:spLocks noGrp="1"/>
          </p:cNvSpPr>
          <p:nvPr>
            <p:ph type="subTitle" idx="1"/>
          </p:nvPr>
        </p:nvSpPr>
        <p:spPr>
          <a:xfrm>
            <a:off x="5659648" y="3692274"/>
            <a:ext cx="5734050" cy="955565"/>
          </a:xfrm>
        </p:spPr>
        <p:txBody>
          <a:bodyPr>
            <a:normAutofit/>
          </a:bodyPr>
          <a:lstStyle/>
          <a:p>
            <a:pPr>
              <a:spcAft>
                <a:spcPts val="600"/>
              </a:spcAft>
            </a:pPr>
            <a:endParaRPr lang="en-US" sz="1700" b="1" dirty="0">
              <a:solidFill>
                <a:schemeClr val="tx2"/>
              </a:solidFill>
            </a:endParaRPr>
          </a:p>
          <a:p>
            <a:pPr>
              <a:spcAft>
                <a:spcPts val="600"/>
              </a:spcAft>
            </a:pPr>
            <a:r>
              <a:rPr lang="en-US" sz="1700" b="1" dirty="0">
                <a:solidFill>
                  <a:schemeClr val="tx2"/>
                </a:solidFill>
              </a:rPr>
              <a:t>High School</a:t>
            </a:r>
          </a:p>
          <a:p>
            <a:pPr>
              <a:spcAft>
                <a:spcPts val="600"/>
              </a:spcAft>
            </a:pPr>
            <a:r>
              <a:rPr lang="en-US" sz="1700" b="1" dirty="0">
                <a:solidFill>
                  <a:schemeClr val="tx2"/>
                </a:solidFill>
              </a:rPr>
              <a:t>September 2026</a:t>
            </a:r>
          </a:p>
        </p:txBody>
      </p:sp>
      <p:pic>
        <p:nvPicPr>
          <p:cNvPr id="1026" name="Picture 2">
            <a:extLst>
              <a:ext uri="{FF2B5EF4-FFF2-40B4-BE49-F238E27FC236}">
                <a16:creationId xmlns:a16="http://schemas.microsoft.com/office/drawing/2014/main" id="{ABEBE603-8F47-BBBD-CF3A-998D59A5ED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10121" r="1" b="29306"/>
          <a:stretch>
            <a:fillRect/>
          </a:stretch>
        </p:blipFill>
        <p:spPr bwMode="auto">
          <a:xfrm>
            <a:off x="157569" y="1324698"/>
            <a:ext cx="5210937" cy="42086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899B89C2-65CC-45BF-AB03-9B6A9C506AA2}"/>
              </a:ext>
            </a:extLst>
          </p:cNvPr>
          <p:cNvSpPr>
            <a:spLocks noGrp="1"/>
          </p:cNvSpPr>
          <p:nvPr>
            <p:ph type="title"/>
          </p:nvPr>
        </p:nvSpPr>
        <p:spPr bwMode="auto">
          <a:xfrm>
            <a:off x="1079770" y="154153"/>
            <a:ext cx="10248630" cy="91589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rmAutofit/>
          </a:bodyPr>
          <a:lstStyle/>
          <a:p>
            <a:r>
              <a:rPr lang="en-US" altLang="en-US" sz="3200" dirty="0">
                <a:solidFill>
                  <a:schemeClr val="tx2"/>
                </a:solidFill>
                <a:latin typeface="Plantagenet Cherokee" panose="02020602070100000000" pitchFamily="18" charset="0"/>
                <a:cs typeface="Arial" panose="020B0604020202020204" pitchFamily="34" charset="0"/>
              </a:rPr>
              <a:t>South Dakota Mapping Your Future website</a:t>
            </a:r>
          </a:p>
        </p:txBody>
      </p:sp>
      <p:sp>
        <p:nvSpPr>
          <p:cNvPr id="3" name="Content Placeholder 2">
            <a:extLst>
              <a:ext uri="{FF2B5EF4-FFF2-40B4-BE49-F238E27FC236}">
                <a16:creationId xmlns:a16="http://schemas.microsoft.com/office/drawing/2014/main" id="{88F3F7AB-8449-45CF-8E91-34E69B06C1A3}"/>
              </a:ext>
            </a:extLst>
          </p:cNvPr>
          <p:cNvSpPr>
            <a:spLocks noGrp="1"/>
          </p:cNvSpPr>
          <p:nvPr>
            <p:ph idx="1"/>
          </p:nvPr>
        </p:nvSpPr>
        <p:spPr>
          <a:xfrm>
            <a:off x="6138488" y="1704088"/>
            <a:ext cx="6053512" cy="1455672"/>
          </a:xfrm>
        </p:spPr>
        <p:txBody>
          <a:bodyPr anchor="t">
            <a:normAutofit/>
          </a:bodyPr>
          <a:lstStyle/>
          <a:p>
            <a:pPr marL="0" indent="0" algn="ctr">
              <a:lnSpc>
                <a:spcPct val="100000"/>
              </a:lnSpc>
              <a:buNone/>
              <a:defRPr/>
            </a:pPr>
            <a:r>
              <a:rPr lang="en-US" dirty="0">
                <a:latin typeface="Euphemia" panose="020B0503040102020104" pitchFamily="34" charset="0"/>
              </a:rPr>
              <a:t>Comprehensive website for students, parents, counselors, and other professionals at </a:t>
            </a:r>
            <a:r>
              <a:rPr lang="en-US" dirty="0">
                <a:latin typeface="Euphemia" panose="020B0503040102020104" pitchFamily="34" charset="0"/>
                <a:hlinkClick r:id="rId3">
                  <a:extLst>
                    <a:ext uri="{A12FA001-AC4F-418D-AE19-62706E023703}">
                      <ahyp:hlinkClr xmlns:ahyp="http://schemas.microsoft.com/office/drawing/2018/hyperlinkcolor" val="tx"/>
                    </a:ext>
                  </a:extLst>
                </a:hlinkClick>
              </a:rPr>
              <a:t>https://SouthDakota.MappingYourFuture.org</a:t>
            </a:r>
            <a:endParaRPr lang="en-US" dirty="0">
              <a:latin typeface="Euphemia" panose="020B0503040102020104" pitchFamily="34" charset="0"/>
            </a:endParaRPr>
          </a:p>
          <a:p>
            <a:pPr marL="0" indent="0" algn="ctr">
              <a:lnSpc>
                <a:spcPct val="100000"/>
              </a:lnSpc>
              <a:buNone/>
              <a:defRPr/>
            </a:pPr>
            <a:endParaRPr lang="en-US" sz="2200" dirty="0">
              <a:latin typeface="Euphemia" panose="020B0503040102020104" pitchFamily="34" charset="0"/>
            </a:endParaRPr>
          </a:p>
        </p:txBody>
      </p:sp>
      <p:sp>
        <p:nvSpPr>
          <p:cNvPr id="2" name="Footer Placeholder 4">
            <a:extLst>
              <a:ext uri="{FF2B5EF4-FFF2-40B4-BE49-F238E27FC236}">
                <a16:creationId xmlns:a16="http://schemas.microsoft.com/office/drawing/2014/main" id="{BBFFE241-5600-0AEB-8C31-93BDF8059557}"/>
              </a:ext>
            </a:extLst>
          </p:cNvPr>
          <p:cNvSpPr>
            <a:spLocks noGrp="1"/>
          </p:cNvSpPr>
          <p:nvPr>
            <p:ph type="ftr" sz="quarter" idx="11"/>
          </p:nvPr>
        </p:nvSpPr>
        <p:spPr>
          <a:xfrm>
            <a:off x="5365955" y="6442106"/>
            <a:ext cx="4114800" cy="365125"/>
          </a:xfrm>
        </p:spPr>
        <p:txBody>
          <a:bodyPr/>
          <a:lstStyle/>
          <a:p>
            <a:r>
              <a:rPr lang="en-US" dirty="0"/>
              <a:t>© Mapping Your Future 2026</a:t>
            </a:r>
          </a:p>
        </p:txBody>
      </p:sp>
      <p:sp>
        <p:nvSpPr>
          <p:cNvPr id="4" name="Slide Number Placeholder 3">
            <a:extLst>
              <a:ext uri="{FF2B5EF4-FFF2-40B4-BE49-F238E27FC236}">
                <a16:creationId xmlns:a16="http://schemas.microsoft.com/office/drawing/2014/main" id="{E7D22872-C8EF-7C7B-8226-5B656D8B8F02}"/>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pic>
        <p:nvPicPr>
          <p:cNvPr id="6" name="Picture 5">
            <a:extLst>
              <a:ext uri="{FF2B5EF4-FFF2-40B4-BE49-F238E27FC236}">
                <a16:creationId xmlns:a16="http://schemas.microsoft.com/office/drawing/2014/main" id="{2D506B3C-814E-195B-A074-482DECF312E9}"/>
              </a:ext>
            </a:extLst>
          </p:cNvPr>
          <p:cNvPicPr>
            <a:picLocks noChangeAspect="1"/>
          </p:cNvPicPr>
          <p:nvPr/>
        </p:nvPicPr>
        <p:blipFill rotWithShape="1">
          <a:blip r:embed="rId4"/>
          <a:srcRect r="37972"/>
          <a:stretch/>
        </p:blipFill>
        <p:spPr>
          <a:xfrm>
            <a:off x="7508319" y="3002848"/>
            <a:ext cx="3313849" cy="3231311"/>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4845B427-9A55-8C0A-3BFB-C2C0A12FD9F3}"/>
              </a:ext>
            </a:extLst>
          </p:cNvPr>
          <p:cNvPicPr>
            <a:picLocks noChangeAspect="1"/>
          </p:cNvPicPr>
          <p:nvPr/>
        </p:nvPicPr>
        <p:blipFill>
          <a:blip r:embed="rId5"/>
          <a:stretch>
            <a:fillRect/>
          </a:stretch>
        </p:blipFill>
        <p:spPr>
          <a:xfrm>
            <a:off x="1079770" y="1704088"/>
            <a:ext cx="5191512" cy="43829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9" name="Straight Arrow Connector 8">
            <a:extLst>
              <a:ext uri="{FF2B5EF4-FFF2-40B4-BE49-F238E27FC236}">
                <a16:creationId xmlns:a16="http://schemas.microsoft.com/office/drawing/2014/main" id="{8E07D580-7A53-5AE5-FE42-A2B37F05EE38}"/>
              </a:ext>
            </a:extLst>
          </p:cNvPr>
          <p:cNvCxnSpPr>
            <a:cxnSpLocks/>
          </p:cNvCxnSpPr>
          <p:nvPr/>
        </p:nvCxnSpPr>
        <p:spPr>
          <a:xfrm flipV="1">
            <a:off x="5493874" y="4458520"/>
            <a:ext cx="2623966" cy="79589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5" name="Slide Number Placeholder 4">
            <a:extLst>
              <a:ext uri="{FF2B5EF4-FFF2-40B4-BE49-F238E27FC236}">
                <a16:creationId xmlns:a16="http://schemas.microsoft.com/office/drawing/2014/main" id="{324267F3-7F56-D486-4C3E-4D5C7911434B}"/>
              </a:ext>
            </a:extLst>
          </p:cNvPr>
          <p:cNvSpPr>
            <a:spLocks noGrp="1"/>
          </p:cNvSpPr>
          <p:nvPr>
            <p:ph type="sldNum" sz="quarter" idx="12"/>
          </p:nvPr>
        </p:nvSpPr>
        <p:spPr/>
        <p:txBody>
          <a:bodyPr/>
          <a:lstStyle/>
          <a:p>
            <a:fld id="{0FF54DE5-C571-48E8-A5BC-B369434E2F44}" type="slidenum">
              <a:rPr lang="en-US" smtClean="0"/>
              <a:t>2</a:t>
            </a:fld>
            <a:endParaRPr lang="en-US" dirty="0"/>
          </a:p>
        </p:txBody>
      </p:sp>
    </p:spTree>
    <p:extLst>
      <p:ext uri="{BB962C8B-B14F-4D97-AF65-F5344CB8AC3E}">
        <p14:creationId xmlns:p14="http://schemas.microsoft.com/office/powerpoint/2010/main" val="18774655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0" y="76200"/>
            <a:ext cx="9980682" cy="1096962"/>
          </a:xfrm>
        </p:spPr>
        <p:txBody>
          <a:bodyPr anchor="b">
            <a:normAutofit/>
          </a:bodyPr>
          <a:lstStyle/>
          <a:p>
            <a:r>
              <a:rPr lang="en-US" dirty="0">
                <a:solidFill>
                  <a:schemeClr val="tx2"/>
                </a:solidFill>
              </a:rPr>
              <a:t>Agenda</a:t>
            </a:r>
          </a:p>
        </p:txBody>
      </p:sp>
      <p:graphicFrame>
        <p:nvGraphicFramePr>
          <p:cNvPr id="10" name="Content Placeholder 9">
            <a:extLst>
              <a:ext uri="{FF2B5EF4-FFF2-40B4-BE49-F238E27FC236}">
                <a16:creationId xmlns:a16="http://schemas.microsoft.com/office/drawing/2014/main" id="{B2223168-21D7-9A0C-8B2E-35B48313917E}"/>
              </a:ext>
            </a:extLst>
          </p:cNvPr>
          <p:cNvGraphicFramePr>
            <a:graphicFrameLocks noGrp="1"/>
          </p:cNvGraphicFramePr>
          <p:nvPr>
            <p:ph sz="half" idx="1"/>
            <p:extLst>
              <p:ext uri="{D42A27DB-BD31-4B8C-83A1-F6EECF244321}">
                <p14:modId xmlns:p14="http://schemas.microsoft.com/office/powerpoint/2010/main" val="3531679123"/>
              </p:ext>
            </p:extLst>
          </p:nvPr>
        </p:nvGraphicFramePr>
        <p:xfrm>
          <a:off x="1104900" y="1600200"/>
          <a:ext cx="4914900" cy="4571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Books on a shelf">
            <a:extLst>
              <a:ext uri="{FF2B5EF4-FFF2-40B4-BE49-F238E27FC236}">
                <a16:creationId xmlns:a16="http://schemas.microsoft.com/office/drawing/2014/main" id="{5D97BA5B-3BB9-0084-329E-D4D6B5F322A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3630" t="37057" r="44877" b="32097"/>
          <a:stretch>
            <a:fillRect/>
          </a:stretch>
        </p:blipFill>
        <p:spPr>
          <a:xfrm>
            <a:off x="7765531" y="1600200"/>
            <a:ext cx="1728237" cy="4571999"/>
          </a:xfrm>
          <a:prstGeom prst="rect">
            <a:avLst/>
          </a:prstGeom>
          <a:noFill/>
          <a:ln w="127000" cap="sq">
            <a:solidFill>
              <a:srgbClr val="000000"/>
            </a:solidFill>
            <a:miter lim="800000"/>
          </a:ln>
          <a:effectLst>
            <a:outerShdw blurRad="57150" dist="50800" dir="2700000" algn="tl" rotWithShape="0">
              <a:srgbClr val="000000">
                <a:alpha val="40000"/>
              </a:srgbClr>
            </a:outerShdw>
          </a:effectLst>
        </p:spPr>
      </p:pic>
      <p:sp>
        <p:nvSpPr>
          <p:cNvPr id="5" name="Footer Placeholder 4">
            <a:extLst>
              <a:ext uri="{FF2B5EF4-FFF2-40B4-BE49-F238E27FC236}">
                <a16:creationId xmlns:a16="http://schemas.microsoft.com/office/drawing/2014/main" id="{6DA8A148-6990-B421-C778-15115DA12525}"/>
              </a:ext>
            </a:extLst>
          </p:cNvPr>
          <p:cNvSpPr>
            <a:spLocks noGrp="1"/>
          </p:cNvSpPr>
          <p:nvPr>
            <p:ph type="ftr" sz="quarter" idx="11"/>
          </p:nvPr>
        </p:nvSpPr>
        <p:spPr>
          <a:xfrm>
            <a:off x="2934459" y="6356350"/>
            <a:ext cx="6323082" cy="365126"/>
          </a:xfrm>
        </p:spPr>
        <p:txBody>
          <a:bodyPr anchor="ctr">
            <a:normAutofit/>
          </a:bodyPr>
          <a:lstStyle/>
          <a:p>
            <a:pPr>
              <a:spcAft>
                <a:spcPts val="600"/>
              </a:spcAft>
            </a:pPr>
            <a:r>
              <a:rPr lang="en-US"/>
              <a:t>© Mapping Your Future 2026</a:t>
            </a:r>
          </a:p>
        </p:txBody>
      </p:sp>
      <p:sp>
        <p:nvSpPr>
          <p:cNvPr id="4" name="Slide Number Placeholder 3"/>
          <p:cNvSpPr>
            <a:spLocks noGrp="1"/>
          </p:cNvSpPr>
          <p:nvPr>
            <p:ph type="sldNum" sz="quarter" idx="12"/>
          </p:nvPr>
        </p:nvSpPr>
        <p:spPr>
          <a:xfrm>
            <a:off x="9256782" y="6356351"/>
            <a:ext cx="1828800" cy="365125"/>
          </a:xfrm>
        </p:spPr>
        <p:txBody>
          <a:bodyPr anchor="ctr">
            <a:normAutofit/>
          </a:bodyPr>
          <a:lstStyle/>
          <a:p>
            <a:pPr>
              <a:spcAft>
                <a:spcPts val="600"/>
              </a:spcAft>
            </a:pPr>
            <a:fld id="{D57F1E4F-1CFF-5643-939E-217C01CDF565}" type="slidenum">
              <a:rPr lang="en-US" b="0" smtClean="0"/>
              <a:pPr>
                <a:spcAft>
                  <a:spcPts val="600"/>
                </a:spcAft>
              </a:pPr>
              <a:t>3</a:t>
            </a:fld>
            <a:endParaRPr lang="en-US" b="0"/>
          </a:p>
        </p:txBody>
      </p:sp>
    </p:spTree>
    <p:extLst>
      <p:ext uri="{BB962C8B-B14F-4D97-AF65-F5344CB8AC3E}">
        <p14:creationId xmlns:p14="http://schemas.microsoft.com/office/powerpoint/2010/main" val="32358896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A0E83-851C-2798-C31E-2AA775948F8F}"/>
              </a:ext>
            </a:extLst>
          </p:cNvPr>
          <p:cNvSpPr>
            <a:spLocks noGrp="1"/>
          </p:cNvSpPr>
          <p:nvPr>
            <p:ph type="title"/>
          </p:nvPr>
        </p:nvSpPr>
        <p:spPr>
          <a:xfrm>
            <a:off x="1104900" y="76200"/>
            <a:ext cx="9980682" cy="1096962"/>
          </a:xfrm>
        </p:spPr>
        <p:txBody>
          <a:bodyPr anchor="b">
            <a:normAutofit/>
          </a:bodyPr>
          <a:lstStyle/>
          <a:p>
            <a:r>
              <a:rPr lang="en-US" dirty="0">
                <a:solidFill>
                  <a:schemeClr val="tx2"/>
                </a:solidFill>
              </a:rPr>
              <a:t>Planning for life after high school</a:t>
            </a:r>
          </a:p>
        </p:txBody>
      </p:sp>
      <p:sp>
        <p:nvSpPr>
          <p:cNvPr id="3" name="Content Placeholder 2">
            <a:extLst>
              <a:ext uri="{FF2B5EF4-FFF2-40B4-BE49-F238E27FC236}">
                <a16:creationId xmlns:a16="http://schemas.microsoft.com/office/drawing/2014/main" id="{318AE856-3454-3668-949B-79FE7627EFA1}"/>
              </a:ext>
            </a:extLst>
          </p:cNvPr>
          <p:cNvSpPr>
            <a:spLocks noGrp="1"/>
          </p:cNvSpPr>
          <p:nvPr>
            <p:ph type="body" sz="half" idx="2"/>
          </p:nvPr>
        </p:nvSpPr>
        <p:spPr>
          <a:xfrm>
            <a:off x="1104900" y="1600200"/>
            <a:ext cx="4384548" cy="4572000"/>
          </a:xfrm>
        </p:spPr>
        <p:txBody>
          <a:bodyPr>
            <a:normAutofit/>
          </a:bodyPr>
          <a:lstStyle/>
          <a:p>
            <a:pPr marL="0" indent="0">
              <a:buNone/>
            </a:pPr>
            <a:r>
              <a:rPr lang="en-US" dirty="0"/>
              <a:t>Congressional changes to financial aid underscore the need for students and families to plan ahead to pay for college. </a:t>
            </a:r>
          </a:p>
          <a:p>
            <a:pPr lvl="0"/>
            <a:endParaRPr lang="en-US" dirty="0"/>
          </a:p>
          <a:p>
            <a:pPr marL="285750" lvl="0" indent="-285750">
              <a:buClr>
                <a:schemeClr val="tx1"/>
              </a:buClr>
              <a:buFont typeface="Arial" panose="020B0604020202020204" pitchFamily="34" charset="0"/>
              <a:buChar char="•"/>
            </a:pPr>
            <a:r>
              <a:rPr lang="en-US" dirty="0"/>
              <a:t>Parent borrowing is now limited</a:t>
            </a:r>
          </a:p>
          <a:p>
            <a:pPr marL="285750" lvl="0" indent="-285750">
              <a:buClr>
                <a:schemeClr val="tx1"/>
              </a:buClr>
              <a:buFont typeface="Arial" panose="020B0604020202020204" pitchFamily="34" charset="0"/>
              <a:buChar char="•"/>
            </a:pPr>
            <a:r>
              <a:rPr lang="en-US" dirty="0"/>
              <a:t>Part-time students can now only borrow based on enrollment</a:t>
            </a:r>
          </a:p>
          <a:p>
            <a:pPr marL="285750" lvl="0" indent="-285750">
              <a:buClr>
                <a:schemeClr val="tx1"/>
              </a:buClr>
              <a:buFont typeface="Arial" panose="020B0604020202020204" pitchFamily="34" charset="0"/>
              <a:buChar char="•"/>
            </a:pPr>
            <a:r>
              <a:rPr lang="en-US" dirty="0"/>
              <a:t>Pell Grant was expanded to cover short-term and credential programs</a:t>
            </a:r>
          </a:p>
          <a:p>
            <a:pPr marL="285750" lvl="0" indent="-285750">
              <a:buClr>
                <a:schemeClr val="tx1"/>
              </a:buClr>
              <a:buFont typeface="Arial" panose="020B0604020202020204" pitchFamily="34" charset="0"/>
              <a:buChar char="•"/>
            </a:pPr>
            <a:r>
              <a:rPr lang="en-US" dirty="0"/>
              <a:t>New loan limits for graduate and professional students</a:t>
            </a:r>
          </a:p>
          <a:p>
            <a:pPr marL="285750" lvl="0" indent="-285750">
              <a:buClr>
                <a:schemeClr val="tx1"/>
              </a:buClr>
              <a:buFont typeface="Arial" panose="020B0604020202020204" pitchFamily="34" charset="0"/>
              <a:buChar char="•"/>
            </a:pPr>
            <a:r>
              <a:rPr lang="en-US" dirty="0"/>
              <a:t>Asset exemptions</a:t>
            </a:r>
          </a:p>
          <a:p>
            <a:pPr marL="285750" lvl="0" indent="-285750">
              <a:buClr>
                <a:schemeClr val="tx1"/>
              </a:buClr>
              <a:buFont typeface="Arial" panose="020B0604020202020204" pitchFamily="34" charset="0"/>
              <a:buChar char="•"/>
            </a:pPr>
            <a:r>
              <a:rPr lang="en-US" dirty="0"/>
              <a:t>529 plans </a:t>
            </a:r>
          </a:p>
          <a:p>
            <a:endParaRPr lang="en-US" dirty="0"/>
          </a:p>
        </p:txBody>
      </p:sp>
      <p:pic>
        <p:nvPicPr>
          <p:cNvPr id="9" name="Picture 8">
            <a:extLst>
              <a:ext uri="{FF2B5EF4-FFF2-40B4-BE49-F238E27FC236}">
                <a16:creationId xmlns:a16="http://schemas.microsoft.com/office/drawing/2014/main" id="{FC350293-DA7E-7448-0856-AACA17F27D22}"/>
              </a:ext>
            </a:extLst>
          </p:cNvPr>
          <p:cNvPicPr>
            <a:picLocks noChangeAspect="1"/>
          </p:cNvPicPr>
          <p:nvPr/>
        </p:nvPicPr>
        <p:blipFill>
          <a:blip r:embed="rId2" cstate="print">
            <a:extLst>
              <a:ext uri="{28A0092B-C50C-407E-A947-70E740481C1C}">
                <a14:useLocalDpi xmlns:a14="http://schemas.microsoft.com/office/drawing/2010/main" val="0"/>
              </a:ext>
            </a:extLst>
          </a:blip>
          <a:srcRect l="13289" t="16668" r="15172" b="13565"/>
          <a:stretch>
            <a:fillRect/>
          </a:stretch>
        </p:blipFill>
        <p:spPr>
          <a:xfrm>
            <a:off x="6606425" y="1600199"/>
            <a:ext cx="3516098" cy="4572001"/>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Footer Placeholder 3">
            <a:extLst>
              <a:ext uri="{FF2B5EF4-FFF2-40B4-BE49-F238E27FC236}">
                <a16:creationId xmlns:a16="http://schemas.microsoft.com/office/drawing/2014/main" id="{7A784B5C-2CBE-92F8-B34D-CB6343CE8B9C}"/>
              </a:ext>
            </a:extLst>
          </p:cNvPr>
          <p:cNvSpPr>
            <a:spLocks noGrp="1"/>
          </p:cNvSpPr>
          <p:nvPr>
            <p:ph type="ftr" sz="quarter" idx="11"/>
          </p:nvPr>
        </p:nvSpPr>
        <p:spPr>
          <a:xfrm>
            <a:off x="2934459" y="6356350"/>
            <a:ext cx="6323082" cy="365126"/>
          </a:xfrm>
        </p:spPr>
        <p:txBody>
          <a:bodyPr anchor="ctr">
            <a:normAutofit/>
          </a:bodyPr>
          <a:lstStyle/>
          <a:p>
            <a:pPr>
              <a:spcAft>
                <a:spcPts val="600"/>
              </a:spcAft>
            </a:pPr>
            <a:r>
              <a:rPr lang="en-US" dirty="0"/>
              <a:t>© Mapping Your Future 2026</a:t>
            </a:r>
          </a:p>
        </p:txBody>
      </p:sp>
      <p:sp>
        <p:nvSpPr>
          <p:cNvPr id="5" name="Slide Number Placeholder 4">
            <a:extLst>
              <a:ext uri="{FF2B5EF4-FFF2-40B4-BE49-F238E27FC236}">
                <a16:creationId xmlns:a16="http://schemas.microsoft.com/office/drawing/2014/main" id="{A1A1B6AD-9541-2793-31C7-EB5ACD30710B}"/>
              </a:ext>
            </a:extLst>
          </p:cNvPr>
          <p:cNvSpPr>
            <a:spLocks noGrp="1"/>
          </p:cNvSpPr>
          <p:nvPr>
            <p:ph type="sldNum" sz="quarter" idx="12"/>
          </p:nvPr>
        </p:nvSpPr>
        <p:spPr>
          <a:xfrm>
            <a:off x="9256782" y="6356351"/>
            <a:ext cx="1828800" cy="365125"/>
          </a:xfrm>
        </p:spPr>
        <p:txBody>
          <a:bodyPr anchor="ctr">
            <a:normAutofit/>
          </a:bodyPr>
          <a:lstStyle/>
          <a:p>
            <a:pPr>
              <a:spcAft>
                <a:spcPts val="600"/>
              </a:spcAft>
            </a:pPr>
            <a:fld id="{0FF54DE5-C571-48E8-A5BC-B369434E2F44}" type="slidenum">
              <a:rPr lang="en-US" smtClean="0"/>
              <a:pPr>
                <a:spcAft>
                  <a:spcPts val="600"/>
                </a:spcAft>
              </a:pPr>
              <a:t>4</a:t>
            </a:fld>
            <a:endParaRPr lang="en-US"/>
          </a:p>
        </p:txBody>
      </p:sp>
    </p:spTree>
    <p:extLst>
      <p:ext uri="{BB962C8B-B14F-4D97-AF65-F5344CB8AC3E}">
        <p14:creationId xmlns:p14="http://schemas.microsoft.com/office/powerpoint/2010/main" val="3208895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11F22-3360-EB60-F39C-D5DAA4F861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447AD1-2FD3-6955-C660-807E6C4DC330}"/>
              </a:ext>
            </a:extLst>
          </p:cNvPr>
          <p:cNvSpPr>
            <a:spLocks noGrp="1"/>
          </p:cNvSpPr>
          <p:nvPr>
            <p:ph type="title"/>
          </p:nvPr>
        </p:nvSpPr>
        <p:spPr>
          <a:xfrm>
            <a:off x="1104900" y="76200"/>
            <a:ext cx="9980682" cy="1096962"/>
          </a:xfrm>
        </p:spPr>
        <p:txBody>
          <a:bodyPr anchor="b">
            <a:normAutofit/>
          </a:bodyPr>
          <a:lstStyle/>
          <a:p>
            <a:br>
              <a:rPr lang="en-US" dirty="0">
                <a:solidFill>
                  <a:schemeClr val="tx2"/>
                </a:solidFill>
              </a:rPr>
            </a:br>
            <a:r>
              <a:rPr lang="en-US" dirty="0">
                <a:solidFill>
                  <a:schemeClr val="tx2"/>
                </a:solidFill>
              </a:rPr>
              <a:t>New limits on what parents can borrow</a:t>
            </a:r>
            <a:r>
              <a:rPr lang="en-US" dirty="0"/>
              <a:t>	</a:t>
            </a:r>
          </a:p>
        </p:txBody>
      </p:sp>
      <p:sp>
        <p:nvSpPr>
          <p:cNvPr id="3" name="Content Placeholder 2">
            <a:extLst>
              <a:ext uri="{FF2B5EF4-FFF2-40B4-BE49-F238E27FC236}">
                <a16:creationId xmlns:a16="http://schemas.microsoft.com/office/drawing/2014/main" id="{F11281DE-F7FD-E2D6-40BB-56EA68DA2EF8}"/>
              </a:ext>
            </a:extLst>
          </p:cNvPr>
          <p:cNvSpPr>
            <a:spLocks noGrp="1"/>
          </p:cNvSpPr>
          <p:nvPr>
            <p:ph type="body" sz="half" idx="2"/>
          </p:nvPr>
        </p:nvSpPr>
        <p:spPr>
          <a:xfrm>
            <a:off x="1104900" y="1600200"/>
            <a:ext cx="4384548" cy="4572000"/>
          </a:xfrm>
        </p:spPr>
        <p:txBody>
          <a:bodyPr>
            <a:normAutofit/>
          </a:bodyPr>
          <a:lstStyle/>
          <a:p>
            <a:pPr marL="0" indent="0">
              <a:buNone/>
            </a:pPr>
            <a:endParaRPr lang="en-US" b="1" dirty="0"/>
          </a:p>
          <a:p>
            <a:pPr marL="557784" indent="-283464">
              <a:spcBef>
                <a:spcPts val="0"/>
              </a:spcBef>
              <a:spcAft>
                <a:spcPts val="0"/>
              </a:spcAft>
              <a:buFont typeface="Arial" panose="020B0604020202020204" pitchFamily="34" charset="0"/>
              <a:buChar char="•"/>
            </a:pPr>
            <a:r>
              <a:rPr lang="en-US" dirty="0"/>
              <a:t>Parent borrowing limited to $20,000 annually per student with a lifetime limit of $65,000.</a:t>
            </a:r>
          </a:p>
          <a:p>
            <a:pPr marL="557784" indent="-283464">
              <a:spcBef>
                <a:spcPts val="0"/>
              </a:spcBef>
              <a:spcAft>
                <a:spcPts val="0"/>
              </a:spcAft>
              <a:buFont typeface="Arial" panose="020B0604020202020204" pitchFamily="34" charset="0"/>
              <a:buChar char="•"/>
            </a:pPr>
            <a:r>
              <a:rPr lang="en-US" dirty="0"/>
              <a:t>Legacy provision for parents who borrowed before July 1, 2026. </a:t>
            </a:r>
          </a:p>
          <a:p>
            <a:pPr marL="557784" indent="-283464">
              <a:spcBef>
                <a:spcPts val="0"/>
              </a:spcBef>
              <a:spcAft>
                <a:spcPts val="0"/>
              </a:spcAft>
              <a:buFont typeface="Arial" panose="020B0604020202020204" pitchFamily="34" charset="0"/>
              <a:buChar char="•"/>
            </a:pPr>
            <a:r>
              <a:rPr lang="en-US" dirty="0"/>
              <a:t>Parents wanting to borrow more money may need to consider private loans or other financing options.</a:t>
            </a:r>
          </a:p>
          <a:p>
            <a:pPr marL="557784" indent="-283464">
              <a:spcBef>
                <a:spcPts val="0"/>
              </a:spcBef>
              <a:spcAft>
                <a:spcPts val="0"/>
              </a:spcAft>
              <a:buFont typeface="Arial" panose="020B0604020202020204" pitchFamily="34" charset="0"/>
              <a:buChar char="•"/>
            </a:pPr>
            <a:r>
              <a:rPr lang="en-US" dirty="0"/>
              <a:t>Parent PLUS loans disbursed after July 1, 2026, can only be repaid in the new tiered standard plan.</a:t>
            </a:r>
          </a:p>
        </p:txBody>
      </p:sp>
      <p:pic>
        <p:nvPicPr>
          <p:cNvPr id="7" name="Picture 6" descr="Jars of coins">
            <a:extLst>
              <a:ext uri="{FF2B5EF4-FFF2-40B4-BE49-F238E27FC236}">
                <a16:creationId xmlns:a16="http://schemas.microsoft.com/office/drawing/2014/main" id="{61DAE366-287F-6394-5FCD-D9F99DD81A60}"/>
              </a:ext>
            </a:extLst>
          </p:cNvPr>
          <p:cNvPicPr>
            <a:picLocks noChangeAspect="1"/>
          </p:cNvPicPr>
          <p:nvPr/>
        </p:nvPicPr>
        <p:blipFill>
          <a:blip r:embed="rId2" cstate="print">
            <a:extLst>
              <a:ext uri="{28A0092B-C50C-407E-A947-70E740481C1C}">
                <a14:useLocalDpi xmlns:a14="http://schemas.microsoft.com/office/drawing/2010/main" val="0"/>
              </a:ext>
            </a:extLst>
          </a:blip>
          <a:srcRect l="20500" r="2" b="2"/>
          <a:stretch>
            <a:fillRect/>
          </a:stretch>
        </p:blipFill>
        <p:spPr>
          <a:xfrm>
            <a:off x="5641848" y="1600199"/>
            <a:ext cx="5445252" cy="4572001"/>
          </a:xfrm>
          <a:prstGeom prst="rect">
            <a:avLst/>
          </a:prstGeom>
          <a:noFill/>
        </p:spPr>
      </p:pic>
      <p:sp>
        <p:nvSpPr>
          <p:cNvPr id="4" name="Footer Placeholder 3">
            <a:extLst>
              <a:ext uri="{FF2B5EF4-FFF2-40B4-BE49-F238E27FC236}">
                <a16:creationId xmlns:a16="http://schemas.microsoft.com/office/drawing/2014/main" id="{EF5EE9FA-780C-C4A2-7DC9-629D8FB56464}"/>
              </a:ext>
            </a:extLst>
          </p:cNvPr>
          <p:cNvSpPr>
            <a:spLocks noGrp="1"/>
          </p:cNvSpPr>
          <p:nvPr>
            <p:ph type="ftr" sz="quarter" idx="11"/>
          </p:nvPr>
        </p:nvSpPr>
        <p:spPr>
          <a:xfrm>
            <a:off x="2934459" y="6356350"/>
            <a:ext cx="6323082" cy="365126"/>
          </a:xfrm>
        </p:spPr>
        <p:txBody>
          <a:bodyPr anchor="ctr">
            <a:normAutofit/>
          </a:bodyPr>
          <a:lstStyle/>
          <a:p>
            <a:pPr>
              <a:spcAft>
                <a:spcPts val="600"/>
              </a:spcAft>
            </a:pPr>
            <a:r>
              <a:rPr lang="en-US" dirty="0"/>
              <a:t>© Mapping Your Future 2026</a:t>
            </a:r>
          </a:p>
        </p:txBody>
      </p:sp>
      <p:sp>
        <p:nvSpPr>
          <p:cNvPr id="5" name="Slide Number Placeholder 4">
            <a:extLst>
              <a:ext uri="{FF2B5EF4-FFF2-40B4-BE49-F238E27FC236}">
                <a16:creationId xmlns:a16="http://schemas.microsoft.com/office/drawing/2014/main" id="{0ACB3270-72C0-765A-EB04-03549D794B77}"/>
              </a:ext>
            </a:extLst>
          </p:cNvPr>
          <p:cNvSpPr>
            <a:spLocks noGrp="1"/>
          </p:cNvSpPr>
          <p:nvPr>
            <p:ph type="sldNum" sz="quarter" idx="12"/>
          </p:nvPr>
        </p:nvSpPr>
        <p:spPr>
          <a:xfrm>
            <a:off x="9256782" y="6356351"/>
            <a:ext cx="1828800" cy="365125"/>
          </a:xfrm>
        </p:spPr>
        <p:txBody>
          <a:bodyPr anchor="ctr">
            <a:normAutofit/>
          </a:bodyPr>
          <a:lstStyle/>
          <a:p>
            <a:pPr>
              <a:spcAft>
                <a:spcPts val="600"/>
              </a:spcAft>
            </a:pPr>
            <a:fld id="{0FF54DE5-C571-48E8-A5BC-B369434E2F44}" type="slidenum">
              <a:rPr lang="en-US" smtClean="0"/>
              <a:pPr>
                <a:spcAft>
                  <a:spcPts val="600"/>
                </a:spcAft>
              </a:pPr>
              <a:t>5</a:t>
            </a:fld>
            <a:endParaRPr lang="en-US"/>
          </a:p>
        </p:txBody>
      </p:sp>
    </p:spTree>
    <p:extLst>
      <p:ext uri="{BB962C8B-B14F-4D97-AF65-F5344CB8AC3E}">
        <p14:creationId xmlns:p14="http://schemas.microsoft.com/office/powerpoint/2010/main" val="656048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36942" y="136525"/>
            <a:ext cx="9718111" cy="1171822"/>
          </a:xfrm>
        </p:spPr>
        <p:txBody>
          <a:bodyPr rtlCol="0" anchor="ctr">
            <a:normAutofit/>
          </a:bodyPr>
          <a:lstStyle/>
          <a:p>
            <a:pPr eaLnBrk="1" fontAlgn="auto" hangingPunct="1">
              <a:spcAft>
                <a:spcPts val="0"/>
              </a:spcAft>
              <a:defRPr/>
            </a:pPr>
            <a:r>
              <a:rPr lang="en-US" sz="4000" dirty="0">
                <a:solidFill>
                  <a:schemeClr val="tx2"/>
                </a:solidFill>
              </a:rPr>
              <a:t>Paying for education	</a:t>
            </a:r>
          </a:p>
        </p:txBody>
      </p:sp>
      <p:graphicFrame>
        <p:nvGraphicFramePr>
          <p:cNvPr id="11" name="Content Placeholder 6">
            <a:extLst>
              <a:ext uri="{FF2B5EF4-FFF2-40B4-BE49-F238E27FC236}">
                <a16:creationId xmlns:a16="http://schemas.microsoft.com/office/drawing/2014/main" id="{5130D4FE-EAC2-4783-9B53-2449C02C7ABD}"/>
              </a:ext>
            </a:extLst>
          </p:cNvPr>
          <p:cNvGraphicFramePr>
            <a:graphicFrameLocks noGrp="1"/>
          </p:cNvGraphicFramePr>
          <p:nvPr>
            <p:ph idx="1"/>
            <p:extLst>
              <p:ext uri="{D42A27DB-BD31-4B8C-83A1-F6EECF244321}">
                <p14:modId xmlns:p14="http://schemas.microsoft.com/office/powerpoint/2010/main" val="4029315245"/>
              </p:ext>
            </p:extLst>
          </p:nvPr>
        </p:nvGraphicFramePr>
        <p:xfrm>
          <a:off x="1860359" y="1789485"/>
          <a:ext cx="8715116"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4">
            <a:extLst>
              <a:ext uri="{FF2B5EF4-FFF2-40B4-BE49-F238E27FC236}">
                <a16:creationId xmlns:a16="http://schemas.microsoft.com/office/drawing/2014/main" id="{9B5212CF-48E6-8A2A-85A6-4CAFDB299776}"/>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5" name="Slide Number Placeholder 3">
            <a:extLst>
              <a:ext uri="{FF2B5EF4-FFF2-40B4-BE49-F238E27FC236}">
                <a16:creationId xmlns:a16="http://schemas.microsoft.com/office/drawing/2014/main" id="{D83967FC-C0CF-4284-F0E5-793BC0D1B861}"/>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8C5B8315-1B29-AAB5-258E-CF9A54E4459D}"/>
              </a:ext>
            </a:extLst>
          </p:cNvPr>
          <p:cNvSpPr>
            <a:spLocks noGrp="1"/>
          </p:cNvSpPr>
          <p:nvPr>
            <p:ph type="sldNum" sz="quarter" idx="12"/>
          </p:nvPr>
        </p:nvSpPr>
        <p:spPr/>
        <p:txBody>
          <a:bodyPr/>
          <a:lstStyle/>
          <a:p>
            <a:fld id="{0FF54DE5-C571-48E8-A5BC-B369434E2F44}" type="slidenum">
              <a:rPr lang="en-US" smtClean="0"/>
              <a:t>6</a:t>
            </a:fld>
            <a:endParaRPr lang="en-US" dirty="0"/>
          </a:p>
        </p:txBody>
      </p:sp>
    </p:spTree>
    <p:extLst>
      <p:ext uri="{BB962C8B-B14F-4D97-AF65-F5344CB8AC3E}">
        <p14:creationId xmlns:p14="http://schemas.microsoft.com/office/powerpoint/2010/main" val="42572388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2"/>
          <p:cNvSpPr>
            <a:spLocks noGrp="1"/>
          </p:cNvSpPr>
          <p:nvPr>
            <p:ph type="title"/>
          </p:nvPr>
        </p:nvSpPr>
        <p:spPr>
          <a:xfrm>
            <a:off x="1371597" y="348865"/>
            <a:ext cx="10044023" cy="877729"/>
          </a:xfrm>
        </p:spPr>
        <p:txBody>
          <a:bodyPr anchor="ctr">
            <a:normAutofit/>
          </a:bodyPr>
          <a:lstStyle/>
          <a:p>
            <a:pPr eaLnBrk="1" hangingPunct="1"/>
            <a:r>
              <a:rPr lang="en-US" altLang="en-US" sz="4000" dirty="0">
                <a:ln>
                  <a:noFill/>
                </a:ln>
                <a:solidFill>
                  <a:schemeClr val="tx2"/>
                </a:solidFill>
              </a:rPr>
              <a:t>Financial aid process	</a:t>
            </a:r>
          </a:p>
        </p:txBody>
      </p:sp>
      <p:sp>
        <p:nvSpPr>
          <p:cNvPr id="2" name="Footer Placeholder 4">
            <a:extLst>
              <a:ext uri="{FF2B5EF4-FFF2-40B4-BE49-F238E27FC236}">
                <a16:creationId xmlns:a16="http://schemas.microsoft.com/office/drawing/2014/main" id="{4C2CBE50-9C26-B57B-F16F-F4189BB52360}"/>
              </a:ext>
            </a:extLst>
          </p:cNvPr>
          <p:cNvSpPr>
            <a:spLocks noGrp="1"/>
          </p:cNvSpPr>
          <p:nvPr>
            <p:ph type="ftr" sz="quarter" idx="11"/>
          </p:nvPr>
        </p:nvSpPr>
        <p:spPr>
          <a:xfrm>
            <a:off x="4038600" y="6356350"/>
            <a:ext cx="4114800" cy="365125"/>
          </a:xfrm>
        </p:spPr>
        <p:txBody>
          <a:bodyPr/>
          <a:lstStyle/>
          <a:p>
            <a:r>
              <a:rPr lang="en-US" dirty="0"/>
              <a:t>© Mapping Your Future 2026</a:t>
            </a:r>
          </a:p>
        </p:txBody>
      </p:sp>
      <p:graphicFrame>
        <p:nvGraphicFramePr>
          <p:cNvPr id="74756" name="Diagram 6">
            <a:extLst>
              <a:ext uri="{FF2B5EF4-FFF2-40B4-BE49-F238E27FC236}">
                <a16:creationId xmlns:a16="http://schemas.microsoft.com/office/drawing/2014/main" id="{02639EBD-48E9-4380-880B-8B3058464954}"/>
              </a:ext>
            </a:extLst>
          </p:cNvPr>
          <p:cNvGraphicFramePr/>
          <p:nvPr>
            <p:extLst>
              <p:ext uri="{D42A27DB-BD31-4B8C-83A1-F6EECF244321}">
                <p14:modId xmlns:p14="http://schemas.microsoft.com/office/powerpoint/2010/main" val="3698608520"/>
              </p:ext>
            </p:extLst>
          </p:nvPr>
        </p:nvGraphicFramePr>
        <p:xfrm>
          <a:off x="632085" y="1332597"/>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3">
            <a:extLst>
              <a:ext uri="{FF2B5EF4-FFF2-40B4-BE49-F238E27FC236}">
                <a16:creationId xmlns:a16="http://schemas.microsoft.com/office/drawing/2014/main" id="{F432829D-112D-F354-A42D-836E9608718D}"/>
              </a:ext>
            </a:extLst>
          </p:cNvPr>
          <p:cNvSpPr txBox="1">
            <a:spLocks/>
          </p:cNvSpPr>
          <p:nvPr/>
        </p:nvSpPr>
        <p:spPr>
          <a:xfrm>
            <a:off x="9051576" y="5886005"/>
            <a:ext cx="2845783"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05C36C97-C23A-4C6A-873B-C02289F98CD8}"/>
              </a:ext>
            </a:extLst>
          </p:cNvPr>
          <p:cNvSpPr>
            <a:spLocks noGrp="1"/>
          </p:cNvSpPr>
          <p:nvPr>
            <p:ph type="sldNum" sz="quarter" idx="12"/>
          </p:nvPr>
        </p:nvSpPr>
        <p:spPr/>
        <p:txBody>
          <a:bodyPr/>
          <a:lstStyle/>
          <a:p>
            <a:fld id="{0FF54DE5-C571-48E8-A5BC-B369434E2F44}" type="slidenum">
              <a:rPr lang="en-US" smtClean="0"/>
              <a:t>7</a:t>
            </a:fld>
            <a:endParaRPr lang="en-US" dirty="0"/>
          </a:p>
        </p:txBody>
      </p:sp>
    </p:spTree>
    <p:extLst>
      <p:ext uri="{BB962C8B-B14F-4D97-AF65-F5344CB8AC3E}">
        <p14:creationId xmlns:p14="http://schemas.microsoft.com/office/powerpoint/2010/main" val="3705251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2"/>
          <p:cNvSpPr>
            <a:spLocks noGrp="1"/>
          </p:cNvSpPr>
          <p:nvPr>
            <p:ph type="title"/>
          </p:nvPr>
        </p:nvSpPr>
        <p:spPr>
          <a:xfrm>
            <a:off x="1049867" y="304840"/>
            <a:ext cx="10905066" cy="1135737"/>
          </a:xfrm>
        </p:spPr>
        <p:txBody>
          <a:bodyPr vert="horz" lIns="91440" tIns="45720" rIns="91440" bIns="45720" rtlCol="0" anchor="ctr">
            <a:normAutofit/>
          </a:bodyPr>
          <a:lstStyle/>
          <a:p>
            <a:r>
              <a:rPr lang="en-US" altLang="en-US" sz="3600" dirty="0">
                <a:solidFill>
                  <a:schemeClr val="accent1">
                    <a:lumMod val="50000"/>
                  </a:schemeClr>
                </a:solidFill>
                <a:latin typeface="Palatino Linotype" panose="02040502050505030304" pitchFamily="18" charset="0"/>
              </a:rPr>
              <a:t>Types of financial aid</a:t>
            </a:r>
            <a:r>
              <a:rPr lang="en-US" altLang="en-US" sz="4000" dirty="0">
                <a:latin typeface="Palatino Linotype" panose="02040502050505030304" pitchFamily="18" charset="0"/>
              </a:rPr>
              <a:t>	</a:t>
            </a:r>
          </a:p>
        </p:txBody>
      </p:sp>
      <p:sp>
        <p:nvSpPr>
          <p:cNvPr id="2" name="Footer Placeholder 4">
            <a:extLst>
              <a:ext uri="{FF2B5EF4-FFF2-40B4-BE49-F238E27FC236}">
                <a16:creationId xmlns:a16="http://schemas.microsoft.com/office/drawing/2014/main" id="{4C1A04A6-7420-CE7E-1FB4-C1E4C4EB55C8}"/>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6" name="Slide Number Placeholder 4">
            <a:extLst>
              <a:ext uri="{FF2B5EF4-FFF2-40B4-BE49-F238E27FC236}">
                <a16:creationId xmlns:a16="http://schemas.microsoft.com/office/drawing/2014/main" id="{EB8129E6-DB22-4465-B6EB-DE1446954B80}"/>
              </a:ext>
            </a:extLst>
          </p:cNvPr>
          <p:cNvSpPr txBox="1">
            <a:spLocks/>
          </p:cNvSpPr>
          <p:nvPr/>
        </p:nvSpPr>
        <p:spPr>
          <a:xfrm>
            <a:off x="11235444" y="5985291"/>
            <a:ext cx="640080" cy="365125"/>
          </a:xfrm>
          <a:prstGeom prst="rect">
            <a:avLst/>
          </a:prstGeom>
        </p:spPr>
        <p:txBody>
          <a:bodyPr vert="horz" lIns="91440" tIns="45720" rIns="91440" bIns="45720" rtlCol="0" anchor="ctr"/>
          <a:lstStyle>
            <a:defPPr>
              <a:defRPr lang="en-US"/>
            </a:defPPr>
            <a:lvl1pPr marL="0" algn="ctr" defTabSz="457200" rtl="0" eaLnBrk="1" latinLnBrk="0" hangingPunct="1">
              <a:defRPr sz="1400" b="1" kern="120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AC483E77-E040-4DDC-981C-9BBD059B888F}" type="slidenum">
              <a:rPr lang="en-US" b="0" smtClean="0"/>
              <a:pPr>
                <a:spcAft>
                  <a:spcPts val="600"/>
                </a:spcAft>
              </a:pPr>
              <a:t>8</a:t>
            </a:fld>
            <a:endParaRPr lang="en-US" b="0" dirty="0"/>
          </a:p>
        </p:txBody>
      </p:sp>
      <p:graphicFrame>
        <p:nvGraphicFramePr>
          <p:cNvPr id="4" name="Diagram 3"/>
          <p:cNvGraphicFramePr/>
          <p:nvPr>
            <p:extLst>
              <p:ext uri="{D42A27DB-BD31-4B8C-83A1-F6EECF244321}">
                <p14:modId xmlns:p14="http://schemas.microsoft.com/office/powerpoint/2010/main" val="2771451024"/>
              </p:ext>
            </p:extLst>
          </p:nvPr>
        </p:nvGraphicFramePr>
        <p:xfrm>
          <a:off x="643467" y="1591309"/>
          <a:ext cx="10905066" cy="4393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3">
            <a:extLst>
              <a:ext uri="{FF2B5EF4-FFF2-40B4-BE49-F238E27FC236}">
                <a16:creationId xmlns:a16="http://schemas.microsoft.com/office/drawing/2014/main" id="{8BE38A90-0479-A8C6-53FD-F8B5CCBCA70F}"/>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5" name="Slide Number Placeholder 4">
            <a:extLst>
              <a:ext uri="{FF2B5EF4-FFF2-40B4-BE49-F238E27FC236}">
                <a16:creationId xmlns:a16="http://schemas.microsoft.com/office/drawing/2014/main" id="{643CB644-0940-95A9-4202-8A474E33EB1F}"/>
              </a:ext>
            </a:extLst>
          </p:cNvPr>
          <p:cNvSpPr>
            <a:spLocks noGrp="1"/>
          </p:cNvSpPr>
          <p:nvPr>
            <p:ph type="sldNum" sz="quarter" idx="12"/>
          </p:nvPr>
        </p:nvSpPr>
        <p:spPr/>
        <p:txBody>
          <a:bodyPr/>
          <a:lstStyle/>
          <a:p>
            <a:fld id="{0FF54DE5-C571-48E8-A5BC-B369434E2F44}" type="slidenum">
              <a:rPr lang="en-US" smtClean="0"/>
              <a:t>8</a:t>
            </a:fld>
            <a:endParaRPr lang="en-US" dirty="0"/>
          </a:p>
        </p:txBody>
      </p:sp>
    </p:spTree>
    <p:extLst>
      <p:ext uri="{BB962C8B-B14F-4D97-AF65-F5344CB8AC3E}">
        <p14:creationId xmlns:p14="http://schemas.microsoft.com/office/powerpoint/2010/main" val="488324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04900" y="76200"/>
            <a:ext cx="9980682" cy="1096962"/>
          </a:xfrm>
        </p:spPr>
        <p:txBody>
          <a:bodyPr anchor="b">
            <a:normAutofit/>
          </a:bodyPr>
          <a:lstStyle/>
          <a:p>
            <a:r>
              <a:rPr lang="en-US" altLang="en-US" dirty="0">
                <a:solidFill>
                  <a:schemeClr val="tx2"/>
                </a:solidFill>
              </a:rPr>
              <a:t>https://StudentAid.gov</a:t>
            </a:r>
          </a:p>
        </p:txBody>
      </p:sp>
      <p:sp>
        <p:nvSpPr>
          <p:cNvPr id="78851" name="Content Placeholder 2"/>
          <p:cNvSpPr>
            <a:spLocks noGrp="1"/>
          </p:cNvSpPr>
          <p:nvPr>
            <p:ph type="body" sz="half" idx="2"/>
          </p:nvPr>
        </p:nvSpPr>
        <p:spPr>
          <a:xfrm>
            <a:off x="1104900" y="1600200"/>
            <a:ext cx="4384548" cy="4572000"/>
          </a:xfrm>
        </p:spPr>
        <p:txBody>
          <a:bodyPr>
            <a:normAutofit/>
          </a:bodyPr>
          <a:lstStyle/>
          <a:p>
            <a:r>
              <a:rPr lang="en-US" altLang="en-US"/>
              <a:t>Navigation tool for the applicant when accessing the FAFSA on the website</a:t>
            </a:r>
          </a:p>
          <a:p>
            <a:r>
              <a:rPr lang="en-US" altLang="en-US" dirty="0"/>
              <a:t>Includes Da</a:t>
            </a:r>
            <a:r>
              <a:rPr lang="en-US" altLang="en-US"/>
              <a:t>shboard for the user</a:t>
            </a:r>
          </a:p>
          <a:p>
            <a:r>
              <a:rPr lang="en-US" altLang="en-US"/>
              <a:t>Provides options and messaging based on the status of the student’s FAFSA:</a:t>
            </a:r>
          </a:p>
          <a:p>
            <a:pPr lvl="1"/>
            <a:r>
              <a:rPr lang="en-US" altLang="en-US" sz="1800"/>
              <a:t>Start a 2027-28 FAFSA</a:t>
            </a:r>
          </a:p>
          <a:p>
            <a:pPr lvl="1"/>
            <a:r>
              <a:rPr lang="en-US" altLang="en-US" sz="1800"/>
              <a:t>View the FAFSA Submission Summary</a:t>
            </a:r>
          </a:p>
          <a:p>
            <a:pPr lvl="1"/>
            <a:r>
              <a:rPr lang="en-US" altLang="en-US" sz="1800"/>
              <a:t>Make FAFSA corrections</a:t>
            </a:r>
          </a:p>
          <a:p>
            <a:pPr lvl="1"/>
            <a:r>
              <a:rPr lang="en-US" altLang="en-US" sz="1800"/>
              <a:t>View correction history</a:t>
            </a:r>
          </a:p>
          <a:p>
            <a:pPr lvl="1"/>
            <a:r>
              <a:rPr lang="en-US" altLang="en-US" sz="1800"/>
              <a:t>Complete and submit a Renewal FAFSA</a:t>
            </a:r>
          </a:p>
          <a:p>
            <a:pPr lvl="1"/>
            <a:endParaRPr lang="en-US" altLang="en-US" sz="1800"/>
          </a:p>
          <a:p>
            <a:endParaRPr lang="en-US" altLang="en-US"/>
          </a:p>
        </p:txBody>
      </p:sp>
      <p:pic>
        <p:nvPicPr>
          <p:cNvPr id="8" name="Picture 7">
            <a:extLst>
              <a:ext uri="{FF2B5EF4-FFF2-40B4-BE49-F238E27FC236}">
                <a16:creationId xmlns:a16="http://schemas.microsoft.com/office/drawing/2014/main" id="{E918C99A-3C42-7387-CE98-1BE0B421523C}"/>
              </a:ext>
            </a:extLst>
          </p:cNvPr>
          <p:cNvPicPr>
            <a:picLocks noChangeAspect="1"/>
          </p:cNvPicPr>
          <p:nvPr/>
        </p:nvPicPr>
        <p:blipFill>
          <a:blip r:embed="rId3"/>
          <a:stretch>
            <a:fillRect/>
          </a:stretch>
        </p:blipFill>
        <p:spPr>
          <a:xfrm>
            <a:off x="5640330" y="1775005"/>
            <a:ext cx="5445252" cy="33079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Footer Placeholder 4">
            <a:extLst>
              <a:ext uri="{FF2B5EF4-FFF2-40B4-BE49-F238E27FC236}">
                <a16:creationId xmlns:a16="http://schemas.microsoft.com/office/drawing/2014/main" id="{1ACFEB63-9CF8-2FCC-0C71-001578B67932}"/>
              </a:ext>
            </a:extLst>
          </p:cNvPr>
          <p:cNvSpPr>
            <a:spLocks noGrp="1"/>
          </p:cNvSpPr>
          <p:nvPr>
            <p:ph type="ftr" sz="quarter" idx="11"/>
          </p:nvPr>
        </p:nvSpPr>
        <p:spPr>
          <a:xfrm>
            <a:off x="2934459" y="6356350"/>
            <a:ext cx="6323082" cy="365126"/>
          </a:xfrm>
        </p:spPr>
        <p:txBody>
          <a:bodyPr anchor="ctr">
            <a:normAutofit/>
          </a:bodyPr>
          <a:lstStyle/>
          <a:p>
            <a:pPr>
              <a:spcAft>
                <a:spcPts val="600"/>
              </a:spcAft>
            </a:pPr>
            <a:r>
              <a:rPr lang="en-US" dirty="0"/>
              <a:t>© Mapping Your Future 2026</a:t>
            </a:r>
            <a:endParaRPr lang="en-US"/>
          </a:p>
        </p:txBody>
      </p:sp>
      <p:sp>
        <p:nvSpPr>
          <p:cNvPr id="5" name="Slide Number Placeholder 4">
            <a:extLst>
              <a:ext uri="{FF2B5EF4-FFF2-40B4-BE49-F238E27FC236}">
                <a16:creationId xmlns:a16="http://schemas.microsoft.com/office/drawing/2014/main" id="{3C324784-A6F6-932D-F63C-7750CF016D2A}"/>
              </a:ext>
            </a:extLst>
          </p:cNvPr>
          <p:cNvSpPr>
            <a:spLocks noGrp="1"/>
          </p:cNvSpPr>
          <p:nvPr>
            <p:ph type="sldNum" sz="quarter" idx="12"/>
          </p:nvPr>
        </p:nvSpPr>
        <p:spPr>
          <a:xfrm>
            <a:off x="9256782" y="6356351"/>
            <a:ext cx="1828800" cy="365125"/>
          </a:xfrm>
        </p:spPr>
        <p:txBody>
          <a:bodyPr anchor="ctr">
            <a:normAutofit/>
          </a:bodyPr>
          <a:lstStyle/>
          <a:p>
            <a:pPr>
              <a:spcAft>
                <a:spcPts val="600"/>
              </a:spcAft>
            </a:pPr>
            <a:fld id="{0FF54DE5-C571-48E8-A5BC-B369434E2F44}" type="slidenum">
              <a:rPr lang="en-US" smtClean="0"/>
              <a:pPr>
                <a:spcAft>
                  <a:spcPts val="600"/>
                </a:spcAft>
              </a:pPr>
              <a:t>9</a:t>
            </a:fld>
            <a:endParaRPr lang="en-US"/>
          </a:p>
        </p:txBody>
      </p:sp>
      <p:sp>
        <p:nvSpPr>
          <p:cNvPr id="3" name="Slide Number Placeholder 3">
            <a:extLst>
              <a:ext uri="{FF2B5EF4-FFF2-40B4-BE49-F238E27FC236}">
                <a16:creationId xmlns:a16="http://schemas.microsoft.com/office/drawing/2014/main" id="{429A945F-B988-BD14-BB2F-C263068A88DC}"/>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Tree>
    <p:extLst>
      <p:ext uri="{BB962C8B-B14F-4D97-AF65-F5344CB8AC3E}">
        <p14:creationId xmlns:p14="http://schemas.microsoft.com/office/powerpoint/2010/main" val="21119944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7F532-8421-4EEB-926C-1C8DCE2B5A1F}"/>
              </a:ext>
            </a:extLst>
          </p:cNvPr>
          <p:cNvSpPr>
            <a:spLocks noGrp="1"/>
          </p:cNvSpPr>
          <p:nvPr>
            <p:ph type="title"/>
          </p:nvPr>
        </p:nvSpPr>
        <p:spPr>
          <a:xfrm>
            <a:off x="1151848" y="136525"/>
            <a:ext cx="4944152" cy="990812"/>
          </a:xfrm>
        </p:spPr>
        <p:txBody>
          <a:bodyPr>
            <a:normAutofit/>
          </a:bodyPr>
          <a:lstStyle/>
          <a:p>
            <a:r>
              <a:rPr lang="en-US" dirty="0">
                <a:solidFill>
                  <a:schemeClr val="accent1">
                    <a:lumMod val="50000"/>
                  </a:schemeClr>
                </a:solidFill>
              </a:rPr>
              <a:t>Create an StudentAid.gov account (FSA ID)</a:t>
            </a:r>
          </a:p>
        </p:txBody>
      </p:sp>
      <p:sp>
        <p:nvSpPr>
          <p:cNvPr id="3" name="Content Placeholder 2">
            <a:extLst>
              <a:ext uri="{FF2B5EF4-FFF2-40B4-BE49-F238E27FC236}">
                <a16:creationId xmlns:a16="http://schemas.microsoft.com/office/drawing/2014/main" id="{64AD73EE-3193-40C7-AAA1-CA75393C4119}"/>
              </a:ext>
            </a:extLst>
          </p:cNvPr>
          <p:cNvSpPr>
            <a:spLocks noGrp="1"/>
          </p:cNvSpPr>
          <p:nvPr>
            <p:ph idx="1"/>
          </p:nvPr>
        </p:nvSpPr>
        <p:spPr>
          <a:xfrm>
            <a:off x="1151848" y="1332690"/>
            <a:ext cx="4944152" cy="4468974"/>
          </a:xfrm>
        </p:spPr>
        <p:txBody>
          <a:bodyPr>
            <a:normAutofit lnSpcReduction="10000"/>
          </a:bodyPr>
          <a:lstStyle/>
          <a:p>
            <a:pPr marL="0" indent="0">
              <a:buNone/>
            </a:pPr>
            <a:r>
              <a:rPr lang="en-US" sz="1600" dirty="0"/>
              <a:t>Key StudentAid.gov account (FSA ID points:</a:t>
            </a:r>
          </a:p>
          <a:p>
            <a:pPr>
              <a:lnSpc>
                <a:spcPct val="120000"/>
              </a:lnSpc>
              <a:spcBef>
                <a:spcPts val="0"/>
              </a:spcBef>
            </a:pPr>
            <a:r>
              <a:rPr lang="en-US" sz="1600" dirty="0"/>
              <a:t>Students and at least one parent for FAFSA purposes need one (see parent wizard information)</a:t>
            </a:r>
          </a:p>
          <a:p>
            <a:pPr>
              <a:lnSpc>
                <a:spcPct val="120000"/>
              </a:lnSpc>
              <a:spcBef>
                <a:spcPts val="0"/>
              </a:spcBef>
            </a:pPr>
            <a:r>
              <a:rPr lang="en-US" sz="1600" dirty="0"/>
              <a:t>Cannot share an e-mail address or phone number for FSA ID</a:t>
            </a:r>
          </a:p>
          <a:p>
            <a:pPr>
              <a:lnSpc>
                <a:spcPct val="120000"/>
              </a:lnSpc>
              <a:spcBef>
                <a:spcPts val="0"/>
              </a:spcBef>
            </a:pPr>
            <a:r>
              <a:rPr lang="en-US" sz="1600" dirty="0"/>
              <a:t>Must be set up before completing the 2027-28 FAFSA</a:t>
            </a:r>
          </a:p>
          <a:p>
            <a:pPr>
              <a:lnSpc>
                <a:spcPct val="120000"/>
              </a:lnSpc>
              <a:spcBef>
                <a:spcPts val="0"/>
              </a:spcBef>
            </a:pPr>
            <a:r>
              <a:rPr lang="en-US" sz="1600" dirty="0"/>
              <a:t>Identity verification is real-time</a:t>
            </a:r>
          </a:p>
          <a:p>
            <a:pPr marL="0" indent="0">
              <a:lnSpc>
                <a:spcPct val="110000"/>
              </a:lnSpc>
              <a:spcBef>
                <a:spcPts val="0"/>
              </a:spcBef>
              <a:buNone/>
            </a:pPr>
            <a:endParaRPr lang="en-US" sz="1400" dirty="0"/>
          </a:p>
          <a:p>
            <a:pPr marL="0" indent="0">
              <a:lnSpc>
                <a:spcPct val="110000"/>
              </a:lnSpc>
              <a:spcBef>
                <a:spcPts val="0"/>
              </a:spcBef>
              <a:buNone/>
            </a:pPr>
            <a:r>
              <a:rPr lang="en-US" sz="1600" dirty="0"/>
              <a:t>Go to </a:t>
            </a:r>
            <a:r>
              <a:rPr lang="en-US" sz="1600" u="sng" dirty="0">
                <a:hlinkClick r:id="rId3"/>
              </a:rPr>
              <a:t>StudentAid.gov</a:t>
            </a:r>
            <a:r>
              <a:rPr lang="en-US" sz="1600" dirty="0"/>
              <a:t>, Create Account</a:t>
            </a:r>
            <a:endParaRPr lang="en-US" sz="1600" u="sng" dirty="0"/>
          </a:p>
          <a:p>
            <a:pPr marL="514350" indent="-514350">
              <a:lnSpc>
                <a:spcPct val="110000"/>
              </a:lnSpc>
              <a:spcBef>
                <a:spcPts val="0"/>
              </a:spcBef>
              <a:buFont typeface="+mj-lt"/>
              <a:buAutoNum type="arabicPeriod"/>
            </a:pPr>
            <a:r>
              <a:rPr lang="en-US" sz="1600" dirty="0"/>
              <a:t>Enter your personal information</a:t>
            </a:r>
          </a:p>
          <a:p>
            <a:pPr marL="514350" indent="-514350">
              <a:lnSpc>
                <a:spcPct val="110000"/>
              </a:lnSpc>
              <a:spcBef>
                <a:spcPts val="0"/>
              </a:spcBef>
              <a:buFont typeface="+mj-lt"/>
              <a:buAutoNum type="arabicPeriod"/>
            </a:pPr>
            <a:r>
              <a:rPr lang="en-US" sz="1600" dirty="0"/>
              <a:t>Create your username and password</a:t>
            </a:r>
          </a:p>
          <a:p>
            <a:pPr marL="514350" indent="-514350">
              <a:lnSpc>
                <a:spcPct val="110000"/>
              </a:lnSpc>
              <a:spcBef>
                <a:spcPts val="0"/>
              </a:spcBef>
              <a:buFont typeface="+mj-lt"/>
              <a:buAutoNum type="arabicPeriod"/>
            </a:pPr>
            <a:r>
              <a:rPr lang="en-US" sz="1600" dirty="0"/>
              <a:t>Enter your e-mail address </a:t>
            </a:r>
          </a:p>
          <a:p>
            <a:pPr marL="514350" indent="-514350">
              <a:lnSpc>
                <a:spcPct val="110000"/>
              </a:lnSpc>
              <a:spcBef>
                <a:spcPts val="0"/>
              </a:spcBef>
              <a:buFont typeface="+mj-lt"/>
              <a:buAutoNum type="arabicPeriod"/>
            </a:pPr>
            <a:r>
              <a:rPr lang="en-US" sz="1600" dirty="0"/>
              <a:t>Create security questions</a:t>
            </a:r>
          </a:p>
          <a:p>
            <a:pPr marL="514350" indent="-514350">
              <a:lnSpc>
                <a:spcPct val="110000"/>
              </a:lnSpc>
              <a:spcBef>
                <a:spcPts val="0"/>
              </a:spcBef>
              <a:buFont typeface="+mj-lt"/>
              <a:buAutoNum type="arabicPeriod"/>
            </a:pPr>
            <a:r>
              <a:rPr lang="en-US" sz="1600" dirty="0"/>
              <a:t>Submit your information</a:t>
            </a:r>
            <a:endParaRPr lang="en-US" sz="1400" dirty="0"/>
          </a:p>
        </p:txBody>
      </p:sp>
      <p:sp>
        <p:nvSpPr>
          <p:cNvPr id="5" name="Footer Placeholder 4">
            <a:extLst>
              <a:ext uri="{FF2B5EF4-FFF2-40B4-BE49-F238E27FC236}">
                <a16:creationId xmlns:a16="http://schemas.microsoft.com/office/drawing/2014/main" id="{1B8B8746-8E40-8517-97BB-083FF4F5F5B8}"/>
              </a:ext>
            </a:extLst>
          </p:cNvPr>
          <p:cNvSpPr>
            <a:spLocks noGrp="1"/>
          </p:cNvSpPr>
          <p:nvPr>
            <p:ph type="ftr" sz="quarter" idx="11"/>
          </p:nvPr>
        </p:nvSpPr>
        <p:spPr>
          <a:xfrm>
            <a:off x="4038600" y="6356350"/>
            <a:ext cx="4114800" cy="365125"/>
          </a:xfrm>
        </p:spPr>
        <p:txBody>
          <a:bodyPr/>
          <a:lstStyle/>
          <a:p>
            <a:r>
              <a:rPr lang="en-US" dirty="0"/>
              <a:t>© Mapping Your Future 2026</a:t>
            </a:r>
          </a:p>
        </p:txBody>
      </p:sp>
      <p:pic>
        <p:nvPicPr>
          <p:cNvPr id="1026" name="Picture 1">
            <a:extLst>
              <a:ext uri="{FF2B5EF4-FFF2-40B4-BE49-F238E27FC236}">
                <a16:creationId xmlns:a16="http://schemas.microsoft.com/office/drawing/2014/main" id="{E4D7B406-71D6-44B5-BC60-B914B84DAB1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6436089" y="555878"/>
            <a:ext cx="4944152" cy="52457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3">
            <a:extLst>
              <a:ext uri="{FF2B5EF4-FFF2-40B4-BE49-F238E27FC236}">
                <a16:creationId xmlns:a16="http://schemas.microsoft.com/office/drawing/2014/main" id="{2C6DA533-4E0F-81BD-6F72-1503EC32C34C}"/>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C859FED3-FFE5-377E-606A-3DEE8345085E}"/>
              </a:ext>
            </a:extLst>
          </p:cNvPr>
          <p:cNvSpPr>
            <a:spLocks noGrp="1"/>
          </p:cNvSpPr>
          <p:nvPr>
            <p:ph type="sldNum" sz="quarter" idx="12"/>
          </p:nvPr>
        </p:nvSpPr>
        <p:spPr/>
        <p:txBody>
          <a:bodyPr/>
          <a:lstStyle/>
          <a:p>
            <a:fld id="{0FF54DE5-C571-48E8-A5BC-B369434E2F44}" type="slidenum">
              <a:rPr lang="en-US" smtClean="0"/>
              <a:t>10</a:t>
            </a:fld>
            <a:endParaRPr lang="en-US" dirty="0"/>
          </a:p>
        </p:txBody>
      </p:sp>
    </p:spTree>
    <p:extLst>
      <p:ext uri="{BB962C8B-B14F-4D97-AF65-F5344CB8AC3E}">
        <p14:creationId xmlns:p14="http://schemas.microsoft.com/office/powerpoint/2010/main" val="3567104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4FD86-AA99-4E4A-9A33-D240EFF2A6B1}"/>
              </a:ext>
            </a:extLst>
          </p:cNvPr>
          <p:cNvSpPr>
            <a:spLocks noGrp="1"/>
          </p:cNvSpPr>
          <p:nvPr>
            <p:ph type="title"/>
          </p:nvPr>
        </p:nvSpPr>
        <p:spPr>
          <a:xfrm>
            <a:off x="1104900" y="76200"/>
            <a:ext cx="9980682" cy="1096962"/>
          </a:xfrm>
        </p:spPr>
        <p:txBody>
          <a:bodyPr anchor="b">
            <a:normAutofit/>
          </a:bodyPr>
          <a:lstStyle/>
          <a:p>
            <a:r>
              <a:rPr lang="en-US" dirty="0">
                <a:solidFill>
                  <a:schemeClr val="tx2"/>
                </a:solidFill>
              </a:rPr>
              <a:t>What is the FAFSA?</a:t>
            </a:r>
          </a:p>
        </p:txBody>
      </p:sp>
      <p:sp>
        <p:nvSpPr>
          <p:cNvPr id="40964" name="Content Placeholder 3"/>
          <p:cNvSpPr>
            <a:spLocks noGrp="1"/>
          </p:cNvSpPr>
          <p:nvPr>
            <p:ph type="body" sz="half" idx="2"/>
          </p:nvPr>
        </p:nvSpPr>
        <p:spPr>
          <a:xfrm>
            <a:off x="1104900" y="1600200"/>
            <a:ext cx="3396996" cy="4572000"/>
          </a:xfrm>
        </p:spPr>
        <p:txBody>
          <a:bodyPr vert="horz" lIns="91440" tIns="45720" rIns="91440" bIns="45720" rtlCol="0">
            <a:normAutofit/>
          </a:bodyPr>
          <a:lstStyle/>
          <a:p>
            <a:r>
              <a:rPr lang="en-US" altLang="en-US" dirty="0"/>
              <a:t>Free Application for Federal Student Aid</a:t>
            </a:r>
          </a:p>
          <a:p>
            <a:r>
              <a:rPr lang="en-US" altLang="en-US" dirty="0"/>
              <a:t>Base application for various forms of financial aid (need based and non-need based)</a:t>
            </a:r>
          </a:p>
          <a:p>
            <a:pPr lvl="1"/>
            <a:r>
              <a:rPr lang="en-US" altLang="en-US" sz="1800" dirty="0"/>
              <a:t>Federal</a:t>
            </a:r>
          </a:p>
          <a:p>
            <a:pPr lvl="1"/>
            <a:r>
              <a:rPr lang="en-US" altLang="en-US" sz="1800" dirty="0"/>
              <a:t>State</a:t>
            </a:r>
          </a:p>
          <a:p>
            <a:pPr lvl="1"/>
            <a:r>
              <a:rPr lang="en-US" altLang="en-US" sz="1800" dirty="0"/>
              <a:t>Institutional</a:t>
            </a:r>
          </a:p>
          <a:p>
            <a:pPr lvl="1"/>
            <a:r>
              <a:rPr lang="en-US" altLang="en-US" sz="1800" dirty="0"/>
              <a:t>Private</a:t>
            </a:r>
          </a:p>
          <a:p>
            <a:r>
              <a:rPr lang="en-US" altLang="en-US" dirty="0"/>
              <a:t>2027-28 FAFSA available by October 1 for the following academic year</a:t>
            </a:r>
          </a:p>
        </p:txBody>
      </p:sp>
      <p:pic>
        <p:nvPicPr>
          <p:cNvPr id="9" name="Picture 8">
            <a:extLst>
              <a:ext uri="{FF2B5EF4-FFF2-40B4-BE49-F238E27FC236}">
                <a16:creationId xmlns:a16="http://schemas.microsoft.com/office/drawing/2014/main" id="{3025DF9A-F9A5-D035-3926-9FFFD334E530}"/>
              </a:ext>
            </a:extLst>
          </p:cNvPr>
          <p:cNvPicPr>
            <a:picLocks noChangeAspect="1"/>
          </p:cNvPicPr>
          <p:nvPr/>
        </p:nvPicPr>
        <p:blipFill>
          <a:blip r:embed="rId3"/>
          <a:stretch>
            <a:fillRect/>
          </a:stretch>
        </p:blipFill>
        <p:spPr>
          <a:xfrm>
            <a:off x="4654670" y="1600200"/>
            <a:ext cx="6430912" cy="39228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Footer Placeholder 4">
            <a:extLst>
              <a:ext uri="{FF2B5EF4-FFF2-40B4-BE49-F238E27FC236}">
                <a16:creationId xmlns:a16="http://schemas.microsoft.com/office/drawing/2014/main" id="{5329B991-D93E-A8A9-0EA7-63FE8CFC83B4}"/>
              </a:ext>
            </a:extLst>
          </p:cNvPr>
          <p:cNvSpPr>
            <a:spLocks noGrp="1"/>
          </p:cNvSpPr>
          <p:nvPr>
            <p:ph type="ftr" sz="quarter" idx="11"/>
          </p:nvPr>
        </p:nvSpPr>
        <p:spPr>
          <a:xfrm>
            <a:off x="2934459" y="6356350"/>
            <a:ext cx="6323082" cy="365126"/>
          </a:xfrm>
        </p:spPr>
        <p:txBody>
          <a:bodyPr anchor="ctr">
            <a:normAutofit/>
          </a:bodyPr>
          <a:lstStyle/>
          <a:p>
            <a:pPr>
              <a:spcAft>
                <a:spcPts val="600"/>
              </a:spcAft>
            </a:pPr>
            <a:r>
              <a:rPr lang="en-US"/>
              <a:t>© Mapping Your Future 2026</a:t>
            </a:r>
          </a:p>
        </p:txBody>
      </p:sp>
      <p:sp>
        <p:nvSpPr>
          <p:cNvPr id="4" name="Slide Number Placeholder 3">
            <a:extLst>
              <a:ext uri="{FF2B5EF4-FFF2-40B4-BE49-F238E27FC236}">
                <a16:creationId xmlns:a16="http://schemas.microsoft.com/office/drawing/2014/main" id="{8FB8A573-AA34-24C6-7DD4-5C1CA0644A12}"/>
              </a:ext>
            </a:extLst>
          </p:cNvPr>
          <p:cNvSpPr>
            <a:spLocks noGrp="1"/>
          </p:cNvSpPr>
          <p:nvPr>
            <p:ph type="sldNum" sz="quarter" idx="12"/>
          </p:nvPr>
        </p:nvSpPr>
        <p:spPr>
          <a:xfrm>
            <a:off x="9256782" y="6356351"/>
            <a:ext cx="1828800" cy="365125"/>
          </a:xfrm>
        </p:spPr>
        <p:txBody>
          <a:bodyPr anchor="ctr">
            <a:normAutofit/>
          </a:bodyPr>
          <a:lstStyle/>
          <a:p>
            <a:pPr>
              <a:spcAft>
                <a:spcPts val="600"/>
              </a:spcAft>
            </a:pPr>
            <a:fld id="{0FF54DE5-C571-48E8-A5BC-B369434E2F44}" type="slidenum">
              <a:rPr lang="en-US" smtClean="0"/>
              <a:pPr>
                <a:spcAft>
                  <a:spcPts val="600"/>
                </a:spcAft>
              </a:pPr>
              <a:t>11</a:t>
            </a:fld>
            <a:endParaRPr lang="en-US"/>
          </a:p>
        </p:txBody>
      </p:sp>
      <p:sp>
        <p:nvSpPr>
          <p:cNvPr id="5" name="Title 1"/>
          <p:cNvSpPr txBox="1">
            <a:spLocks/>
          </p:cNvSpPr>
          <p:nvPr/>
        </p:nvSpPr>
        <p:spPr>
          <a:xfrm>
            <a:off x="382280" y="484632"/>
            <a:ext cx="6743844" cy="1609344"/>
          </a:xfrm>
          <a:prstGeom prst="rect">
            <a:avLst/>
          </a:prstGeom>
        </p:spPr>
        <p:txBody>
          <a:bodyPr vert="horz" lIns="91440" tIns="45720" rIns="91440" bIns="45720" rtlCol="0" anchor="ctr">
            <a:normAutofit/>
          </a:bodyPr>
          <a:lstStyle>
            <a:defPPr lvl="0">
              <a:buSzPct val="45000"/>
              <a:buFont typeface="StarSymbol"/>
              <a:buNone/>
              <a:defRPr/>
            </a:defPPr>
            <a:lvl1pPr lvl="0" algn="ctr" rtl="0" hangingPunct="0">
              <a:buSzPct val="45000"/>
              <a:buFont typeface="StarSymbol"/>
              <a:buNone/>
              <a:tabLst/>
              <a:defRPr lang="en-US" sz="3550" b="1" i="0" u="none" strike="noStrike">
                <a:ln>
                  <a:noFill/>
                </a:ln>
                <a:solidFill>
                  <a:srgbClr val="280099"/>
                </a:solidFill>
                <a:latin typeface="+mn-lt"/>
                <a:cs typeface="Tahoma" pitchFamily="2"/>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lgn="l" defTabSz="914400" hangingPunct="1">
              <a:lnSpc>
                <a:spcPct val="90000"/>
              </a:lnSpc>
              <a:spcBef>
                <a:spcPct val="0"/>
              </a:spcBef>
              <a:spcAft>
                <a:spcPts val="600"/>
              </a:spcAft>
              <a:defRPr/>
            </a:pPr>
            <a:endParaRPr lang="en-US" sz="4800" dirty="0">
              <a:blipFill>
                <a:blip r:embed="rId4">
                  <a:extLst>
                    <a:ext uri="{28A0092B-C50C-407E-A947-70E740481C1C}">
                      <a14:useLocalDpi xmlns:a14="http://schemas.microsoft.com/office/drawing/2010/main" val="0"/>
                    </a:ext>
                  </a:extLst>
                </a:blip>
                <a:tile tx="6350" ty="-127000" sx="65000" sy="64000" flip="none" algn="tl"/>
              </a:blipFill>
              <a:latin typeface="+mj-lt"/>
              <a:ea typeface="+mj-ea"/>
              <a:cs typeface="+mj-cs"/>
            </a:endParaRPr>
          </a:p>
        </p:txBody>
      </p:sp>
      <p:sp>
        <p:nvSpPr>
          <p:cNvPr id="3" name="Slide Number Placeholder 3">
            <a:extLst>
              <a:ext uri="{FF2B5EF4-FFF2-40B4-BE49-F238E27FC236}">
                <a16:creationId xmlns:a16="http://schemas.microsoft.com/office/drawing/2014/main" id="{F4215ED1-9A8C-886E-146A-B0799A0D3430}"/>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Tree>
    <p:extLst>
      <p:ext uri="{BB962C8B-B14F-4D97-AF65-F5344CB8AC3E}">
        <p14:creationId xmlns:p14="http://schemas.microsoft.com/office/powerpoint/2010/main" val="324135100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2758" y="36039"/>
            <a:ext cx="10183066" cy="1126840"/>
          </a:xfrm>
        </p:spPr>
        <p:txBody>
          <a:bodyPr vert="horz" lIns="91440" tIns="45720" rIns="91440" bIns="45720" rtlCol="0" anchor="b">
            <a:normAutofit/>
          </a:bodyPr>
          <a:lstStyle/>
          <a:p>
            <a:r>
              <a:rPr lang="en-US" sz="3600" kern="1200" dirty="0">
                <a:solidFill>
                  <a:schemeClr val="accent1">
                    <a:lumMod val="50000"/>
                  </a:schemeClr>
                </a:solidFill>
              </a:rPr>
              <a:t>Who is the parent for FAFSA purposes?</a:t>
            </a:r>
          </a:p>
        </p:txBody>
      </p:sp>
      <p:sp>
        <p:nvSpPr>
          <p:cNvPr id="3" name="Content Placeholder 2"/>
          <p:cNvSpPr>
            <a:spLocks noGrp="1"/>
          </p:cNvSpPr>
          <p:nvPr>
            <p:ph sz="half" idx="1"/>
          </p:nvPr>
        </p:nvSpPr>
        <p:spPr>
          <a:xfrm>
            <a:off x="1182757" y="1868185"/>
            <a:ext cx="9371753" cy="4017820"/>
          </a:xfrm>
          <a:prstGeom prst="rect">
            <a:avLst/>
          </a:prstGeom>
        </p:spPr>
        <p:txBody>
          <a:bodyPr vert="horz" lIns="91440" tIns="45720" rIns="91440" bIns="45720" rtlCol="0" anchor="t">
            <a:normAutofit/>
          </a:bodyPr>
          <a:lstStyle/>
          <a:p>
            <a:pPr>
              <a:buClr>
                <a:schemeClr val="accent1">
                  <a:lumMod val="75000"/>
                </a:schemeClr>
              </a:buClr>
            </a:pPr>
            <a:r>
              <a:rPr lang="en-US" sz="1900" dirty="0"/>
              <a:t>Your </a:t>
            </a:r>
            <a:r>
              <a:rPr lang="en-US" sz="1900" b="1" dirty="0"/>
              <a:t>biological </a:t>
            </a:r>
            <a:r>
              <a:rPr lang="en-US" sz="1900" dirty="0"/>
              <a:t>and/or</a:t>
            </a:r>
            <a:r>
              <a:rPr lang="en-US" sz="1900" b="1" dirty="0"/>
              <a:t> adoptive </a:t>
            </a:r>
            <a:r>
              <a:rPr lang="en-US" sz="1900" dirty="0"/>
              <a:t>parents are considered your legal parents. </a:t>
            </a:r>
          </a:p>
          <a:p>
            <a:pPr lvl="1">
              <a:buClr>
                <a:schemeClr val="accent1">
                  <a:lumMod val="75000"/>
                </a:schemeClr>
              </a:buClr>
            </a:pPr>
            <a:r>
              <a:rPr lang="en-US" sz="1900" dirty="0"/>
              <a:t>Must report information for </a:t>
            </a:r>
            <a:r>
              <a:rPr lang="en-US" sz="1900" b="1" dirty="0"/>
              <a:t>both</a:t>
            </a:r>
            <a:r>
              <a:rPr lang="en-US" sz="1900" dirty="0"/>
              <a:t> biological or adoptive parents if they are married or unmarried and living together</a:t>
            </a:r>
          </a:p>
          <a:p>
            <a:pPr>
              <a:buClr>
                <a:schemeClr val="accent1">
                  <a:lumMod val="75000"/>
                </a:schemeClr>
              </a:buClr>
            </a:pPr>
            <a:r>
              <a:rPr lang="en-US" sz="1900" dirty="0"/>
              <a:t>Grandparents, foster parents, legal guardians, older brothers or sisters, and aunts and uncles are </a:t>
            </a:r>
            <a:r>
              <a:rPr lang="en-US" sz="1900" b="1" dirty="0"/>
              <a:t>not </a:t>
            </a:r>
            <a:r>
              <a:rPr lang="en-US" sz="1900" dirty="0"/>
              <a:t>considered parents unless they have </a:t>
            </a:r>
            <a:r>
              <a:rPr lang="en-US" sz="1900" b="1" dirty="0"/>
              <a:t>legally adopted </a:t>
            </a:r>
            <a:r>
              <a:rPr lang="en-US" sz="1900" dirty="0"/>
              <a:t>you.</a:t>
            </a:r>
          </a:p>
          <a:p>
            <a:pPr>
              <a:buClr>
                <a:schemeClr val="accent1">
                  <a:lumMod val="75000"/>
                </a:schemeClr>
              </a:buClr>
            </a:pPr>
            <a:r>
              <a:rPr lang="en-US" sz="1900" dirty="0"/>
              <a:t>Parent wizard tool in the FAFSA helps determine which parent’s or parents’ information to include.</a:t>
            </a:r>
          </a:p>
          <a:p>
            <a:pPr>
              <a:buClr>
                <a:schemeClr val="accent1">
                  <a:lumMod val="75000"/>
                </a:schemeClr>
              </a:buClr>
            </a:pPr>
            <a:r>
              <a:rPr lang="en-US" sz="1900" dirty="0"/>
              <a:t>Department of Education has made the parent wizard tool available outside of the FAFSA to help students and parents prepare to complete the form. </a:t>
            </a:r>
            <a:r>
              <a:rPr lang="en-US" sz="1900" dirty="0">
                <a:hlinkClick r:id="rId3"/>
              </a:rPr>
              <a:t>https://studentaid.gov/fafsa-apply/parents</a:t>
            </a:r>
            <a:r>
              <a:rPr lang="en-US" sz="1900" dirty="0"/>
              <a:t> </a:t>
            </a:r>
          </a:p>
          <a:p>
            <a:pPr marL="0" indent="0">
              <a:buClr>
                <a:schemeClr val="accent1">
                  <a:lumMod val="75000"/>
                </a:schemeClr>
              </a:buClr>
              <a:buNone/>
            </a:pPr>
            <a:endParaRPr lang="en-US" sz="1900" dirty="0"/>
          </a:p>
        </p:txBody>
      </p:sp>
      <p:sp>
        <p:nvSpPr>
          <p:cNvPr id="4" name="Footer Placeholder 4">
            <a:extLst>
              <a:ext uri="{FF2B5EF4-FFF2-40B4-BE49-F238E27FC236}">
                <a16:creationId xmlns:a16="http://schemas.microsoft.com/office/drawing/2014/main" id="{5BAB144A-14B2-CC8C-5004-39EA5B446A8E}"/>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5" name="Slide Number Placeholder 3">
            <a:extLst>
              <a:ext uri="{FF2B5EF4-FFF2-40B4-BE49-F238E27FC236}">
                <a16:creationId xmlns:a16="http://schemas.microsoft.com/office/drawing/2014/main" id="{EEB6676D-F962-E8BB-0199-E40FA5EEA169}"/>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6" name="Slide Number Placeholder 5">
            <a:extLst>
              <a:ext uri="{FF2B5EF4-FFF2-40B4-BE49-F238E27FC236}">
                <a16:creationId xmlns:a16="http://schemas.microsoft.com/office/drawing/2014/main" id="{5B48F603-5250-A116-9F78-5CF34CEE957F}"/>
              </a:ext>
            </a:extLst>
          </p:cNvPr>
          <p:cNvSpPr>
            <a:spLocks noGrp="1"/>
          </p:cNvSpPr>
          <p:nvPr>
            <p:ph type="sldNum" sz="quarter" idx="12"/>
          </p:nvPr>
        </p:nvSpPr>
        <p:spPr/>
        <p:txBody>
          <a:bodyPr/>
          <a:lstStyle/>
          <a:p>
            <a:fld id="{0FF54DE5-C571-48E8-A5BC-B369434E2F44}" type="slidenum">
              <a:rPr lang="en-US" smtClean="0"/>
              <a:t>12</a:t>
            </a:fld>
            <a:endParaRPr lang="en-US" dirty="0"/>
          </a:p>
        </p:txBody>
      </p:sp>
    </p:spTree>
    <p:extLst>
      <p:ext uri="{BB962C8B-B14F-4D97-AF65-F5344CB8AC3E}">
        <p14:creationId xmlns:p14="http://schemas.microsoft.com/office/powerpoint/2010/main" val="1535718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9C9AB785-45DE-B19F-4331-364266A01C36}"/>
              </a:ext>
            </a:extLst>
          </p:cNvPr>
          <p:cNvSpPr>
            <a:spLocks noGrp="1"/>
          </p:cNvSpPr>
          <p:nvPr>
            <p:ph type="ftr" sz="quarter" idx="11"/>
          </p:nvPr>
        </p:nvSpPr>
        <p:spPr/>
        <p:txBody>
          <a:bodyPr/>
          <a:lstStyle/>
          <a:p>
            <a:r>
              <a:rPr lang="en-US" dirty="0"/>
              <a:t>© Mapping Your Future 2026</a:t>
            </a:r>
          </a:p>
        </p:txBody>
      </p:sp>
      <p:sp>
        <p:nvSpPr>
          <p:cNvPr id="7" name="Title 1"/>
          <p:cNvSpPr>
            <a:spLocks noGrp="1"/>
          </p:cNvSpPr>
          <p:nvPr>
            <p:ph type="title" idx="4294967295"/>
          </p:nvPr>
        </p:nvSpPr>
        <p:spPr>
          <a:xfrm>
            <a:off x="678662" y="84106"/>
            <a:ext cx="10571396" cy="807720"/>
          </a:xfrm>
          <a:prstGeom prst="rect">
            <a:avLst/>
          </a:prstGeom>
          <a:ln>
            <a:noFill/>
          </a:ln>
        </p:spPr>
        <p:txBody>
          <a:bodyPr rtlCol="0">
            <a:normAutofit/>
          </a:bodyPr>
          <a:lstStyle/>
          <a:p>
            <a:pPr fontAlgn="auto">
              <a:spcAft>
                <a:spcPts val="0"/>
              </a:spcAft>
              <a:defRPr/>
            </a:pPr>
            <a:r>
              <a:rPr lang="en-US" sz="2400" dirty="0">
                <a:solidFill>
                  <a:schemeClr val="accent1">
                    <a:lumMod val="50000"/>
                  </a:schemeClr>
                </a:solidFill>
              </a:rPr>
              <a:t>Which parent provides information/needs a StudentAid.gov account (FSA ID)</a:t>
            </a:r>
            <a:endParaRPr lang="en-US" sz="2400" b="0" dirty="0">
              <a:solidFill>
                <a:schemeClr val="accent1">
                  <a:lumMod val="50000"/>
                </a:schemeClr>
              </a:solidFill>
            </a:endParaRPr>
          </a:p>
        </p:txBody>
      </p:sp>
      <p:sp>
        <p:nvSpPr>
          <p:cNvPr id="8" name="Content Placeholder 7">
            <a:extLst>
              <a:ext uri="{FF2B5EF4-FFF2-40B4-BE49-F238E27FC236}">
                <a16:creationId xmlns:a16="http://schemas.microsoft.com/office/drawing/2014/main" id="{48223FE0-86C1-A3D3-FC45-8ADAA523D814}"/>
              </a:ext>
            </a:extLst>
          </p:cNvPr>
          <p:cNvSpPr>
            <a:spLocks noGrp="1"/>
          </p:cNvSpPr>
          <p:nvPr>
            <p:ph sz="half" idx="4294967295"/>
          </p:nvPr>
        </p:nvSpPr>
        <p:spPr>
          <a:xfrm>
            <a:off x="678662" y="1238696"/>
            <a:ext cx="4914900" cy="5198618"/>
          </a:xfrm>
        </p:spPr>
        <p:txBody>
          <a:bodyPr>
            <a:normAutofit fontScale="92500" lnSpcReduction="20000"/>
          </a:bodyPr>
          <a:lstStyle/>
          <a:p>
            <a:pPr marL="0" lvl="0" indent="0">
              <a:lnSpc>
                <a:spcPct val="120000"/>
              </a:lnSpc>
              <a:buNone/>
            </a:pPr>
            <a:r>
              <a:rPr lang="en-US" sz="2200" b="1" dirty="0">
                <a:solidFill>
                  <a:schemeClr val="accent6">
                    <a:lumMod val="75000"/>
                  </a:schemeClr>
                </a:solidFill>
              </a:rPr>
              <a:t>Married</a:t>
            </a:r>
            <a:br>
              <a:rPr lang="en-US" sz="2200" dirty="0"/>
            </a:br>
            <a:r>
              <a:rPr lang="en-US" sz="2200" dirty="0"/>
              <a:t>Report information on both parents:</a:t>
            </a:r>
          </a:p>
          <a:p>
            <a:pPr marL="742950" lvl="1" indent="-285750">
              <a:lnSpc>
                <a:spcPct val="120000"/>
              </a:lnSpc>
              <a:buFont typeface="Arial" panose="020B0604020202020204" pitchFamily="34" charset="0"/>
              <a:buChar char="•"/>
            </a:pPr>
            <a:r>
              <a:rPr lang="en-US" sz="1900" dirty="0"/>
              <a:t>Only one parent needs an FSA ID if filed joint taxes.</a:t>
            </a:r>
          </a:p>
          <a:p>
            <a:pPr marL="742950" lvl="1" indent="-285750">
              <a:lnSpc>
                <a:spcPct val="120000"/>
              </a:lnSpc>
              <a:buFont typeface="Arial" panose="020B0604020202020204" pitchFamily="34" charset="0"/>
              <a:buChar char="•"/>
            </a:pPr>
            <a:r>
              <a:rPr lang="en-US" sz="1900" dirty="0"/>
              <a:t>If filed separately, both parents need an FSA ID.</a:t>
            </a:r>
            <a:br>
              <a:rPr lang="en-US" sz="1900" dirty="0"/>
            </a:br>
            <a:endParaRPr lang="en-US" sz="1900" dirty="0">
              <a:solidFill>
                <a:schemeClr val="tx2"/>
              </a:solidFill>
            </a:endParaRPr>
          </a:p>
          <a:p>
            <a:pPr marL="0" lvl="0" indent="0">
              <a:lnSpc>
                <a:spcPct val="120000"/>
              </a:lnSpc>
              <a:spcBef>
                <a:spcPts val="0"/>
              </a:spcBef>
              <a:buNone/>
            </a:pPr>
            <a:r>
              <a:rPr lang="en-US" sz="2200" b="1" dirty="0">
                <a:solidFill>
                  <a:schemeClr val="accent6">
                    <a:lumMod val="75000"/>
                  </a:schemeClr>
                </a:solidFill>
              </a:rPr>
              <a:t>Unmarried but living together</a:t>
            </a:r>
            <a:br>
              <a:rPr lang="en-US" sz="2200" b="1" dirty="0"/>
            </a:br>
            <a:r>
              <a:rPr lang="en-US" sz="2200" dirty="0"/>
              <a:t>Report information on both parents and both parents need an FSA ID. </a:t>
            </a:r>
            <a:br>
              <a:rPr lang="en-US" sz="2200" dirty="0"/>
            </a:br>
            <a:endParaRPr lang="en-US" sz="2200" dirty="0"/>
          </a:p>
          <a:p>
            <a:pPr marL="0" lvl="0" indent="0">
              <a:lnSpc>
                <a:spcPct val="120000"/>
              </a:lnSpc>
              <a:spcBef>
                <a:spcPts val="0"/>
              </a:spcBef>
              <a:buNone/>
            </a:pPr>
            <a:r>
              <a:rPr lang="en-US" sz="2200" b="1" dirty="0">
                <a:solidFill>
                  <a:schemeClr val="accent6">
                    <a:lumMod val="75000"/>
                  </a:schemeClr>
                </a:solidFill>
              </a:rPr>
              <a:t>Never married and not living together</a:t>
            </a:r>
            <a:br>
              <a:rPr lang="en-US" sz="2200" b="1" dirty="0"/>
            </a:br>
            <a:r>
              <a:rPr lang="en-US" sz="2200" dirty="0"/>
              <a:t>Parent who provided the most financial support reports information and needs an FSA ID.</a:t>
            </a:r>
            <a:br>
              <a:rPr lang="en-US" sz="2200" dirty="0"/>
            </a:br>
            <a:endParaRPr lang="en-US" sz="2200" b="1" dirty="0">
              <a:solidFill>
                <a:schemeClr val="accent4"/>
              </a:solidFill>
            </a:endParaRPr>
          </a:p>
          <a:p>
            <a:endParaRPr lang="en-US" dirty="0"/>
          </a:p>
        </p:txBody>
      </p:sp>
      <p:sp>
        <p:nvSpPr>
          <p:cNvPr id="9" name="Content Placeholder 8">
            <a:extLst>
              <a:ext uri="{FF2B5EF4-FFF2-40B4-BE49-F238E27FC236}">
                <a16:creationId xmlns:a16="http://schemas.microsoft.com/office/drawing/2014/main" id="{C393AAB5-45AE-50AF-37E0-AA579920A25B}"/>
              </a:ext>
            </a:extLst>
          </p:cNvPr>
          <p:cNvSpPr>
            <a:spLocks noGrp="1"/>
          </p:cNvSpPr>
          <p:nvPr>
            <p:ph sz="half" idx="4294967295"/>
          </p:nvPr>
        </p:nvSpPr>
        <p:spPr>
          <a:xfrm>
            <a:off x="5898363" y="1027655"/>
            <a:ext cx="5896339" cy="5276085"/>
          </a:xfrm>
        </p:spPr>
        <p:txBody>
          <a:bodyPr>
            <a:normAutofit/>
          </a:bodyPr>
          <a:lstStyle/>
          <a:p>
            <a:pPr marL="0" lvl="0" indent="0">
              <a:lnSpc>
                <a:spcPct val="120000"/>
              </a:lnSpc>
              <a:buNone/>
            </a:pPr>
            <a:r>
              <a:rPr lang="en-US" b="1" kern="1200" dirty="0">
                <a:solidFill>
                  <a:schemeClr val="accent6">
                    <a:lumMod val="75000"/>
                  </a:schemeClr>
                </a:solidFill>
              </a:rPr>
              <a:t>Divorced or Separated</a:t>
            </a:r>
            <a:br>
              <a:rPr lang="en-US" b="1" kern="1200" dirty="0"/>
            </a:br>
            <a:r>
              <a:rPr lang="en-US" dirty="0"/>
              <a:t>Parent who provided the most financial support reports information and needs an FSA ID.</a:t>
            </a:r>
            <a:br>
              <a:rPr lang="en-US" dirty="0"/>
            </a:br>
            <a:endParaRPr lang="en-US" b="1" dirty="0">
              <a:solidFill>
                <a:schemeClr val="accent4"/>
              </a:solidFill>
            </a:endParaRPr>
          </a:p>
          <a:p>
            <a:pPr marL="0" indent="0">
              <a:lnSpc>
                <a:spcPct val="100000"/>
              </a:lnSpc>
              <a:spcBef>
                <a:spcPts val="0"/>
              </a:spcBef>
              <a:buNone/>
            </a:pPr>
            <a:r>
              <a:rPr lang="en-US" b="1" kern="1200" dirty="0">
                <a:solidFill>
                  <a:schemeClr val="accent6">
                    <a:lumMod val="75000"/>
                  </a:schemeClr>
                </a:solidFill>
              </a:rPr>
              <a:t>Remarried </a:t>
            </a:r>
            <a:br>
              <a:rPr lang="en-US" b="1" kern="1200" dirty="0"/>
            </a:br>
            <a:r>
              <a:rPr lang="en-US" dirty="0"/>
              <a:t>Parent who provided the most financial support reports information for parent and step-parent</a:t>
            </a:r>
            <a:endParaRPr lang="en-US" b="1" dirty="0">
              <a:solidFill>
                <a:schemeClr val="accent4"/>
              </a:solidFill>
            </a:endParaRPr>
          </a:p>
          <a:p>
            <a:pPr marL="742950" lvl="1" indent="-285750">
              <a:lnSpc>
                <a:spcPct val="120000"/>
              </a:lnSpc>
              <a:buFont typeface="Arial" panose="020B0604020202020204" pitchFamily="34" charset="0"/>
              <a:buChar char="•"/>
            </a:pPr>
            <a:r>
              <a:rPr lang="en-US" sz="1800" dirty="0"/>
              <a:t>Only the biological parent needs an FSA ID if filed joint taxes.</a:t>
            </a:r>
          </a:p>
          <a:p>
            <a:pPr marL="742950" lvl="1" indent="-285750">
              <a:lnSpc>
                <a:spcPct val="120000"/>
              </a:lnSpc>
              <a:buFont typeface="Arial" panose="020B0604020202020204" pitchFamily="34" charset="0"/>
              <a:buChar char="•"/>
            </a:pPr>
            <a:r>
              <a:rPr lang="en-US" sz="1800" dirty="0"/>
              <a:t>If filed separately, parent and step-parent needs an FSA ID.</a:t>
            </a:r>
            <a:br>
              <a:rPr lang="en-US" sz="1700" dirty="0"/>
            </a:br>
            <a:endParaRPr lang="en-US" sz="1700" dirty="0"/>
          </a:p>
          <a:p>
            <a:pPr marL="0" indent="0">
              <a:lnSpc>
                <a:spcPct val="110000"/>
              </a:lnSpc>
              <a:spcBef>
                <a:spcPts val="0"/>
              </a:spcBef>
              <a:buNone/>
            </a:pPr>
            <a:r>
              <a:rPr lang="en-US" b="1" dirty="0">
                <a:solidFill>
                  <a:schemeClr val="accent6">
                    <a:lumMod val="75000"/>
                  </a:schemeClr>
                </a:solidFill>
              </a:rPr>
              <a:t>Widowed</a:t>
            </a:r>
            <a:br>
              <a:rPr lang="en-US" b="1" dirty="0"/>
            </a:br>
            <a:r>
              <a:rPr lang="en-US" dirty="0"/>
              <a:t>Surviving parent provides information and needs an FSA ID.</a:t>
            </a:r>
          </a:p>
          <a:p>
            <a:pPr lvl="0"/>
            <a:endParaRPr lang="en-US" dirty="0"/>
          </a:p>
        </p:txBody>
      </p:sp>
      <p:sp>
        <p:nvSpPr>
          <p:cNvPr id="6" name="Slide Number Placeholder 3"/>
          <p:cNvSpPr txBox="1">
            <a:spLocks/>
          </p:cNvSpPr>
          <p:nvPr/>
        </p:nvSpPr>
        <p:spPr>
          <a:xfrm>
            <a:off x="101600" y="6477001"/>
            <a:ext cx="508000" cy="288925"/>
          </a:xfrm>
          <a:prstGeom prst="rect">
            <a:avLst/>
          </a:prstGeom>
        </p:spPr>
        <p:txBody>
          <a:bodyPr>
            <a:normAutofit/>
          </a:bodyPr>
          <a:lstStyle>
            <a:defPPr>
              <a:defRPr lang="en-US"/>
            </a:defPPr>
            <a:lvl1pPr marL="0" algn="l" defTabSz="914400" rtl="0" eaLnBrk="1" latinLnBrk="0" hangingPunct="1">
              <a:defRPr sz="1200" b="1" kern="1200">
                <a:solidFill>
                  <a:schemeClr val="tx2"/>
                </a:solidFill>
                <a:latin typeface="Segoe UI" pitchFamily="34" charset="0"/>
                <a:ea typeface="+mn-ea"/>
                <a:cs typeface="Segoe U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b="0" dirty="0">
              <a:solidFill>
                <a:schemeClr val="tx1"/>
              </a:solidFill>
              <a:latin typeface="+mj-lt"/>
            </a:endParaRPr>
          </a:p>
        </p:txBody>
      </p:sp>
      <p:sp>
        <p:nvSpPr>
          <p:cNvPr id="5" name="Slide Number Placeholder 5"/>
          <p:cNvSpPr txBox="1">
            <a:spLocks/>
          </p:cNvSpPr>
          <p:nvPr/>
        </p:nvSpPr>
        <p:spPr>
          <a:xfrm>
            <a:off x="0" y="6376988"/>
            <a:ext cx="2844800" cy="365125"/>
          </a:xfrm>
          <a:prstGeom prst="rect">
            <a:avLst/>
          </a:prstGeom>
        </p:spPr>
        <p:txBody>
          <a:bodyPr/>
          <a:ls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defRPr/>
            </a:pPr>
            <a:endParaRPr lang="en-US" sz="1200" dirty="0"/>
          </a:p>
        </p:txBody>
      </p:sp>
      <p:sp>
        <p:nvSpPr>
          <p:cNvPr id="3" name="Slide Number Placeholder 3">
            <a:extLst>
              <a:ext uri="{FF2B5EF4-FFF2-40B4-BE49-F238E27FC236}">
                <a16:creationId xmlns:a16="http://schemas.microsoft.com/office/drawing/2014/main" id="{7E0942F4-ACDC-B552-8388-7F787DBDB337}"/>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cxnSp>
        <p:nvCxnSpPr>
          <p:cNvPr id="10" name="Straight Connector 9">
            <a:extLst>
              <a:ext uri="{FF2B5EF4-FFF2-40B4-BE49-F238E27FC236}">
                <a16:creationId xmlns:a16="http://schemas.microsoft.com/office/drawing/2014/main" id="{C9580CA4-6E03-DFB1-B962-F50B35079D1E}"/>
              </a:ext>
            </a:extLst>
          </p:cNvPr>
          <p:cNvCxnSpPr>
            <a:cxnSpLocks/>
          </p:cNvCxnSpPr>
          <p:nvPr/>
        </p:nvCxnSpPr>
        <p:spPr>
          <a:xfrm flipH="1">
            <a:off x="1122218" y="3290454"/>
            <a:ext cx="3754582" cy="0"/>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73D7811-1CE0-3FAC-F7E8-9D8F900F8301}"/>
              </a:ext>
            </a:extLst>
          </p:cNvPr>
          <p:cNvCxnSpPr>
            <a:cxnSpLocks/>
          </p:cNvCxnSpPr>
          <p:nvPr/>
        </p:nvCxnSpPr>
        <p:spPr>
          <a:xfrm flipH="1">
            <a:off x="1122218" y="4551217"/>
            <a:ext cx="3754582" cy="0"/>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8B06D00-B501-2552-2AEC-10B9DB009595}"/>
              </a:ext>
            </a:extLst>
          </p:cNvPr>
          <p:cNvCxnSpPr>
            <a:cxnSpLocks/>
          </p:cNvCxnSpPr>
          <p:nvPr/>
        </p:nvCxnSpPr>
        <p:spPr>
          <a:xfrm flipH="1">
            <a:off x="6608618" y="2402840"/>
            <a:ext cx="3505201" cy="0"/>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E67CD0A-6CB4-F4BF-914D-27E9F9537483}"/>
              </a:ext>
            </a:extLst>
          </p:cNvPr>
          <p:cNvCxnSpPr>
            <a:cxnSpLocks/>
          </p:cNvCxnSpPr>
          <p:nvPr/>
        </p:nvCxnSpPr>
        <p:spPr>
          <a:xfrm flipH="1">
            <a:off x="6608619" y="5115560"/>
            <a:ext cx="3505200" cy="0"/>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86E8CBD-0074-8969-843E-04A74056CEAE}"/>
              </a:ext>
            </a:extLst>
          </p:cNvPr>
          <p:cNvCxnSpPr/>
          <p:nvPr/>
        </p:nvCxnSpPr>
        <p:spPr>
          <a:xfrm>
            <a:off x="5745962" y="1579418"/>
            <a:ext cx="0" cy="403167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BDE799C-A017-F3BD-5D5D-C993A1085375}"/>
              </a:ext>
            </a:extLst>
          </p:cNvPr>
          <p:cNvSpPr>
            <a:spLocks noGrp="1"/>
          </p:cNvSpPr>
          <p:nvPr>
            <p:ph type="sldNum" sz="quarter" idx="12"/>
          </p:nvPr>
        </p:nvSpPr>
        <p:spPr/>
        <p:txBody>
          <a:bodyPr/>
          <a:lstStyle/>
          <a:p>
            <a:fld id="{0FF54DE5-C571-48E8-A5BC-B369434E2F44}" type="slidenum">
              <a:rPr lang="en-US" smtClean="0"/>
              <a:t>13</a:t>
            </a:fld>
            <a:endParaRPr lang="en-US" dirty="0"/>
          </a:p>
        </p:txBody>
      </p:sp>
    </p:spTree>
    <p:extLst>
      <p:ext uri="{BB962C8B-B14F-4D97-AF65-F5344CB8AC3E}">
        <p14:creationId xmlns:p14="http://schemas.microsoft.com/office/powerpoint/2010/main" val="2812002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7F532-8421-4EEB-926C-1C8DCE2B5A1F}"/>
              </a:ext>
            </a:extLst>
          </p:cNvPr>
          <p:cNvSpPr>
            <a:spLocks noGrp="1"/>
          </p:cNvSpPr>
          <p:nvPr>
            <p:ph type="title"/>
          </p:nvPr>
        </p:nvSpPr>
        <p:spPr>
          <a:xfrm>
            <a:off x="1203282" y="329184"/>
            <a:ext cx="6251110" cy="813816"/>
          </a:xfrm>
        </p:spPr>
        <p:txBody>
          <a:bodyPr anchor="b">
            <a:normAutofit/>
          </a:bodyPr>
          <a:lstStyle/>
          <a:p>
            <a:r>
              <a:rPr lang="en-US" dirty="0">
                <a:solidFill>
                  <a:schemeClr val="accent1">
                    <a:lumMod val="50000"/>
                  </a:schemeClr>
                </a:solidFill>
              </a:rPr>
              <a:t>Gathering documents needed</a:t>
            </a:r>
          </a:p>
        </p:txBody>
      </p:sp>
      <p:sp>
        <p:nvSpPr>
          <p:cNvPr id="3" name="Content Placeholder 2">
            <a:extLst>
              <a:ext uri="{FF2B5EF4-FFF2-40B4-BE49-F238E27FC236}">
                <a16:creationId xmlns:a16="http://schemas.microsoft.com/office/drawing/2014/main" id="{64AD73EE-3193-40C7-AAA1-CA75393C4119}"/>
              </a:ext>
            </a:extLst>
          </p:cNvPr>
          <p:cNvSpPr>
            <a:spLocks noGrp="1"/>
          </p:cNvSpPr>
          <p:nvPr>
            <p:ph idx="1"/>
          </p:nvPr>
        </p:nvSpPr>
        <p:spPr>
          <a:xfrm>
            <a:off x="1203282" y="1611188"/>
            <a:ext cx="9779678" cy="4033134"/>
          </a:xfrm>
        </p:spPr>
        <p:txBody>
          <a:bodyPr>
            <a:normAutofit/>
          </a:bodyPr>
          <a:lstStyle/>
          <a:p>
            <a:pPr lvl="0" fontAlgn="base">
              <a:buFont typeface="Wingdings" panose="05000000000000000000" pitchFamily="2" charset="2"/>
              <a:buChar char="§"/>
            </a:pPr>
            <a:r>
              <a:rPr lang="en-US" sz="2000" dirty="0"/>
              <a:t>Government-issued ID</a:t>
            </a:r>
          </a:p>
          <a:p>
            <a:pPr lvl="0" fontAlgn="base">
              <a:buFont typeface="Wingdings" panose="05000000000000000000" pitchFamily="2" charset="2"/>
              <a:buChar char="§"/>
            </a:pPr>
            <a:r>
              <a:rPr lang="en-US" sz="2000" dirty="0"/>
              <a:t>Your Social Security number </a:t>
            </a:r>
          </a:p>
          <a:p>
            <a:pPr lvl="0" fontAlgn="base">
              <a:buFont typeface="Wingdings" panose="05000000000000000000" pitchFamily="2" charset="2"/>
              <a:buChar char="§"/>
            </a:pPr>
            <a:r>
              <a:rPr lang="en-US" sz="2000" dirty="0"/>
              <a:t>Your parents’ Social Security numbers </a:t>
            </a:r>
          </a:p>
          <a:p>
            <a:pPr fontAlgn="base">
              <a:lnSpc>
                <a:spcPct val="120000"/>
              </a:lnSpc>
              <a:buFont typeface="Wingdings" panose="05000000000000000000" pitchFamily="2" charset="2"/>
              <a:buChar char="§"/>
            </a:pPr>
            <a:r>
              <a:rPr lang="en-US" sz="2000" dirty="0"/>
              <a:t>2025 federal tax information, tax returns, W-2’s for you and for your parents</a:t>
            </a:r>
          </a:p>
          <a:p>
            <a:pPr fontAlgn="base">
              <a:buFont typeface="Wingdings" panose="05000000000000000000" pitchFamily="2" charset="2"/>
              <a:buChar char="§"/>
            </a:pPr>
            <a:r>
              <a:rPr lang="en-US" sz="2000" dirty="0"/>
              <a:t>Records of your 2025 untaxed income</a:t>
            </a:r>
          </a:p>
          <a:p>
            <a:pPr fontAlgn="base">
              <a:lnSpc>
                <a:spcPct val="120000"/>
              </a:lnSpc>
              <a:buFont typeface="Wingdings" panose="05000000000000000000" pitchFamily="2" charset="2"/>
              <a:buChar char="§"/>
            </a:pPr>
            <a:r>
              <a:rPr lang="en-US" sz="2000" dirty="0"/>
              <a:t>Information on cash, savings and checking account balances, investments, businesses</a:t>
            </a:r>
            <a:r>
              <a:rPr lang="en-US" dirty="0"/>
              <a:t> and </a:t>
            </a:r>
            <a:r>
              <a:rPr lang="en-US" sz="2000" dirty="0"/>
              <a:t>farms</a:t>
            </a:r>
          </a:p>
          <a:p>
            <a:pPr lvl="0" fontAlgn="base">
              <a:buFont typeface="Wingdings" panose="05000000000000000000" pitchFamily="2" charset="2"/>
              <a:buChar char="§"/>
            </a:pPr>
            <a:endParaRPr lang="en-US" sz="2000" dirty="0"/>
          </a:p>
        </p:txBody>
      </p:sp>
      <p:sp>
        <p:nvSpPr>
          <p:cNvPr id="5" name="Footer Placeholder 4">
            <a:extLst>
              <a:ext uri="{FF2B5EF4-FFF2-40B4-BE49-F238E27FC236}">
                <a16:creationId xmlns:a16="http://schemas.microsoft.com/office/drawing/2014/main" id="{64CBD5E8-142C-D5D0-A86A-010F3C64E7C3}"/>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7" name="Slide Number Placeholder 3">
            <a:extLst>
              <a:ext uri="{FF2B5EF4-FFF2-40B4-BE49-F238E27FC236}">
                <a16:creationId xmlns:a16="http://schemas.microsoft.com/office/drawing/2014/main" id="{9AF9BA95-776A-4996-9380-8FAA594F184A}"/>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5A832BC4-C948-A775-3E59-1DACFC0A8B9A}"/>
              </a:ext>
            </a:extLst>
          </p:cNvPr>
          <p:cNvSpPr>
            <a:spLocks noGrp="1"/>
          </p:cNvSpPr>
          <p:nvPr>
            <p:ph type="sldNum" sz="quarter" idx="12"/>
          </p:nvPr>
        </p:nvSpPr>
        <p:spPr/>
        <p:txBody>
          <a:bodyPr/>
          <a:lstStyle/>
          <a:p>
            <a:fld id="{0FF54DE5-C571-48E8-A5BC-B369434E2F44}" type="slidenum">
              <a:rPr lang="en-US" smtClean="0"/>
              <a:t>14</a:t>
            </a:fld>
            <a:endParaRPr lang="en-US" dirty="0"/>
          </a:p>
        </p:txBody>
      </p:sp>
    </p:spTree>
    <p:extLst>
      <p:ext uri="{BB962C8B-B14F-4D97-AF65-F5344CB8AC3E}">
        <p14:creationId xmlns:p14="http://schemas.microsoft.com/office/powerpoint/2010/main" val="147369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a:extLst>
              <a:ext uri="{FF2B5EF4-FFF2-40B4-BE49-F238E27FC236}">
                <a16:creationId xmlns:a16="http://schemas.microsoft.com/office/drawing/2014/main" id="{7299BBB2-B635-5ECB-FF34-C22DC67ECDB3}"/>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2" name="Slide Number Placeholder 1"/>
          <p:cNvSpPr>
            <a:spLocks noGrp="1"/>
          </p:cNvSpPr>
          <p:nvPr>
            <p:ph type="sldNum" sz="quarter" idx="12"/>
          </p:nvPr>
        </p:nvSpPr>
        <p:spPr>
          <a:xfrm>
            <a:off x="8884920" y="5997575"/>
            <a:ext cx="2743200" cy="365125"/>
          </a:xfrm>
        </p:spPr>
        <p:txBody>
          <a:bodyPr vert="horz" lIns="91440" tIns="45720" rIns="91440" bIns="45720" rtlCol="0" anchor="ctr">
            <a:normAutofit/>
          </a:bodyPr>
          <a:lstStyle/>
          <a:p>
            <a:pPr>
              <a:spcAft>
                <a:spcPts val="600"/>
              </a:spcAft>
              <a:defRPr/>
            </a:pPr>
            <a:fld id="{52E449C5-48C9-4898-AFD7-A1C1496DB239}" type="slidenum">
              <a:rPr lang="en-US" b="0" smtClean="0">
                <a:solidFill>
                  <a:schemeClr val="tx1">
                    <a:lumMod val="50000"/>
                    <a:lumOff val="50000"/>
                    <a:alpha val="80000"/>
                  </a:schemeClr>
                </a:solidFill>
              </a:rPr>
              <a:pPr>
                <a:spcAft>
                  <a:spcPts val="600"/>
                </a:spcAft>
                <a:defRPr/>
              </a:pPr>
              <a:t>15</a:t>
            </a:fld>
            <a:endParaRPr lang="en-US" b="0" dirty="0">
              <a:solidFill>
                <a:schemeClr val="tx1">
                  <a:lumMod val="50000"/>
                  <a:lumOff val="50000"/>
                  <a:alpha val="80000"/>
                </a:schemeClr>
              </a:solidFill>
            </a:endParaRPr>
          </a:p>
        </p:txBody>
      </p:sp>
      <p:pic>
        <p:nvPicPr>
          <p:cNvPr id="5" name="Picture 4" descr="Screenshot of the Log In page. Textboxes ask the student to enter their FSA ID username, email, or phone number and their password. There is a button to “Log In” or the student can select one of four text hyperlinks: “Create an Account,” “Forgot My Username,” “Forgot My Password,” or “Help Me Log In to My Account.” ">
            <a:extLst>
              <a:ext uri="{FF2B5EF4-FFF2-40B4-BE49-F238E27FC236}">
                <a16:creationId xmlns:a16="http://schemas.microsoft.com/office/drawing/2014/main" id="{CD590625-5740-E709-799B-DFF62764142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24382" y="501649"/>
            <a:ext cx="2624847" cy="2743201"/>
          </a:xfrm>
          <a:prstGeom prst="rect">
            <a:avLst/>
          </a:prstGeom>
          <a:ln w="12700">
            <a:solidFill>
              <a:schemeClr val="tx1"/>
            </a:solidFill>
          </a:ln>
        </p:spPr>
      </p:pic>
      <p:sp>
        <p:nvSpPr>
          <p:cNvPr id="6" name="Title 5"/>
          <p:cNvSpPr>
            <a:spLocks noGrp="1"/>
          </p:cNvSpPr>
          <p:nvPr>
            <p:ph type="title"/>
          </p:nvPr>
        </p:nvSpPr>
        <p:spPr>
          <a:xfrm>
            <a:off x="1172725" y="2821994"/>
            <a:ext cx="3107337" cy="2743200"/>
          </a:xfrm>
          <a:prstGeom prst="ellipse">
            <a:avLst/>
          </a:prstGeom>
          <a:solidFill>
            <a:schemeClr val="accent1"/>
          </a:solidFill>
          <a:ln w="174625" cmpd="thinThick">
            <a:solidFill>
              <a:schemeClr val="accent1"/>
            </a:solidFill>
          </a:ln>
        </p:spPr>
        <p:txBody>
          <a:bodyPr vert="horz" lIns="91440" tIns="45720" rIns="91440" bIns="45720" rtlCol="0" anchor="ctr">
            <a:normAutofit/>
          </a:bodyPr>
          <a:lstStyle/>
          <a:p>
            <a:pPr algn="ctr"/>
            <a:r>
              <a:rPr lang="en-US" sz="2600" kern="1200" dirty="0">
                <a:solidFill>
                  <a:schemeClr val="bg1"/>
                </a:solidFill>
                <a:latin typeface="Palatino Linotype" panose="02040502050505030304" pitchFamily="18" charset="0"/>
              </a:rPr>
              <a:t>FAFSA log in</a:t>
            </a:r>
          </a:p>
        </p:txBody>
      </p:sp>
      <p:pic>
        <p:nvPicPr>
          <p:cNvPr id="7" name="Picture 6" descr="Screenshot of the “Welcome to the FAFSA Form” page, which instructs the student to select the role for completing the form: “Student” or “Parent.” There is a hyperlink to “Enter Code” that the student can select if they received an invitation code. ">
            <a:extLst>
              <a:ext uri="{FF2B5EF4-FFF2-40B4-BE49-F238E27FC236}">
                <a16:creationId xmlns:a16="http://schemas.microsoft.com/office/drawing/2014/main" id="{BB4002B4-F879-7FDB-67DA-242F59465933}"/>
              </a:ext>
            </a:extLst>
          </p:cNvPr>
          <p:cNvPicPr>
            <a:picLocks noChangeAspect="1"/>
          </p:cNvPicPr>
          <p:nvPr/>
        </p:nvPicPr>
        <p:blipFill>
          <a:blip r:embed="rId4" cstate="print">
            <a:extLst>
              <a:ext uri="{28A0092B-C50C-407E-A947-70E740481C1C}">
                <a14:useLocalDpi xmlns:a14="http://schemas.microsoft.com/office/drawing/2010/main" val="0"/>
              </a:ext>
            </a:extLst>
          </a:blip>
          <a:srcRect t="20573" b="10416"/>
          <a:stretch>
            <a:fillRect/>
          </a:stretch>
        </p:blipFill>
        <p:spPr>
          <a:xfrm>
            <a:off x="4857603" y="2590306"/>
            <a:ext cx="6297428" cy="27261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21770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31132" y="329184"/>
            <a:ext cx="6503524" cy="935412"/>
          </a:xfrm>
        </p:spPr>
        <p:txBody>
          <a:bodyPr vert="horz" lIns="91440" tIns="45720" rIns="91440" bIns="45720" rtlCol="0" anchor="b">
            <a:normAutofit/>
          </a:bodyPr>
          <a:lstStyle/>
          <a:p>
            <a:r>
              <a:rPr lang="en-US" dirty="0">
                <a:solidFill>
                  <a:schemeClr val="accent1">
                    <a:lumMod val="50000"/>
                  </a:schemeClr>
                </a:solidFill>
              </a:rPr>
              <a:t>Student identifiers</a:t>
            </a:r>
          </a:p>
        </p:txBody>
      </p:sp>
      <p:sp>
        <p:nvSpPr>
          <p:cNvPr id="4" name="Content Placeholder 3"/>
          <p:cNvSpPr>
            <a:spLocks noGrp="1"/>
          </p:cNvSpPr>
          <p:nvPr>
            <p:ph sz="half" idx="1"/>
          </p:nvPr>
        </p:nvSpPr>
        <p:spPr>
          <a:xfrm>
            <a:off x="1116736" y="1634247"/>
            <a:ext cx="6894576" cy="4174402"/>
          </a:xfrm>
        </p:spPr>
        <p:txBody>
          <a:bodyPr vert="horz" lIns="91440" tIns="45720" rIns="91440" bIns="45720" rtlCol="0">
            <a:normAutofit/>
          </a:bodyPr>
          <a:lstStyle/>
          <a:p>
            <a:r>
              <a:rPr lang="en-US" sz="1900" dirty="0"/>
              <a:t>Prefilled from the FSA ID information:</a:t>
            </a:r>
          </a:p>
          <a:p>
            <a:pPr lvl="1"/>
            <a:r>
              <a:rPr lang="en-US" sz="1500" dirty="0"/>
              <a:t>Name</a:t>
            </a:r>
          </a:p>
          <a:p>
            <a:pPr lvl="1"/>
            <a:r>
              <a:rPr lang="en-US" sz="1500" dirty="0"/>
              <a:t>Social Security Number</a:t>
            </a:r>
          </a:p>
          <a:p>
            <a:pPr lvl="1"/>
            <a:r>
              <a:rPr lang="en-US" sz="1500" dirty="0"/>
              <a:t>Date of birth</a:t>
            </a:r>
          </a:p>
          <a:p>
            <a:pPr lvl="1"/>
            <a:r>
              <a:rPr lang="en-US" sz="1500" dirty="0"/>
              <a:t>Email address</a:t>
            </a:r>
          </a:p>
          <a:p>
            <a:pPr lvl="1"/>
            <a:r>
              <a:rPr lang="en-US" sz="1500" dirty="0"/>
              <a:t>Phone number</a:t>
            </a:r>
          </a:p>
          <a:p>
            <a:r>
              <a:rPr lang="en-US" sz="1900" dirty="0"/>
              <a:t>Mailing address</a:t>
            </a:r>
          </a:p>
          <a:p>
            <a:r>
              <a:rPr lang="en-US" sz="1900" dirty="0"/>
              <a:t>Residency</a:t>
            </a:r>
          </a:p>
          <a:p>
            <a:endParaRPr lang="en-US" sz="1900" dirty="0"/>
          </a:p>
          <a:p>
            <a:endParaRPr lang="en-US" sz="1900" dirty="0"/>
          </a:p>
          <a:p>
            <a:endParaRPr lang="en-US" sz="1900" dirty="0"/>
          </a:p>
          <a:p>
            <a:pPr marL="0"/>
            <a:endParaRPr lang="en-US" sz="1900" dirty="0"/>
          </a:p>
        </p:txBody>
      </p:sp>
      <p:sp>
        <p:nvSpPr>
          <p:cNvPr id="2" name="Footer Placeholder 4">
            <a:extLst>
              <a:ext uri="{FF2B5EF4-FFF2-40B4-BE49-F238E27FC236}">
                <a16:creationId xmlns:a16="http://schemas.microsoft.com/office/drawing/2014/main" id="{A2B441F7-364D-180F-10C7-39F791F3B4E1}"/>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10" name="Slide Number Placeholder 3">
            <a:extLst>
              <a:ext uri="{FF2B5EF4-FFF2-40B4-BE49-F238E27FC236}">
                <a16:creationId xmlns:a16="http://schemas.microsoft.com/office/drawing/2014/main" id="{D227891C-115B-C559-0F40-63CC05B21403}"/>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5" name="Slide Number Placeholder 4">
            <a:extLst>
              <a:ext uri="{FF2B5EF4-FFF2-40B4-BE49-F238E27FC236}">
                <a16:creationId xmlns:a16="http://schemas.microsoft.com/office/drawing/2014/main" id="{E39A087F-25D4-8361-F90F-E6660AF9CF67}"/>
              </a:ext>
            </a:extLst>
          </p:cNvPr>
          <p:cNvSpPr>
            <a:spLocks noGrp="1"/>
          </p:cNvSpPr>
          <p:nvPr>
            <p:ph type="sldNum" sz="quarter" idx="12"/>
          </p:nvPr>
        </p:nvSpPr>
        <p:spPr/>
        <p:txBody>
          <a:bodyPr/>
          <a:lstStyle/>
          <a:p>
            <a:fld id="{0FF54DE5-C571-48E8-A5BC-B369434E2F44}" type="slidenum">
              <a:rPr lang="en-US" smtClean="0"/>
              <a:t>16</a:t>
            </a:fld>
            <a:endParaRPr lang="en-US" dirty="0"/>
          </a:p>
        </p:txBody>
      </p:sp>
      <p:pic>
        <p:nvPicPr>
          <p:cNvPr id="12" name="Picture 11" descr="Screenshot continuation of the “Student Identity Information” section, which has a drop-down menu for the student to select their state of residence. There is a text box for the student to enter the month and year they became a resident of that state.">
            <a:extLst>
              <a:ext uri="{FF2B5EF4-FFF2-40B4-BE49-F238E27FC236}">
                <a16:creationId xmlns:a16="http://schemas.microsoft.com/office/drawing/2014/main" id="{4F43ED88-0296-3A88-1C71-7D38BB59040F}"/>
              </a:ext>
            </a:extLst>
          </p:cNvPr>
          <p:cNvPicPr>
            <a:picLocks noChangeAspect="1"/>
          </p:cNvPicPr>
          <p:nvPr/>
        </p:nvPicPr>
        <p:blipFill>
          <a:blip r:embed="rId3" cstate="print">
            <a:extLst>
              <a:ext uri="{28A0092B-C50C-407E-A947-70E740481C1C}">
                <a14:useLocalDpi xmlns:a14="http://schemas.microsoft.com/office/drawing/2010/main" val="0"/>
              </a:ext>
            </a:extLst>
          </a:blip>
          <a:srcRect l="12140" t="20523" r="11783" b="10410"/>
          <a:stretch>
            <a:fillRect/>
          </a:stretch>
        </p:blipFill>
        <p:spPr>
          <a:xfrm>
            <a:off x="3530010" y="3429000"/>
            <a:ext cx="4710223" cy="26825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Screenshot of the “Student Identity Information” section of the FAFSA form. Student information, including name, date of birth, last four digits of their Social Security number, email address, mobile phone number, and permanent mailing address is displayed for the student to verify.">
            <a:extLst>
              <a:ext uri="{FF2B5EF4-FFF2-40B4-BE49-F238E27FC236}">
                <a16:creationId xmlns:a16="http://schemas.microsoft.com/office/drawing/2014/main" id="{74FFC0FF-DED8-938A-EE42-C96AFA78101B}"/>
              </a:ext>
            </a:extLst>
          </p:cNvPr>
          <p:cNvPicPr>
            <a:picLocks noChangeAspect="1"/>
          </p:cNvPicPr>
          <p:nvPr/>
        </p:nvPicPr>
        <p:blipFill>
          <a:blip r:embed="rId4" cstate="print">
            <a:extLst>
              <a:ext uri="{28A0092B-C50C-407E-A947-70E740481C1C}">
                <a14:useLocalDpi xmlns:a14="http://schemas.microsoft.com/office/drawing/2010/main" val="0"/>
              </a:ext>
            </a:extLst>
          </a:blip>
          <a:srcRect l="13066" t="11750" r="9839" b="7034"/>
          <a:stretch>
            <a:fillRect/>
          </a:stretch>
        </p:blipFill>
        <p:spPr>
          <a:xfrm>
            <a:off x="6104724" y="1509368"/>
            <a:ext cx="5071730" cy="3231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19310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5E416-A0E2-62EC-3720-D621E37E8B39}"/>
              </a:ext>
            </a:extLst>
          </p:cNvPr>
          <p:cNvSpPr>
            <a:spLocks noGrp="1"/>
          </p:cNvSpPr>
          <p:nvPr>
            <p:ph type="title"/>
          </p:nvPr>
        </p:nvSpPr>
        <p:spPr/>
        <p:txBody>
          <a:bodyPr/>
          <a:lstStyle/>
          <a:p>
            <a:r>
              <a:rPr lang="en-US" dirty="0">
                <a:solidFill>
                  <a:schemeClr val="tx2"/>
                </a:solidFill>
              </a:rPr>
              <a:t>Direct Data Exchange (DDX)</a:t>
            </a:r>
          </a:p>
        </p:txBody>
      </p:sp>
      <p:sp>
        <p:nvSpPr>
          <p:cNvPr id="5" name="Content Placeholder 4">
            <a:extLst>
              <a:ext uri="{FF2B5EF4-FFF2-40B4-BE49-F238E27FC236}">
                <a16:creationId xmlns:a16="http://schemas.microsoft.com/office/drawing/2014/main" id="{9AC7C547-5B1E-E4E1-7218-00A36A6B8D8C}"/>
              </a:ext>
            </a:extLst>
          </p:cNvPr>
          <p:cNvSpPr>
            <a:spLocks noGrp="1"/>
          </p:cNvSpPr>
          <p:nvPr>
            <p:ph idx="1"/>
          </p:nvPr>
        </p:nvSpPr>
        <p:spPr>
          <a:xfrm>
            <a:off x="1104900" y="1600200"/>
            <a:ext cx="3180021" cy="4572000"/>
          </a:xfrm>
        </p:spPr>
        <p:txBody>
          <a:bodyPr/>
          <a:lstStyle/>
          <a:p>
            <a:pPr>
              <a:spcBef>
                <a:spcPts val="1200"/>
              </a:spcBef>
            </a:pPr>
            <a:r>
              <a:rPr lang="en-US" dirty="0">
                <a:latin typeface="Arial" panose="020B0604020202020204" pitchFamily="34" charset="0"/>
                <a:cs typeface="Arial" panose="020B0604020202020204" pitchFamily="34" charset="0"/>
              </a:rPr>
              <a:t>Allows student and parents to transfer federal tax information directly from the IRS to the FAFSA</a:t>
            </a:r>
          </a:p>
          <a:p>
            <a:pPr>
              <a:spcBef>
                <a:spcPts val="1200"/>
              </a:spcBef>
            </a:pPr>
            <a:r>
              <a:rPr lang="en-US" dirty="0">
                <a:latin typeface="Arial" panose="020B0604020202020204" pitchFamily="34" charset="0"/>
                <a:cs typeface="Arial" panose="020B0604020202020204" pitchFamily="34" charset="0"/>
              </a:rPr>
              <a:t>Requires consent of all FAFSA contributors</a:t>
            </a:r>
          </a:p>
          <a:p>
            <a:pPr>
              <a:spcBef>
                <a:spcPts val="1200"/>
              </a:spcBef>
            </a:pPr>
            <a:r>
              <a:rPr lang="en-US" dirty="0">
                <a:latin typeface="Arial" panose="020B0604020202020204" pitchFamily="34" charset="0"/>
                <a:cs typeface="Arial" panose="020B0604020202020204" pitchFamily="34" charset="0"/>
              </a:rPr>
              <a:t>IRS transfers information for income questions on the FAFSA </a:t>
            </a:r>
          </a:p>
          <a:p>
            <a:pPr>
              <a:spcBef>
                <a:spcPts val="1200"/>
              </a:spcBef>
            </a:pPr>
            <a:r>
              <a:rPr lang="en-US" dirty="0">
                <a:latin typeface="Arial" panose="020B0604020202020204" pitchFamily="34" charset="0"/>
                <a:cs typeface="Arial" panose="020B0604020202020204" pitchFamily="34" charset="0"/>
              </a:rPr>
              <a:t>Eliminates the need for manual entry of tax and income information</a:t>
            </a:r>
          </a:p>
        </p:txBody>
      </p:sp>
      <p:sp>
        <p:nvSpPr>
          <p:cNvPr id="6" name="Slide Number Placeholder 3">
            <a:extLst>
              <a:ext uri="{FF2B5EF4-FFF2-40B4-BE49-F238E27FC236}">
                <a16:creationId xmlns:a16="http://schemas.microsoft.com/office/drawing/2014/main" id="{AB963CE3-486A-EC3A-2F44-B5DEFCEA3D1A}"/>
              </a:ext>
            </a:extLst>
          </p:cNvPr>
          <p:cNvSpPr txBox="1">
            <a:spLocks/>
          </p:cNvSpPr>
          <p:nvPr/>
        </p:nvSpPr>
        <p:spPr>
          <a:xfrm>
            <a:off x="5404137" y="5955977"/>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D57F1E4F-1CFF-5643-939E-217C01CDF565}" type="slidenum">
              <a:rPr lang="en-US" smtClean="0">
                <a:solidFill>
                  <a:schemeClr val="tx1">
                    <a:lumMod val="50000"/>
                    <a:lumOff val="50000"/>
                  </a:schemeClr>
                </a:solidFill>
              </a:rPr>
              <a:pPr>
                <a:spcAft>
                  <a:spcPts val="600"/>
                </a:spcAft>
              </a:pPr>
              <a:t>17</a:t>
            </a:fld>
            <a:endParaRPr lang="en-US" dirty="0">
              <a:solidFill>
                <a:schemeClr val="tx1">
                  <a:lumMod val="50000"/>
                  <a:lumOff val="50000"/>
                </a:schemeClr>
              </a:solidFill>
            </a:endParaRPr>
          </a:p>
        </p:txBody>
      </p:sp>
      <p:sp>
        <p:nvSpPr>
          <p:cNvPr id="7" name="Footer Placeholder 4">
            <a:extLst>
              <a:ext uri="{FF2B5EF4-FFF2-40B4-BE49-F238E27FC236}">
                <a16:creationId xmlns:a16="http://schemas.microsoft.com/office/drawing/2014/main" id="{79B6FBAE-D959-1745-C289-389C3EFCF6C9}"/>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8" name="Slide Number Placeholder 7">
            <a:extLst>
              <a:ext uri="{FF2B5EF4-FFF2-40B4-BE49-F238E27FC236}">
                <a16:creationId xmlns:a16="http://schemas.microsoft.com/office/drawing/2014/main" id="{9912703E-220E-3D41-0D1E-15D268FD3096}"/>
              </a:ext>
            </a:extLst>
          </p:cNvPr>
          <p:cNvSpPr>
            <a:spLocks noGrp="1"/>
          </p:cNvSpPr>
          <p:nvPr>
            <p:ph type="sldNum" sz="quarter" idx="12"/>
          </p:nvPr>
        </p:nvSpPr>
        <p:spPr/>
        <p:txBody>
          <a:bodyPr/>
          <a:lstStyle/>
          <a:p>
            <a:fld id="{0FF54DE5-C571-48E8-A5BC-B369434E2F44}" type="slidenum">
              <a:rPr lang="en-US" smtClean="0"/>
              <a:t>17</a:t>
            </a:fld>
            <a:endParaRPr lang="en-US" dirty="0"/>
          </a:p>
        </p:txBody>
      </p:sp>
      <p:pic>
        <p:nvPicPr>
          <p:cNvPr id="10" name="Picture 9" descr="Screenshot of the consent and approval page for the retrieval and disclosure of federal tax information. A summary is provided, explaining why consent and approval are needed and what it means. A numbered list of statements defines in detail what the student is affirming and giving consent and approval to.">
            <a:extLst>
              <a:ext uri="{FF2B5EF4-FFF2-40B4-BE49-F238E27FC236}">
                <a16:creationId xmlns:a16="http://schemas.microsoft.com/office/drawing/2014/main" id="{B6935159-C46C-BF1D-0278-B5D766F6CF2A}"/>
              </a:ext>
            </a:extLst>
          </p:cNvPr>
          <p:cNvPicPr>
            <a:picLocks noChangeAspect="1"/>
          </p:cNvPicPr>
          <p:nvPr/>
        </p:nvPicPr>
        <p:blipFill>
          <a:blip r:embed="rId3" cstate="print">
            <a:extLst>
              <a:ext uri="{28A0092B-C50C-407E-A947-70E740481C1C}">
                <a14:useLocalDpi xmlns:a14="http://schemas.microsoft.com/office/drawing/2010/main" val="0"/>
              </a:ext>
            </a:extLst>
          </a:blip>
          <a:srcRect l="12086" t="20120" r="13778" b="413"/>
          <a:stretch>
            <a:fillRect/>
          </a:stretch>
        </p:blipFill>
        <p:spPr>
          <a:xfrm>
            <a:off x="4385613" y="1425020"/>
            <a:ext cx="4620163" cy="31066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Screenshot continuation of the consent and approval page. The remaining items of the numbered list of statements define what the student is affirming and giving consent and approval to.">
            <a:extLst>
              <a:ext uri="{FF2B5EF4-FFF2-40B4-BE49-F238E27FC236}">
                <a16:creationId xmlns:a16="http://schemas.microsoft.com/office/drawing/2014/main" id="{2DC5050B-5E7A-48EE-B3B3-8033F8D30514}"/>
              </a:ext>
            </a:extLst>
          </p:cNvPr>
          <p:cNvPicPr>
            <a:picLocks noChangeAspect="1"/>
          </p:cNvPicPr>
          <p:nvPr/>
        </p:nvPicPr>
        <p:blipFill>
          <a:blip r:embed="rId4"/>
          <a:stretch>
            <a:fillRect/>
          </a:stretch>
        </p:blipFill>
        <p:spPr>
          <a:xfrm>
            <a:off x="8254094" y="326071"/>
            <a:ext cx="3415156" cy="3000539"/>
          </a:xfrm>
          <a:prstGeom prst="rect">
            <a:avLst/>
          </a:prstGeom>
          <a:ln>
            <a:solidFill>
              <a:srgbClr val="0070C0"/>
            </a:solidFill>
          </a:ln>
        </p:spPr>
      </p:pic>
      <p:pic>
        <p:nvPicPr>
          <p:cNvPr id="12" name="Picture 11" descr="Screenshot continuation of the consent and approval page. Frequently asked questions appear, which the student can expand or collapse: who should provide consent and approval, if a spouse has to provide consent and approval if married and didn’t file a joint tax return, what happens after consent and approval are provided, and what happens if consent and approval are declined. Below that, there are buttons for the student to “Approve” or “Decline” their consent and approval.">
            <a:extLst>
              <a:ext uri="{FF2B5EF4-FFF2-40B4-BE49-F238E27FC236}">
                <a16:creationId xmlns:a16="http://schemas.microsoft.com/office/drawing/2014/main" id="{39892CAF-4D6C-8AB9-F990-53CC5B4C8D5F}"/>
              </a:ext>
            </a:extLst>
          </p:cNvPr>
          <p:cNvPicPr>
            <a:picLocks noChangeAspect="1"/>
          </p:cNvPicPr>
          <p:nvPr/>
        </p:nvPicPr>
        <p:blipFill>
          <a:blip r:embed="rId5"/>
          <a:stretch>
            <a:fillRect/>
          </a:stretch>
        </p:blipFill>
        <p:spPr>
          <a:xfrm>
            <a:off x="8254093" y="3326610"/>
            <a:ext cx="3415157" cy="3285879"/>
          </a:xfrm>
          <a:prstGeom prst="rect">
            <a:avLst/>
          </a:prstGeom>
          <a:ln>
            <a:solidFill>
              <a:srgbClr val="0070C0"/>
            </a:solidFill>
          </a:ln>
        </p:spPr>
      </p:pic>
      <p:pic>
        <p:nvPicPr>
          <p:cNvPr id="13" name="Picture 12" descr="Screenshot of the data import page for the student’s federal tax information from the IRS, where their information is being directly transferred from the IRS into their FAFSA form. The student is informed they should not leave this page while their information is being loaded into their application.">
            <a:extLst>
              <a:ext uri="{FF2B5EF4-FFF2-40B4-BE49-F238E27FC236}">
                <a16:creationId xmlns:a16="http://schemas.microsoft.com/office/drawing/2014/main" id="{8842C295-D02C-B119-DDAF-4D189678A385}"/>
              </a:ext>
            </a:extLst>
          </p:cNvPr>
          <p:cNvPicPr>
            <a:picLocks noChangeAspect="1"/>
          </p:cNvPicPr>
          <p:nvPr/>
        </p:nvPicPr>
        <p:blipFill>
          <a:blip r:embed="rId6" cstate="print">
            <a:extLst>
              <a:ext uri="{28A0092B-C50C-407E-A947-70E740481C1C}">
                <a14:useLocalDpi xmlns:a14="http://schemas.microsoft.com/office/drawing/2010/main" val="0"/>
              </a:ext>
            </a:extLst>
          </a:blip>
          <a:srcRect l="16763" t="19680" r="16448" b="38379"/>
          <a:stretch>
            <a:fillRect/>
          </a:stretch>
        </p:blipFill>
        <p:spPr>
          <a:xfrm>
            <a:off x="4507323" y="3885314"/>
            <a:ext cx="4854566" cy="19123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71634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73724-D910-371C-3A31-04C74512478D}"/>
              </a:ext>
            </a:extLst>
          </p:cNvPr>
          <p:cNvSpPr>
            <a:spLocks noGrp="1"/>
          </p:cNvSpPr>
          <p:nvPr>
            <p:ph type="title"/>
          </p:nvPr>
        </p:nvSpPr>
        <p:spPr/>
        <p:txBody>
          <a:bodyPr/>
          <a:lstStyle/>
          <a:p>
            <a:r>
              <a:rPr lang="en-US" dirty="0">
                <a:solidFill>
                  <a:schemeClr val="tx2"/>
                </a:solidFill>
              </a:rPr>
              <a:t>Background</a:t>
            </a:r>
          </a:p>
        </p:txBody>
      </p:sp>
      <p:sp>
        <p:nvSpPr>
          <p:cNvPr id="4" name="Content Placeholder 3"/>
          <p:cNvSpPr>
            <a:spLocks noGrp="1"/>
          </p:cNvSpPr>
          <p:nvPr>
            <p:ph idx="1"/>
          </p:nvPr>
        </p:nvSpPr>
        <p:spPr/>
        <p:txBody>
          <a:bodyPr>
            <a:normAutofit/>
          </a:bodyPr>
          <a:lstStyle/>
          <a:p>
            <a:endParaRPr lang="en-US" dirty="0"/>
          </a:p>
          <a:p>
            <a:r>
              <a:rPr lang="en-US" dirty="0"/>
              <a:t>Marital status</a:t>
            </a:r>
          </a:p>
          <a:p>
            <a:r>
              <a:rPr lang="en-US" dirty="0"/>
              <a:t>College or career school plans</a:t>
            </a:r>
          </a:p>
          <a:p>
            <a:r>
              <a:rPr lang="en-US" dirty="0"/>
              <a:t>Student personal circumstances</a:t>
            </a:r>
          </a:p>
          <a:p>
            <a:r>
              <a:rPr lang="en-US" dirty="0"/>
              <a:t>Homeless</a:t>
            </a:r>
          </a:p>
          <a:p>
            <a:r>
              <a:rPr lang="en-US" dirty="0"/>
              <a:t>Unusual circumstances</a:t>
            </a:r>
          </a:p>
          <a:p>
            <a:endParaRPr lang="en-US" dirty="0"/>
          </a:p>
          <a:p>
            <a:endParaRPr lang="en-US" dirty="0"/>
          </a:p>
          <a:p>
            <a:endParaRPr lang="en-US" dirty="0"/>
          </a:p>
          <a:p>
            <a:pPr marL="0" indent="0">
              <a:buNone/>
            </a:pPr>
            <a:endParaRPr lang="en-US" dirty="0"/>
          </a:p>
        </p:txBody>
      </p:sp>
      <p:sp>
        <p:nvSpPr>
          <p:cNvPr id="6" name="Slide Number Placeholder 3">
            <a:extLst>
              <a:ext uri="{FF2B5EF4-FFF2-40B4-BE49-F238E27FC236}">
                <a16:creationId xmlns:a16="http://schemas.microsoft.com/office/drawing/2014/main" id="{DB521A26-3C07-774F-07B7-634A8590ABAB}"/>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7" name="Footer Placeholder 4">
            <a:extLst>
              <a:ext uri="{FF2B5EF4-FFF2-40B4-BE49-F238E27FC236}">
                <a16:creationId xmlns:a16="http://schemas.microsoft.com/office/drawing/2014/main" id="{6D16F8CE-F41C-3B63-B191-D77F9ED33A64}"/>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8" name="Slide Number Placeholder 7">
            <a:extLst>
              <a:ext uri="{FF2B5EF4-FFF2-40B4-BE49-F238E27FC236}">
                <a16:creationId xmlns:a16="http://schemas.microsoft.com/office/drawing/2014/main" id="{ADF0F875-CDBD-0009-17C0-F38C468F21E2}"/>
              </a:ext>
            </a:extLst>
          </p:cNvPr>
          <p:cNvSpPr>
            <a:spLocks noGrp="1"/>
          </p:cNvSpPr>
          <p:nvPr>
            <p:ph type="sldNum" sz="quarter" idx="12"/>
          </p:nvPr>
        </p:nvSpPr>
        <p:spPr/>
        <p:txBody>
          <a:bodyPr/>
          <a:lstStyle/>
          <a:p>
            <a:r>
              <a:rPr lang="en-US" dirty="0"/>
              <a:t>18</a:t>
            </a:r>
          </a:p>
        </p:txBody>
      </p:sp>
      <p:pic>
        <p:nvPicPr>
          <p:cNvPr id="12" name="Picture 11" descr="Screenshot of the introduction page to the “Background” section. The student is reminded that the information they provide can affect their eligibility for federal student aid and that additional information from other people may be required based on the answers given.">
            <a:extLst>
              <a:ext uri="{FF2B5EF4-FFF2-40B4-BE49-F238E27FC236}">
                <a16:creationId xmlns:a16="http://schemas.microsoft.com/office/drawing/2014/main" id="{987619CC-F9C8-B0AF-22FB-6C9DA289FABC}"/>
              </a:ext>
            </a:extLst>
          </p:cNvPr>
          <p:cNvPicPr>
            <a:picLocks noChangeAspect="1"/>
          </p:cNvPicPr>
          <p:nvPr/>
        </p:nvPicPr>
        <p:blipFill>
          <a:blip r:embed="rId3" cstate="print">
            <a:extLst>
              <a:ext uri="{28A0092B-C50C-407E-A947-70E740481C1C}">
                <a14:useLocalDpi xmlns:a14="http://schemas.microsoft.com/office/drawing/2010/main" val="0"/>
              </a:ext>
            </a:extLst>
          </a:blip>
          <a:srcRect l="14532" t="20572" r="19923" b="25777"/>
          <a:stretch>
            <a:fillRect/>
          </a:stretch>
        </p:blipFill>
        <p:spPr>
          <a:xfrm>
            <a:off x="5848350" y="1600200"/>
            <a:ext cx="5048250" cy="25922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descr="Screenshot of the first page of the “Background” section, which asks the student to select their marital status: “Single (never married),” “Married (not separated),” “Remarried,” “Separated,” “Divorced,” or “Widowed.”">
            <a:extLst>
              <a:ext uri="{FF2B5EF4-FFF2-40B4-BE49-F238E27FC236}">
                <a16:creationId xmlns:a16="http://schemas.microsoft.com/office/drawing/2014/main" id="{36DF87AD-B805-77FE-961B-50B0B7016048}"/>
              </a:ext>
            </a:extLst>
          </p:cNvPr>
          <p:cNvPicPr>
            <a:picLocks noChangeAspect="1"/>
          </p:cNvPicPr>
          <p:nvPr/>
        </p:nvPicPr>
        <p:blipFill>
          <a:blip r:embed="rId4" cstate="print">
            <a:extLst>
              <a:ext uri="{28A0092B-C50C-407E-A947-70E740481C1C}">
                <a14:useLocalDpi xmlns:a14="http://schemas.microsoft.com/office/drawing/2010/main" val="0"/>
              </a:ext>
            </a:extLst>
          </a:blip>
          <a:srcRect l="14457" t="20555" r="15250"/>
          <a:stretch>
            <a:fillRect/>
          </a:stretch>
        </p:blipFill>
        <p:spPr>
          <a:xfrm>
            <a:off x="6184736" y="3610133"/>
            <a:ext cx="3467559" cy="24584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14617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8FF42-B797-CA0E-FEF9-22237861D6BA}"/>
              </a:ext>
            </a:extLst>
          </p:cNvPr>
          <p:cNvSpPr>
            <a:spLocks noGrp="1"/>
          </p:cNvSpPr>
          <p:nvPr>
            <p:ph type="title"/>
          </p:nvPr>
        </p:nvSpPr>
        <p:spPr/>
        <p:txBody>
          <a:bodyPr/>
          <a:lstStyle/>
          <a:p>
            <a:r>
              <a:rPr lang="en-US" dirty="0">
                <a:solidFill>
                  <a:schemeClr val="tx2"/>
                </a:solidFill>
              </a:rPr>
              <a:t>Student’s college or career plans</a:t>
            </a:r>
          </a:p>
        </p:txBody>
      </p:sp>
      <p:sp>
        <p:nvSpPr>
          <p:cNvPr id="3" name="Slide Number Placeholder 3">
            <a:extLst>
              <a:ext uri="{FF2B5EF4-FFF2-40B4-BE49-F238E27FC236}">
                <a16:creationId xmlns:a16="http://schemas.microsoft.com/office/drawing/2014/main" id="{7F231EEA-05C0-3A38-06A6-2FB91BEA00BF}"/>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5" name="Footer Placeholder 4">
            <a:extLst>
              <a:ext uri="{FF2B5EF4-FFF2-40B4-BE49-F238E27FC236}">
                <a16:creationId xmlns:a16="http://schemas.microsoft.com/office/drawing/2014/main" id="{4CD9120F-405C-CACB-5FE3-E51A478C74DB}"/>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6" name="Slide Number Placeholder 5">
            <a:extLst>
              <a:ext uri="{FF2B5EF4-FFF2-40B4-BE49-F238E27FC236}">
                <a16:creationId xmlns:a16="http://schemas.microsoft.com/office/drawing/2014/main" id="{2C7A7206-1F04-6E95-AC95-BA8EE84DE2D9}"/>
              </a:ext>
            </a:extLst>
          </p:cNvPr>
          <p:cNvSpPr>
            <a:spLocks noGrp="1"/>
          </p:cNvSpPr>
          <p:nvPr>
            <p:ph type="sldNum" sz="quarter" idx="12"/>
          </p:nvPr>
        </p:nvSpPr>
        <p:spPr/>
        <p:txBody>
          <a:bodyPr/>
          <a:lstStyle/>
          <a:p>
            <a:fld id="{0FF54DE5-C571-48E8-A5BC-B369434E2F44}" type="slidenum">
              <a:rPr lang="en-US" smtClean="0"/>
              <a:t>19</a:t>
            </a:fld>
            <a:endParaRPr lang="en-US" dirty="0"/>
          </a:p>
        </p:txBody>
      </p:sp>
      <p:pic>
        <p:nvPicPr>
          <p:cNvPr id="9" name="Picture 8" descr="Screenshot continuation of the “Background” section, which asks the student what college grade level they will be beginning in the 2027–28 school year. The student is also asked if they will already have a bachelor’s degree when the school year begins.">
            <a:extLst>
              <a:ext uri="{FF2B5EF4-FFF2-40B4-BE49-F238E27FC236}">
                <a16:creationId xmlns:a16="http://schemas.microsoft.com/office/drawing/2014/main" id="{F2122A65-4A79-9ABA-45F3-491731668DDD}"/>
              </a:ext>
            </a:extLst>
          </p:cNvPr>
          <p:cNvPicPr>
            <a:picLocks noChangeAspect="1"/>
          </p:cNvPicPr>
          <p:nvPr/>
        </p:nvPicPr>
        <p:blipFill>
          <a:blip r:embed="rId3" cstate="print">
            <a:extLst>
              <a:ext uri="{28A0092B-C50C-407E-A947-70E740481C1C}">
                <a14:useLocalDpi xmlns:a14="http://schemas.microsoft.com/office/drawing/2010/main" val="0"/>
              </a:ext>
            </a:extLst>
          </a:blip>
          <a:srcRect l="16669" t="15880" r="17510" b="21"/>
          <a:stretch>
            <a:fillRect/>
          </a:stretch>
        </p:blipFill>
        <p:spPr>
          <a:xfrm>
            <a:off x="3352041" y="1566003"/>
            <a:ext cx="5486400" cy="43975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090192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1BB30-765B-DEE1-375A-DA1A7CA92F7D}"/>
              </a:ext>
            </a:extLst>
          </p:cNvPr>
          <p:cNvSpPr>
            <a:spLocks noGrp="1"/>
          </p:cNvSpPr>
          <p:nvPr>
            <p:ph type="title"/>
          </p:nvPr>
        </p:nvSpPr>
        <p:spPr/>
        <p:txBody>
          <a:bodyPr/>
          <a:lstStyle/>
          <a:p>
            <a:r>
              <a:rPr lang="en-US" dirty="0">
                <a:solidFill>
                  <a:schemeClr val="tx2"/>
                </a:solidFill>
              </a:rPr>
              <a:t>Student’s personal circumstances</a:t>
            </a:r>
          </a:p>
        </p:txBody>
      </p:sp>
      <p:sp>
        <p:nvSpPr>
          <p:cNvPr id="3" name="Content Placeholder 2">
            <a:extLst>
              <a:ext uri="{FF2B5EF4-FFF2-40B4-BE49-F238E27FC236}">
                <a16:creationId xmlns:a16="http://schemas.microsoft.com/office/drawing/2014/main" id="{1BBE0865-233F-A6AD-DBA6-D66015A34188}"/>
              </a:ext>
            </a:extLst>
          </p:cNvPr>
          <p:cNvSpPr>
            <a:spLocks noGrp="1"/>
          </p:cNvSpPr>
          <p:nvPr>
            <p:ph idx="1"/>
          </p:nvPr>
        </p:nvSpPr>
        <p:spPr>
          <a:xfrm>
            <a:off x="1104899" y="1600200"/>
            <a:ext cx="5578813" cy="4572000"/>
          </a:xfrm>
        </p:spPr>
        <p:txBody>
          <a:bodyPr>
            <a:normAutofit/>
          </a:bodyPr>
          <a:lstStyle/>
          <a:p>
            <a:pPr marL="228600" indent="-182880" defTabSz="914400">
              <a:lnSpc>
                <a:spcPct val="120000"/>
              </a:lnSpc>
              <a:spcBef>
                <a:spcPts val="0"/>
              </a:spcBef>
              <a:buClr>
                <a:schemeClr val="accent2"/>
              </a:buClr>
              <a:buSzPct val="85000"/>
              <a:buFont typeface="Wingdings" pitchFamily="2" charset="2"/>
              <a:buChar char="§"/>
            </a:pPr>
            <a:r>
              <a:rPr lang="en-US" sz="2000" dirty="0"/>
              <a:t>24 years of age</a:t>
            </a:r>
          </a:p>
          <a:p>
            <a:pPr marL="228600" indent="-182880" defTabSz="914400">
              <a:lnSpc>
                <a:spcPct val="120000"/>
              </a:lnSpc>
              <a:spcBef>
                <a:spcPts val="0"/>
              </a:spcBef>
              <a:buClr>
                <a:schemeClr val="accent2"/>
              </a:buClr>
              <a:buSzPct val="85000"/>
              <a:buFont typeface="Wingdings" pitchFamily="2" charset="2"/>
              <a:buChar char="§"/>
            </a:pPr>
            <a:r>
              <a:rPr lang="en-US" sz="2000" dirty="0"/>
              <a:t>Married</a:t>
            </a:r>
          </a:p>
          <a:p>
            <a:pPr indent="-182880">
              <a:lnSpc>
                <a:spcPct val="120000"/>
              </a:lnSpc>
              <a:spcBef>
                <a:spcPts val="0"/>
              </a:spcBef>
              <a:buClr>
                <a:schemeClr val="accent2"/>
              </a:buClr>
              <a:buSzPct val="85000"/>
            </a:pPr>
            <a:r>
              <a:rPr lang="en-US" dirty="0"/>
              <a:t>Master’s or doctorate program</a:t>
            </a:r>
          </a:p>
          <a:p>
            <a:pPr indent="-182880">
              <a:lnSpc>
                <a:spcPct val="120000"/>
              </a:lnSpc>
              <a:spcBef>
                <a:spcPts val="0"/>
              </a:spcBef>
              <a:buClr>
                <a:schemeClr val="accent2"/>
              </a:buClr>
              <a:buSzPct val="85000"/>
            </a:pPr>
            <a:r>
              <a:rPr lang="en-US" dirty="0"/>
              <a:t>Active-duty military</a:t>
            </a:r>
          </a:p>
          <a:p>
            <a:pPr indent="-182880">
              <a:lnSpc>
                <a:spcPct val="120000"/>
              </a:lnSpc>
              <a:spcBef>
                <a:spcPts val="0"/>
              </a:spcBef>
              <a:buClr>
                <a:schemeClr val="accent2"/>
              </a:buClr>
              <a:buSzPct val="85000"/>
            </a:pPr>
            <a:r>
              <a:rPr lang="en-US" dirty="0"/>
              <a:t>Veteran of the U.S. Armed Forces</a:t>
            </a:r>
          </a:p>
          <a:p>
            <a:pPr marL="228600" indent="-182880" defTabSz="914400">
              <a:lnSpc>
                <a:spcPct val="120000"/>
              </a:lnSpc>
              <a:spcBef>
                <a:spcPts val="0"/>
              </a:spcBef>
              <a:buClr>
                <a:schemeClr val="accent2"/>
              </a:buClr>
              <a:buSzPct val="85000"/>
              <a:buFont typeface="Wingdings" pitchFamily="2" charset="2"/>
              <a:buChar char="§"/>
            </a:pPr>
            <a:r>
              <a:rPr lang="en-US" sz="2000" dirty="0"/>
              <a:t>Have children</a:t>
            </a:r>
          </a:p>
          <a:p>
            <a:pPr marL="228600" indent="-182880" defTabSz="914400">
              <a:lnSpc>
                <a:spcPct val="120000"/>
              </a:lnSpc>
              <a:spcBef>
                <a:spcPts val="0"/>
              </a:spcBef>
              <a:buClr>
                <a:schemeClr val="accent2"/>
              </a:buClr>
              <a:buSzPct val="85000"/>
              <a:buFont typeface="Wingdings" pitchFamily="2" charset="2"/>
              <a:buChar char="§"/>
            </a:pPr>
            <a:r>
              <a:rPr lang="en-US" sz="2000" dirty="0"/>
              <a:t>Have dependents</a:t>
            </a:r>
          </a:p>
          <a:p>
            <a:pPr marL="228600" indent="-182880" defTabSz="914400">
              <a:lnSpc>
                <a:spcPct val="120000"/>
              </a:lnSpc>
              <a:spcBef>
                <a:spcPts val="0"/>
              </a:spcBef>
              <a:buClr>
                <a:schemeClr val="accent2"/>
              </a:buClr>
              <a:buSzPct val="85000"/>
              <a:buFont typeface="Wingdings" pitchFamily="2" charset="2"/>
              <a:buChar char="§"/>
            </a:pPr>
            <a:r>
              <a:rPr lang="en-US" sz="2000" dirty="0"/>
              <a:t>Orphan, foster care or ward of the court</a:t>
            </a:r>
          </a:p>
          <a:p>
            <a:pPr marL="228600" indent="-182880" defTabSz="914400">
              <a:lnSpc>
                <a:spcPct val="120000"/>
              </a:lnSpc>
              <a:spcBef>
                <a:spcPts val="0"/>
              </a:spcBef>
              <a:buClr>
                <a:schemeClr val="accent2"/>
              </a:buClr>
              <a:buSzPct val="85000"/>
              <a:buFont typeface="Wingdings" pitchFamily="2" charset="2"/>
              <a:buChar char="§"/>
            </a:pPr>
            <a:r>
              <a:rPr lang="en-US" sz="2000" dirty="0"/>
              <a:t>Emancipated minor</a:t>
            </a:r>
          </a:p>
          <a:p>
            <a:pPr marL="228600" indent="-182880" defTabSz="914400">
              <a:lnSpc>
                <a:spcPct val="120000"/>
              </a:lnSpc>
              <a:spcBef>
                <a:spcPts val="0"/>
              </a:spcBef>
              <a:buClr>
                <a:schemeClr val="accent2"/>
              </a:buClr>
              <a:buSzPct val="85000"/>
              <a:buFont typeface="Wingdings" pitchFamily="2" charset="2"/>
              <a:buChar char="§"/>
            </a:pPr>
            <a:r>
              <a:rPr lang="en-US" sz="2000" dirty="0"/>
              <a:t>Legal guardianship</a:t>
            </a:r>
          </a:p>
          <a:p>
            <a:pPr marL="228600" indent="-182880" defTabSz="914400">
              <a:lnSpc>
                <a:spcPct val="120000"/>
              </a:lnSpc>
              <a:spcBef>
                <a:spcPts val="0"/>
              </a:spcBef>
              <a:buClr>
                <a:schemeClr val="accent2"/>
              </a:buClr>
              <a:buSzPct val="85000"/>
              <a:buFont typeface="Wingdings" pitchFamily="2" charset="2"/>
              <a:buChar char="§"/>
            </a:pPr>
            <a:r>
              <a:rPr lang="en-US" sz="2000" dirty="0"/>
              <a:t>Homeless or self-supporting and at risk of being homeless</a:t>
            </a:r>
          </a:p>
          <a:p>
            <a:endParaRPr lang="en-US" dirty="0"/>
          </a:p>
        </p:txBody>
      </p:sp>
      <p:sp>
        <p:nvSpPr>
          <p:cNvPr id="5" name="Slide Number Placeholder 3">
            <a:extLst>
              <a:ext uri="{FF2B5EF4-FFF2-40B4-BE49-F238E27FC236}">
                <a16:creationId xmlns:a16="http://schemas.microsoft.com/office/drawing/2014/main" id="{5A1BDC0C-9C83-EF13-BD4C-2398A1D0ABBE}"/>
              </a:ext>
            </a:extLst>
          </p:cNvPr>
          <p:cNvSpPr txBox="1">
            <a:spLocks/>
          </p:cNvSpPr>
          <p:nvPr/>
        </p:nvSpPr>
        <p:spPr>
          <a:xfrm>
            <a:off x="9009727" y="6101568"/>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D57F1E4F-1CFF-5643-939E-217C01CDF565}" type="slidenum">
              <a:rPr lang="en-US" smtClean="0">
                <a:solidFill>
                  <a:schemeClr val="tx1">
                    <a:lumMod val="50000"/>
                    <a:lumOff val="50000"/>
                  </a:schemeClr>
                </a:solidFill>
              </a:rPr>
              <a:pPr>
                <a:spcAft>
                  <a:spcPts val="600"/>
                </a:spcAft>
              </a:pPr>
              <a:t>20</a:t>
            </a:fld>
            <a:endParaRPr lang="en-US" dirty="0">
              <a:solidFill>
                <a:schemeClr val="tx1">
                  <a:lumMod val="50000"/>
                  <a:lumOff val="50000"/>
                </a:schemeClr>
              </a:solidFill>
            </a:endParaRPr>
          </a:p>
        </p:txBody>
      </p:sp>
      <p:sp>
        <p:nvSpPr>
          <p:cNvPr id="6" name="Footer Placeholder 4">
            <a:extLst>
              <a:ext uri="{FF2B5EF4-FFF2-40B4-BE49-F238E27FC236}">
                <a16:creationId xmlns:a16="http://schemas.microsoft.com/office/drawing/2014/main" id="{8F45E196-67F8-378C-78A8-CCA95874D08B}"/>
              </a:ext>
            </a:extLst>
          </p:cNvPr>
          <p:cNvSpPr>
            <a:spLocks noGrp="1"/>
          </p:cNvSpPr>
          <p:nvPr>
            <p:ph type="ftr" sz="quarter" idx="11"/>
          </p:nvPr>
        </p:nvSpPr>
        <p:spPr>
          <a:xfrm>
            <a:off x="4038600" y="6356350"/>
            <a:ext cx="4114800" cy="365125"/>
          </a:xfrm>
        </p:spPr>
        <p:txBody>
          <a:bodyPr/>
          <a:lstStyle/>
          <a:p>
            <a:r>
              <a:rPr lang="en-US" dirty="0"/>
              <a:t>© Mapping Your Future 2026</a:t>
            </a:r>
          </a:p>
        </p:txBody>
      </p:sp>
      <p:pic>
        <p:nvPicPr>
          <p:cNvPr id="9" name="Picture 8" descr="Screenshot continuation of the “Background” section, which lists a series of statements for the student to select all that apply. These statements include military status, having children or other dependents, and dependency status (orphan, ward of the state, foster care, emancipated minor, and/or under a guardianship).">
            <a:extLst>
              <a:ext uri="{FF2B5EF4-FFF2-40B4-BE49-F238E27FC236}">
                <a16:creationId xmlns:a16="http://schemas.microsoft.com/office/drawing/2014/main" id="{5FB0BCE9-7DC6-A248-6234-054BF97C5C49}"/>
              </a:ext>
            </a:extLst>
          </p:cNvPr>
          <p:cNvPicPr>
            <a:picLocks noChangeAspect="1"/>
          </p:cNvPicPr>
          <p:nvPr/>
        </p:nvPicPr>
        <p:blipFill>
          <a:blip r:embed="rId3" cstate="print">
            <a:extLst>
              <a:ext uri="{28A0092B-C50C-407E-A947-70E740481C1C}">
                <a14:useLocalDpi xmlns:a14="http://schemas.microsoft.com/office/drawing/2010/main" val="0"/>
              </a:ext>
            </a:extLst>
          </a:blip>
          <a:srcRect l="18341" t="15882" r="20617"/>
          <a:stretch>
            <a:fillRect/>
          </a:stretch>
        </p:blipFill>
        <p:spPr>
          <a:xfrm>
            <a:off x="6537592" y="1427944"/>
            <a:ext cx="5005184" cy="43268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43218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409" y="421120"/>
            <a:ext cx="10571974" cy="871324"/>
          </a:xfrm>
          <a:ln>
            <a:noFill/>
          </a:ln>
        </p:spPr>
        <p:txBody>
          <a:bodyPr vert="horz" lIns="91440" tIns="45720" rIns="91440" bIns="45720" rtlCol="0" anchor="ctr">
            <a:normAutofit fontScale="90000"/>
          </a:bodyPr>
          <a:lstStyle/>
          <a:p>
            <a:br>
              <a:rPr lang="en-US" sz="4000" dirty="0">
                <a:solidFill>
                  <a:schemeClr val="accent1">
                    <a:lumMod val="50000"/>
                  </a:schemeClr>
                </a:solidFill>
                <a:latin typeface="Palatino Linotype" panose="02040502050505030304" pitchFamily="18" charset="0"/>
              </a:rPr>
            </a:br>
            <a:r>
              <a:rPr lang="en-US" sz="3100" dirty="0">
                <a:solidFill>
                  <a:schemeClr val="accent1">
                    <a:lumMod val="50000"/>
                  </a:schemeClr>
                </a:solidFill>
                <a:latin typeface="Palatino Linotype" panose="02040502050505030304" pitchFamily="18" charset="0"/>
              </a:rPr>
              <a:t>Unusual circumstances</a:t>
            </a:r>
            <a:br>
              <a:rPr lang="en-US" dirty="0">
                <a:latin typeface="+mj-lt"/>
              </a:rPr>
            </a:br>
            <a:endParaRPr lang="en-US" dirty="0">
              <a:latin typeface="+mj-lt"/>
            </a:endParaRPr>
          </a:p>
        </p:txBody>
      </p:sp>
      <p:sp>
        <p:nvSpPr>
          <p:cNvPr id="4" name="Footer Placeholder 4">
            <a:extLst>
              <a:ext uri="{FF2B5EF4-FFF2-40B4-BE49-F238E27FC236}">
                <a16:creationId xmlns:a16="http://schemas.microsoft.com/office/drawing/2014/main" id="{910CBDD4-BE84-10A9-B249-04C95365524F}"/>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5" name="Slide Number Placeholder 4"/>
          <p:cNvSpPr>
            <a:spLocks noGrp="1"/>
          </p:cNvSpPr>
          <p:nvPr>
            <p:ph type="sldNum" sz="quarter" idx="12"/>
          </p:nvPr>
        </p:nvSpPr>
        <p:spPr>
          <a:xfrm>
            <a:off x="8648331" y="6003607"/>
            <a:ext cx="3228976" cy="365125"/>
          </a:xfrm>
        </p:spPr>
        <p:txBody>
          <a:bodyPr vert="horz" lIns="91440" tIns="45720" rIns="91440" bIns="45720" rtlCol="0" anchor="ctr">
            <a:normAutofit/>
          </a:bodyPr>
          <a:lstStyle/>
          <a:p>
            <a:pPr>
              <a:spcAft>
                <a:spcPts val="600"/>
              </a:spcAft>
            </a:pPr>
            <a:fld id="{52825DF6-4B4A-40D3-9109-0191E2988FA6}" type="slidenum">
              <a:rPr lang="en-US" b="0" smtClean="0">
                <a:solidFill>
                  <a:schemeClr val="tx1">
                    <a:lumMod val="50000"/>
                    <a:lumOff val="50000"/>
                  </a:schemeClr>
                </a:solidFill>
              </a:rPr>
              <a:pPr>
                <a:spcAft>
                  <a:spcPts val="600"/>
                </a:spcAft>
              </a:pPr>
              <a:t>21</a:t>
            </a:fld>
            <a:endParaRPr lang="en-US" b="0" dirty="0">
              <a:solidFill>
                <a:schemeClr val="tx1">
                  <a:lumMod val="50000"/>
                  <a:lumOff val="50000"/>
                </a:schemeClr>
              </a:solidFill>
            </a:endParaRPr>
          </a:p>
        </p:txBody>
      </p:sp>
      <p:sp>
        <p:nvSpPr>
          <p:cNvPr id="3" name="TextBox 2"/>
          <p:cNvSpPr txBox="1"/>
          <p:nvPr/>
        </p:nvSpPr>
        <p:spPr>
          <a:xfrm>
            <a:off x="1084007" y="1590163"/>
            <a:ext cx="5909185" cy="4766187"/>
          </a:xfrm>
          <a:prstGeom prst="rect">
            <a:avLst/>
          </a:prstGeom>
        </p:spPr>
        <p:txBody>
          <a:bodyPr vert="horz" lIns="91440" tIns="45720" rIns="91440" bIns="45720" rtlCol="0">
            <a:normAutofit/>
          </a:bodyPr>
          <a:lstStyle/>
          <a:p>
            <a:pPr marL="102870" defTabSz="914400">
              <a:lnSpc>
                <a:spcPct val="90000"/>
              </a:lnSpc>
              <a:spcAft>
                <a:spcPts val="600"/>
              </a:spcAft>
              <a:buClr>
                <a:schemeClr val="accent2"/>
              </a:buClr>
              <a:buSzPct val="85000"/>
            </a:pPr>
            <a:r>
              <a:rPr lang="en-US" dirty="0"/>
              <a:t>	</a:t>
            </a:r>
          </a:p>
          <a:p>
            <a:pPr marL="285750" indent="-182880" defTabSz="914400">
              <a:lnSpc>
                <a:spcPct val="90000"/>
              </a:lnSpc>
              <a:spcAft>
                <a:spcPts val="600"/>
              </a:spcAft>
              <a:buClr>
                <a:schemeClr val="accent2"/>
              </a:buClr>
              <a:buSzPct val="85000"/>
              <a:buFont typeface="Wingdings" pitchFamily="2" charset="2"/>
              <a:buChar char="§"/>
            </a:pPr>
            <a:endParaRPr lang="en-US" dirty="0"/>
          </a:p>
          <a:p>
            <a:pPr marL="102870" defTabSz="914400">
              <a:lnSpc>
                <a:spcPct val="90000"/>
              </a:lnSpc>
              <a:spcAft>
                <a:spcPts val="600"/>
              </a:spcAft>
              <a:buClr>
                <a:schemeClr val="accent2"/>
              </a:buClr>
              <a:buSzPct val="85000"/>
            </a:pPr>
            <a:endParaRPr lang="en-US" dirty="0"/>
          </a:p>
        </p:txBody>
      </p:sp>
      <p:sp>
        <p:nvSpPr>
          <p:cNvPr id="7" name="TextBox 6">
            <a:extLst>
              <a:ext uri="{FF2B5EF4-FFF2-40B4-BE49-F238E27FC236}">
                <a16:creationId xmlns:a16="http://schemas.microsoft.com/office/drawing/2014/main" id="{8D84EC7D-59DB-2EB9-66AB-D96C02791749}"/>
              </a:ext>
            </a:extLst>
          </p:cNvPr>
          <p:cNvSpPr txBox="1"/>
          <p:nvPr/>
        </p:nvSpPr>
        <p:spPr>
          <a:xfrm>
            <a:off x="1310640" y="1590163"/>
            <a:ext cx="451104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Left home due to abusive or threatening environment</a:t>
            </a:r>
          </a:p>
          <a:p>
            <a:pPr marL="285750" indent="-285750">
              <a:buFont typeface="Arial" panose="020B0604020202020204" pitchFamily="34" charset="0"/>
              <a:buChar char="•"/>
            </a:pPr>
            <a:r>
              <a:rPr lang="en-US" dirty="0"/>
              <a:t>Been abandoned or estranged from parents, and have not been adopted</a:t>
            </a:r>
          </a:p>
          <a:p>
            <a:pPr marL="285750" indent="-285750">
              <a:buFont typeface="Arial" panose="020B0604020202020204" pitchFamily="34" charset="0"/>
              <a:buChar char="•"/>
            </a:pPr>
            <a:r>
              <a:rPr lang="en-US" dirty="0"/>
              <a:t>Been granted refugee or asylee status and are separated from parents</a:t>
            </a:r>
          </a:p>
          <a:p>
            <a:pPr marL="285750" indent="-285750">
              <a:buFont typeface="Arial" panose="020B0604020202020204" pitchFamily="34" charset="0"/>
              <a:buChar char="•"/>
            </a:pPr>
            <a:r>
              <a:rPr lang="en-US" dirty="0"/>
              <a:t>Been a victim of human trafficking</a:t>
            </a:r>
          </a:p>
          <a:p>
            <a:pPr marL="285750" indent="-285750">
              <a:buFont typeface="Arial" panose="020B0604020202020204" pitchFamily="34" charset="0"/>
              <a:buChar char="•"/>
            </a:pPr>
            <a:r>
              <a:rPr lang="en-US" dirty="0"/>
              <a:t>Been incarcerated, or parents are incarcerated and pose a risk to them</a:t>
            </a:r>
          </a:p>
          <a:p>
            <a:pPr marL="285750" indent="-285750">
              <a:buFont typeface="Arial" panose="020B0604020202020204" pitchFamily="34" charset="0"/>
              <a:buChar char="•"/>
            </a:pPr>
            <a:r>
              <a:rPr lang="en-US" dirty="0"/>
              <a:t>Been otherwise unable to contact or locate their parents, and have not been adopted</a:t>
            </a:r>
          </a:p>
        </p:txBody>
      </p:sp>
      <p:pic>
        <p:nvPicPr>
          <p:cNvPr id="9" name="Picture 8" descr="Screenshot continuation of the “Background” section, which asks the student if unusual circumstances prevent them from contacting their parents or if contacting the parents would pose a risk to the student. These circumstances include leaving an abusive or threatening home, being abandoned, refugee or asylee status, human trafficking, incarceration of the student or parents, and otherwise being unable to contact or locate their parent.">
            <a:extLst>
              <a:ext uri="{FF2B5EF4-FFF2-40B4-BE49-F238E27FC236}">
                <a16:creationId xmlns:a16="http://schemas.microsoft.com/office/drawing/2014/main" id="{F9534A89-B5DE-176C-C9E1-53DC605C40C8}"/>
              </a:ext>
            </a:extLst>
          </p:cNvPr>
          <p:cNvPicPr>
            <a:picLocks noChangeAspect="1"/>
          </p:cNvPicPr>
          <p:nvPr/>
        </p:nvPicPr>
        <p:blipFill>
          <a:blip r:embed="rId3" cstate="print">
            <a:extLst>
              <a:ext uri="{28A0092B-C50C-407E-A947-70E740481C1C}">
                <a14:useLocalDpi xmlns:a14="http://schemas.microsoft.com/office/drawing/2010/main" val="0"/>
              </a:ext>
            </a:extLst>
          </a:blip>
          <a:srcRect l="17122" t="19284" r="15174" b="851"/>
          <a:stretch>
            <a:fillRect/>
          </a:stretch>
        </p:blipFill>
        <p:spPr>
          <a:xfrm>
            <a:off x="5962002" y="1441125"/>
            <a:ext cx="5372657" cy="3975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49973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41CD6-E21A-D6B4-1B07-DB23EA533946}"/>
              </a:ext>
            </a:extLst>
          </p:cNvPr>
          <p:cNvSpPr>
            <a:spLocks noGrp="1"/>
          </p:cNvSpPr>
          <p:nvPr>
            <p:ph type="title"/>
          </p:nvPr>
        </p:nvSpPr>
        <p:spPr>
          <a:xfrm>
            <a:off x="1104900" y="76200"/>
            <a:ext cx="9980682" cy="1096962"/>
          </a:xfrm>
        </p:spPr>
        <p:txBody>
          <a:bodyPr anchor="b">
            <a:normAutofit/>
          </a:bodyPr>
          <a:lstStyle/>
          <a:p>
            <a:r>
              <a:rPr lang="en-US" dirty="0">
                <a:solidFill>
                  <a:schemeClr val="tx2"/>
                </a:solidFill>
              </a:rPr>
              <a:t>Student demographics</a:t>
            </a:r>
          </a:p>
        </p:txBody>
      </p:sp>
      <p:pic>
        <p:nvPicPr>
          <p:cNvPr id="4" name="Picture 3" descr="Screenshot of the introduction to the “Student Demographics” section, which informs the student that the next series of pages will ask about their background and family. The student is reminded that some of the information they provide will help determine how much federal student aid the student may be eligible to receive.">
            <a:extLst>
              <a:ext uri="{FF2B5EF4-FFF2-40B4-BE49-F238E27FC236}">
                <a16:creationId xmlns:a16="http://schemas.microsoft.com/office/drawing/2014/main" id="{872F6D72-8FB7-BA87-53E0-2284E594255D}"/>
              </a:ext>
            </a:extLst>
          </p:cNvPr>
          <p:cNvPicPr>
            <a:picLocks noChangeAspect="1"/>
          </p:cNvPicPr>
          <p:nvPr/>
        </p:nvPicPr>
        <p:blipFill>
          <a:blip r:embed="rId3" cstate="print">
            <a:extLst>
              <a:ext uri="{28A0092B-C50C-407E-A947-70E740481C1C}">
                <a14:useLocalDpi xmlns:a14="http://schemas.microsoft.com/office/drawing/2010/main" val="0"/>
              </a:ext>
            </a:extLst>
          </a:blip>
          <a:srcRect l="8818" t="20732" r="14958" b="31168"/>
          <a:stretch>
            <a:fillRect/>
          </a:stretch>
        </p:blipFill>
        <p:spPr>
          <a:xfrm>
            <a:off x="1104900" y="1909851"/>
            <a:ext cx="9982200" cy="39526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Footer Placeholder 4">
            <a:extLst>
              <a:ext uri="{FF2B5EF4-FFF2-40B4-BE49-F238E27FC236}">
                <a16:creationId xmlns:a16="http://schemas.microsoft.com/office/drawing/2014/main" id="{C8EDBDEE-B1D3-4960-002E-EFADCDD0BDD8}"/>
              </a:ext>
            </a:extLst>
          </p:cNvPr>
          <p:cNvSpPr>
            <a:spLocks noGrp="1"/>
          </p:cNvSpPr>
          <p:nvPr>
            <p:ph type="ftr" sz="quarter" idx="11"/>
          </p:nvPr>
        </p:nvSpPr>
        <p:spPr>
          <a:xfrm>
            <a:off x="2934459" y="6356350"/>
            <a:ext cx="6323082" cy="365126"/>
          </a:xfrm>
        </p:spPr>
        <p:txBody>
          <a:bodyPr anchor="ctr">
            <a:normAutofit/>
          </a:bodyPr>
          <a:lstStyle/>
          <a:p>
            <a:pPr>
              <a:spcAft>
                <a:spcPts val="600"/>
              </a:spcAft>
            </a:pPr>
            <a:r>
              <a:rPr lang="en-US" dirty="0"/>
              <a:t>© Mapping Your Future 2026</a:t>
            </a:r>
            <a:endParaRPr lang="en-US"/>
          </a:p>
        </p:txBody>
      </p:sp>
      <p:sp>
        <p:nvSpPr>
          <p:cNvPr id="6" name="Slide Number Placeholder 5">
            <a:extLst>
              <a:ext uri="{FF2B5EF4-FFF2-40B4-BE49-F238E27FC236}">
                <a16:creationId xmlns:a16="http://schemas.microsoft.com/office/drawing/2014/main" id="{8544A7AF-73DD-FD1A-5280-AC278E70073B}"/>
              </a:ext>
            </a:extLst>
          </p:cNvPr>
          <p:cNvSpPr>
            <a:spLocks noGrp="1"/>
          </p:cNvSpPr>
          <p:nvPr>
            <p:ph type="sldNum" sz="quarter" idx="12"/>
          </p:nvPr>
        </p:nvSpPr>
        <p:spPr>
          <a:xfrm>
            <a:off x="9256782" y="6356351"/>
            <a:ext cx="1828800" cy="365125"/>
          </a:xfrm>
        </p:spPr>
        <p:txBody>
          <a:bodyPr anchor="ctr">
            <a:normAutofit/>
          </a:bodyPr>
          <a:lstStyle/>
          <a:p>
            <a:pPr>
              <a:spcAft>
                <a:spcPts val="600"/>
              </a:spcAft>
            </a:pPr>
            <a:fld id="{0FF54DE5-C571-48E8-A5BC-B369434E2F44}" type="slidenum">
              <a:rPr lang="en-US" smtClean="0"/>
              <a:pPr>
                <a:spcAft>
                  <a:spcPts val="600"/>
                </a:spcAft>
              </a:pPr>
              <a:t>22</a:t>
            </a:fld>
            <a:endParaRPr lang="en-US"/>
          </a:p>
        </p:txBody>
      </p:sp>
      <p:sp>
        <p:nvSpPr>
          <p:cNvPr id="10" name="Slide Number Placeholder 3">
            <a:extLst>
              <a:ext uri="{FF2B5EF4-FFF2-40B4-BE49-F238E27FC236}">
                <a16:creationId xmlns:a16="http://schemas.microsoft.com/office/drawing/2014/main" id="{6DD57FCB-BC0C-88E5-191A-453A79C6BE4E}"/>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Tree>
    <p:extLst>
      <p:ext uri="{BB962C8B-B14F-4D97-AF65-F5344CB8AC3E}">
        <p14:creationId xmlns:p14="http://schemas.microsoft.com/office/powerpoint/2010/main" val="16169640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5A69D-FF58-C175-30ED-F0C0F7F762BF}"/>
              </a:ext>
            </a:extLst>
          </p:cNvPr>
          <p:cNvSpPr>
            <a:spLocks noGrp="1"/>
          </p:cNvSpPr>
          <p:nvPr>
            <p:ph type="title"/>
          </p:nvPr>
        </p:nvSpPr>
        <p:spPr/>
        <p:txBody>
          <a:bodyPr/>
          <a:lstStyle/>
          <a:p>
            <a:r>
              <a:rPr lang="en-US" dirty="0">
                <a:solidFill>
                  <a:schemeClr val="tx2"/>
                </a:solidFill>
              </a:rPr>
              <a:t>Parent’s education status</a:t>
            </a:r>
          </a:p>
        </p:txBody>
      </p:sp>
      <p:sp>
        <p:nvSpPr>
          <p:cNvPr id="3" name="Content Placeholder 2">
            <a:extLst>
              <a:ext uri="{FF2B5EF4-FFF2-40B4-BE49-F238E27FC236}">
                <a16:creationId xmlns:a16="http://schemas.microsoft.com/office/drawing/2014/main" id="{18DAE689-BEBF-EDCF-A30B-2F023D3108BE}"/>
              </a:ext>
            </a:extLst>
          </p:cNvPr>
          <p:cNvSpPr>
            <a:spLocks noGrp="1"/>
          </p:cNvSpPr>
          <p:nvPr>
            <p:ph idx="1"/>
          </p:nvPr>
        </p:nvSpPr>
        <p:spPr>
          <a:xfrm>
            <a:off x="1104900" y="1600200"/>
            <a:ext cx="3498273" cy="4572000"/>
          </a:xfrm>
        </p:spPr>
        <p:txBody>
          <a:bodyPr/>
          <a:lstStyle/>
          <a:p>
            <a:pPr marL="0" indent="0" algn="ctr">
              <a:buNone/>
            </a:pPr>
            <a:r>
              <a:rPr lang="en-US" dirty="0"/>
              <a:t>Question to identify possible first-generation college students</a:t>
            </a:r>
          </a:p>
        </p:txBody>
      </p:sp>
      <p:sp>
        <p:nvSpPr>
          <p:cNvPr id="5" name="Slide Number Placeholder 3">
            <a:extLst>
              <a:ext uri="{FF2B5EF4-FFF2-40B4-BE49-F238E27FC236}">
                <a16:creationId xmlns:a16="http://schemas.microsoft.com/office/drawing/2014/main" id="{BBF98B7B-846F-4922-CD14-895727B155DA}"/>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6" name="Footer Placeholder 4">
            <a:extLst>
              <a:ext uri="{FF2B5EF4-FFF2-40B4-BE49-F238E27FC236}">
                <a16:creationId xmlns:a16="http://schemas.microsoft.com/office/drawing/2014/main" id="{B0894A59-FFFE-CD56-C7D4-BB8340898BB2}"/>
              </a:ext>
            </a:extLst>
          </p:cNvPr>
          <p:cNvSpPr>
            <a:spLocks noGrp="1"/>
          </p:cNvSpPr>
          <p:nvPr>
            <p:ph type="ftr" sz="quarter" idx="11"/>
          </p:nvPr>
        </p:nvSpPr>
        <p:spPr>
          <a:xfrm>
            <a:off x="4037841" y="6309232"/>
            <a:ext cx="4114800" cy="365125"/>
          </a:xfrm>
        </p:spPr>
        <p:txBody>
          <a:bodyPr/>
          <a:lstStyle/>
          <a:p>
            <a:r>
              <a:rPr lang="en-US" dirty="0"/>
              <a:t>© Mapping Your Future 2026</a:t>
            </a:r>
          </a:p>
        </p:txBody>
      </p:sp>
      <p:sp>
        <p:nvSpPr>
          <p:cNvPr id="7" name="Slide Number Placeholder 6">
            <a:extLst>
              <a:ext uri="{FF2B5EF4-FFF2-40B4-BE49-F238E27FC236}">
                <a16:creationId xmlns:a16="http://schemas.microsoft.com/office/drawing/2014/main" id="{6DC72FDE-64CE-D6C6-26CE-802AE4C3D61A}"/>
              </a:ext>
            </a:extLst>
          </p:cNvPr>
          <p:cNvSpPr>
            <a:spLocks noGrp="1"/>
          </p:cNvSpPr>
          <p:nvPr>
            <p:ph type="sldNum" sz="quarter" idx="12"/>
          </p:nvPr>
        </p:nvSpPr>
        <p:spPr/>
        <p:txBody>
          <a:bodyPr/>
          <a:lstStyle/>
          <a:p>
            <a:fld id="{0FF54DE5-C571-48E8-A5BC-B369434E2F44}" type="slidenum">
              <a:rPr lang="en-US" smtClean="0"/>
              <a:t>23</a:t>
            </a:fld>
            <a:endParaRPr lang="en-US" dirty="0"/>
          </a:p>
        </p:txBody>
      </p:sp>
      <p:pic>
        <p:nvPicPr>
          <p:cNvPr id="9" name="Picture 8" descr="Screenshot continuation of the “Student Demographics” section, which asks the student if either of their parents attended college. The student can select “Neither parent attended college,” “One or both parents attended college, but neither parent completed college,” “One or both parents completed college,” or “Don’t know.”">
            <a:extLst>
              <a:ext uri="{FF2B5EF4-FFF2-40B4-BE49-F238E27FC236}">
                <a16:creationId xmlns:a16="http://schemas.microsoft.com/office/drawing/2014/main" id="{2CB32950-5021-9C17-65FF-68642811BF70}"/>
              </a:ext>
            </a:extLst>
          </p:cNvPr>
          <p:cNvPicPr>
            <a:picLocks noChangeAspect="1"/>
          </p:cNvPicPr>
          <p:nvPr/>
        </p:nvPicPr>
        <p:blipFill>
          <a:blip r:embed="rId3" cstate="print">
            <a:extLst>
              <a:ext uri="{28A0092B-C50C-407E-A947-70E740481C1C}">
                <a14:useLocalDpi xmlns:a14="http://schemas.microsoft.com/office/drawing/2010/main" val="0"/>
              </a:ext>
            </a:extLst>
          </a:blip>
          <a:srcRect l="15390" t="20547" r="14368" b="8084"/>
          <a:stretch>
            <a:fillRect/>
          </a:stretch>
        </p:blipFill>
        <p:spPr>
          <a:xfrm>
            <a:off x="5031474" y="1600200"/>
            <a:ext cx="6242334" cy="39787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9571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0588" y="458878"/>
            <a:ext cx="8138606" cy="720713"/>
          </a:xfrm>
          <a:ln>
            <a:noFill/>
          </a:ln>
        </p:spPr>
        <p:txBody>
          <a:bodyPr>
            <a:normAutofit/>
          </a:bodyPr>
          <a:lstStyle/>
          <a:p>
            <a:r>
              <a:rPr lang="en-US" dirty="0">
                <a:solidFill>
                  <a:schemeClr val="tx2"/>
                </a:solidFill>
              </a:rPr>
              <a:t>High school information</a:t>
            </a:r>
            <a:r>
              <a:rPr lang="en-US" dirty="0">
                <a:solidFill>
                  <a:schemeClr val="accent1">
                    <a:lumMod val="50000"/>
                  </a:schemeClr>
                </a:solidFill>
              </a:rPr>
              <a:t>	</a:t>
            </a:r>
          </a:p>
        </p:txBody>
      </p:sp>
      <p:sp>
        <p:nvSpPr>
          <p:cNvPr id="7" name="Footer Placeholder 4">
            <a:extLst>
              <a:ext uri="{FF2B5EF4-FFF2-40B4-BE49-F238E27FC236}">
                <a16:creationId xmlns:a16="http://schemas.microsoft.com/office/drawing/2014/main" id="{3E8EA5CA-A96C-4CFA-6B9A-E5FAEAA98FB5}"/>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3" name="Slide Number Placeholder 3">
            <a:extLst>
              <a:ext uri="{FF2B5EF4-FFF2-40B4-BE49-F238E27FC236}">
                <a16:creationId xmlns:a16="http://schemas.microsoft.com/office/drawing/2014/main" id="{4A60E220-D4F6-F883-6646-E0A1001C4364}"/>
              </a:ext>
            </a:extLst>
          </p:cNvPr>
          <p:cNvSpPr txBox="1">
            <a:spLocks/>
          </p:cNvSpPr>
          <p:nvPr/>
        </p:nvSpPr>
        <p:spPr>
          <a:xfrm>
            <a:off x="9051577" y="5886005"/>
            <a:ext cx="2723366"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5" name="Slide Number Placeholder 4">
            <a:extLst>
              <a:ext uri="{FF2B5EF4-FFF2-40B4-BE49-F238E27FC236}">
                <a16:creationId xmlns:a16="http://schemas.microsoft.com/office/drawing/2014/main" id="{96E96E06-0785-57EE-3A37-34B32BC15D44}"/>
              </a:ext>
            </a:extLst>
          </p:cNvPr>
          <p:cNvSpPr>
            <a:spLocks noGrp="1"/>
          </p:cNvSpPr>
          <p:nvPr>
            <p:ph type="sldNum" sz="quarter" idx="12"/>
          </p:nvPr>
        </p:nvSpPr>
        <p:spPr/>
        <p:txBody>
          <a:bodyPr/>
          <a:lstStyle/>
          <a:p>
            <a:fld id="{0FF54DE5-C571-48E8-A5BC-B369434E2F44}" type="slidenum">
              <a:rPr lang="en-US" smtClean="0"/>
              <a:t>24</a:t>
            </a:fld>
            <a:endParaRPr lang="en-US" dirty="0"/>
          </a:p>
        </p:txBody>
      </p:sp>
      <p:pic>
        <p:nvPicPr>
          <p:cNvPr id="8" name="Picture 7" descr="Screenshot continuation of the “Student Demographics” section, which asks the student if they will be done high school when they start the 2027–28 school year. The student has the option to select that they will have a high school diploma, will have a GED or other state-recognized high school equivalent, will have completed homeschooling under state law, or that none of the options apply.">
            <a:extLst>
              <a:ext uri="{FF2B5EF4-FFF2-40B4-BE49-F238E27FC236}">
                <a16:creationId xmlns:a16="http://schemas.microsoft.com/office/drawing/2014/main" id="{98A919D4-9D57-36B4-81EA-9912F695486D}"/>
              </a:ext>
            </a:extLst>
          </p:cNvPr>
          <p:cNvPicPr>
            <a:picLocks noChangeAspect="1"/>
          </p:cNvPicPr>
          <p:nvPr/>
        </p:nvPicPr>
        <p:blipFill>
          <a:blip r:embed="rId3" cstate="print">
            <a:extLst>
              <a:ext uri="{28A0092B-C50C-407E-A947-70E740481C1C}">
                <a14:useLocalDpi xmlns:a14="http://schemas.microsoft.com/office/drawing/2010/main" val="0"/>
              </a:ext>
            </a:extLst>
          </a:blip>
          <a:srcRect l="14609" t="20349" r="14389" b="7011"/>
          <a:stretch>
            <a:fillRect/>
          </a:stretch>
        </p:blipFill>
        <p:spPr>
          <a:xfrm>
            <a:off x="872964" y="1783606"/>
            <a:ext cx="4520216" cy="29009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Screenshot continuation of the “Student Demographics” section. There are text boxes for the student to search for their high school by selecting the state, city, and entering the name of their school.">
            <a:extLst>
              <a:ext uri="{FF2B5EF4-FFF2-40B4-BE49-F238E27FC236}">
                <a16:creationId xmlns:a16="http://schemas.microsoft.com/office/drawing/2014/main" id="{936A5D43-493E-CB98-D936-43B3F9079AD4}"/>
              </a:ext>
            </a:extLst>
          </p:cNvPr>
          <p:cNvPicPr>
            <a:picLocks noChangeAspect="1"/>
          </p:cNvPicPr>
          <p:nvPr/>
        </p:nvPicPr>
        <p:blipFill>
          <a:blip r:embed="rId4" cstate="print">
            <a:extLst>
              <a:ext uri="{28A0092B-C50C-407E-A947-70E740481C1C}">
                <a14:useLocalDpi xmlns:a14="http://schemas.microsoft.com/office/drawing/2010/main" val="0"/>
              </a:ext>
            </a:extLst>
          </a:blip>
          <a:srcRect l="14727" t="20616" r="14591" b="6318"/>
          <a:stretch>
            <a:fillRect/>
          </a:stretch>
        </p:blipFill>
        <p:spPr>
          <a:xfrm>
            <a:off x="3859305" y="3234074"/>
            <a:ext cx="4473389" cy="29009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descr="Screenshot continuation of the high school selection section, which shows the high school that the student selected. The student is instructed to verify the school is correct by selecting “Continue.”">
            <a:extLst>
              <a:ext uri="{FF2B5EF4-FFF2-40B4-BE49-F238E27FC236}">
                <a16:creationId xmlns:a16="http://schemas.microsoft.com/office/drawing/2014/main" id="{B6B8D801-890F-3F6A-BB6B-8C3F18C3355E}"/>
              </a:ext>
            </a:extLst>
          </p:cNvPr>
          <p:cNvPicPr>
            <a:picLocks noChangeAspect="1"/>
          </p:cNvPicPr>
          <p:nvPr/>
        </p:nvPicPr>
        <p:blipFill>
          <a:blip r:embed="rId5" cstate="print">
            <a:extLst>
              <a:ext uri="{28A0092B-C50C-407E-A947-70E740481C1C}">
                <a14:useLocalDpi xmlns:a14="http://schemas.microsoft.com/office/drawing/2010/main" val="0"/>
              </a:ext>
            </a:extLst>
          </a:blip>
          <a:srcRect l="15676" t="20600" r="14426" b="13710"/>
          <a:stretch>
            <a:fillRect/>
          </a:stretch>
        </p:blipFill>
        <p:spPr>
          <a:xfrm>
            <a:off x="7106349" y="1458959"/>
            <a:ext cx="4520216" cy="26648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73459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C9227-3C2C-132D-DAA7-4073AD8F92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E08C10-2351-0978-5C97-A990FD16DC6B}"/>
              </a:ext>
            </a:extLst>
          </p:cNvPr>
          <p:cNvSpPr>
            <a:spLocks noGrp="1"/>
          </p:cNvSpPr>
          <p:nvPr>
            <p:ph type="title"/>
          </p:nvPr>
        </p:nvSpPr>
        <p:spPr>
          <a:xfrm>
            <a:off x="1104900" y="76200"/>
            <a:ext cx="9980682" cy="1096962"/>
          </a:xfrm>
        </p:spPr>
        <p:txBody>
          <a:bodyPr anchor="b">
            <a:normAutofit/>
          </a:bodyPr>
          <a:lstStyle/>
          <a:p>
            <a:r>
              <a:rPr lang="en-US" dirty="0">
                <a:solidFill>
                  <a:schemeClr val="tx2"/>
                </a:solidFill>
              </a:rPr>
              <a:t>Student Financials</a:t>
            </a:r>
          </a:p>
        </p:txBody>
      </p:sp>
      <p:pic>
        <p:nvPicPr>
          <p:cNvPr id="7" name="Picture 6" descr="Screenshot of the introduction to the “Your Finances” section, which informs the student that the next series of pages will help determine their ability to pay for school. The student has the option to select a hyperlink to learn more about steps they should take if they have special financial circumstances.">
            <a:extLst>
              <a:ext uri="{FF2B5EF4-FFF2-40B4-BE49-F238E27FC236}">
                <a16:creationId xmlns:a16="http://schemas.microsoft.com/office/drawing/2014/main" id="{B71D1730-0EC6-CE49-BEDB-56776495EEEB}"/>
              </a:ext>
            </a:extLst>
          </p:cNvPr>
          <p:cNvPicPr>
            <a:picLocks noChangeAspect="1"/>
          </p:cNvPicPr>
          <p:nvPr/>
        </p:nvPicPr>
        <p:blipFill>
          <a:blip r:embed="rId3" cstate="print">
            <a:extLst>
              <a:ext uri="{28A0092B-C50C-407E-A947-70E740481C1C}">
                <a14:useLocalDpi xmlns:a14="http://schemas.microsoft.com/office/drawing/2010/main" val="0"/>
              </a:ext>
            </a:extLst>
          </a:blip>
          <a:srcRect l="10354" t="20620" r="18968" b="31995"/>
          <a:stretch>
            <a:fillRect/>
          </a:stretch>
        </p:blipFill>
        <p:spPr>
          <a:xfrm>
            <a:off x="1136223" y="1980709"/>
            <a:ext cx="6323081" cy="2660108"/>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Footer Placeholder 4">
            <a:extLst>
              <a:ext uri="{FF2B5EF4-FFF2-40B4-BE49-F238E27FC236}">
                <a16:creationId xmlns:a16="http://schemas.microsoft.com/office/drawing/2014/main" id="{236B44C5-4E6B-7384-C306-359968DD271E}"/>
              </a:ext>
            </a:extLst>
          </p:cNvPr>
          <p:cNvSpPr>
            <a:spLocks noGrp="1"/>
          </p:cNvSpPr>
          <p:nvPr>
            <p:ph type="ftr" sz="quarter" idx="11"/>
          </p:nvPr>
        </p:nvSpPr>
        <p:spPr>
          <a:xfrm>
            <a:off x="2934459" y="6356350"/>
            <a:ext cx="6323082" cy="365126"/>
          </a:xfrm>
        </p:spPr>
        <p:txBody>
          <a:bodyPr anchor="ctr">
            <a:normAutofit/>
          </a:bodyPr>
          <a:lstStyle/>
          <a:p>
            <a:pPr>
              <a:spcAft>
                <a:spcPts val="600"/>
              </a:spcAft>
            </a:pPr>
            <a:r>
              <a:rPr lang="en-US" dirty="0"/>
              <a:t>© Mapping Your Future 2026</a:t>
            </a:r>
            <a:endParaRPr lang="en-US"/>
          </a:p>
        </p:txBody>
      </p:sp>
      <p:sp>
        <p:nvSpPr>
          <p:cNvPr id="6" name="Slide Number Placeholder 5">
            <a:extLst>
              <a:ext uri="{FF2B5EF4-FFF2-40B4-BE49-F238E27FC236}">
                <a16:creationId xmlns:a16="http://schemas.microsoft.com/office/drawing/2014/main" id="{C61EE075-9662-EF08-BFF0-A67508182731}"/>
              </a:ext>
            </a:extLst>
          </p:cNvPr>
          <p:cNvSpPr>
            <a:spLocks noGrp="1"/>
          </p:cNvSpPr>
          <p:nvPr>
            <p:ph type="sldNum" sz="quarter" idx="12"/>
          </p:nvPr>
        </p:nvSpPr>
        <p:spPr>
          <a:xfrm>
            <a:off x="9256782" y="6356351"/>
            <a:ext cx="1828800" cy="365125"/>
          </a:xfrm>
        </p:spPr>
        <p:txBody>
          <a:bodyPr anchor="ctr">
            <a:normAutofit/>
          </a:bodyPr>
          <a:lstStyle/>
          <a:p>
            <a:pPr>
              <a:spcAft>
                <a:spcPts val="600"/>
              </a:spcAft>
            </a:pPr>
            <a:fld id="{0FF54DE5-C571-48E8-A5BC-B369434E2F44}" type="slidenum">
              <a:rPr lang="en-US" smtClean="0"/>
              <a:pPr>
                <a:spcAft>
                  <a:spcPts val="600"/>
                </a:spcAft>
              </a:pPr>
              <a:t>25</a:t>
            </a:fld>
            <a:endParaRPr lang="en-US"/>
          </a:p>
        </p:txBody>
      </p:sp>
      <p:sp>
        <p:nvSpPr>
          <p:cNvPr id="10" name="Slide Number Placeholder 3">
            <a:extLst>
              <a:ext uri="{FF2B5EF4-FFF2-40B4-BE49-F238E27FC236}">
                <a16:creationId xmlns:a16="http://schemas.microsoft.com/office/drawing/2014/main" id="{D91DF48A-6875-2AA5-FBDD-F315C2BF3C71}"/>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pic>
        <p:nvPicPr>
          <p:cNvPr id="9" name="Picture 8" descr="Screenshot continuation of the “Your Finances” section, which asks the student to enter their assets. Text boxes prompt the student to enter the dollar amount for the total of cash, savings, and checking accounts; the current net worth of investments, including real estate; and the current net worth of businesses and farms.">
            <a:extLst>
              <a:ext uri="{FF2B5EF4-FFF2-40B4-BE49-F238E27FC236}">
                <a16:creationId xmlns:a16="http://schemas.microsoft.com/office/drawing/2014/main" id="{444BC337-CF55-9E50-1597-D445F66CF0D6}"/>
              </a:ext>
            </a:extLst>
          </p:cNvPr>
          <p:cNvPicPr>
            <a:picLocks noChangeAspect="1"/>
          </p:cNvPicPr>
          <p:nvPr/>
        </p:nvPicPr>
        <p:blipFill>
          <a:blip r:embed="rId4" cstate="print">
            <a:extLst>
              <a:ext uri="{28A0092B-C50C-407E-A947-70E740481C1C}">
                <a14:useLocalDpi xmlns:a14="http://schemas.microsoft.com/office/drawing/2010/main" val="0"/>
              </a:ext>
            </a:extLst>
          </a:blip>
          <a:srcRect l="13321" t="8397" r="13600"/>
          <a:stretch>
            <a:fillRect/>
          </a:stretch>
        </p:blipFill>
        <p:spPr>
          <a:xfrm>
            <a:off x="6882063" y="2569649"/>
            <a:ext cx="3788735" cy="29791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10582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8952" y="202467"/>
            <a:ext cx="8606607" cy="914431"/>
          </a:xfrm>
        </p:spPr>
        <p:txBody>
          <a:bodyPr>
            <a:normAutofit/>
          </a:bodyPr>
          <a:lstStyle/>
          <a:p>
            <a:r>
              <a:rPr lang="en-US" dirty="0">
                <a:solidFill>
                  <a:schemeClr val="accent1">
                    <a:lumMod val="50000"/>
                  </a:schemeClr>
                </a:solidFill>
              </a:rPr>
              <a:t>Select colleges</a:t>
            </a:r>
          </a:p>
        </p:txBody>
      </p:sp>
      <p:sp>
        <p:nvSpPr>
          <p:cNvPr id="3" name="Content Placeholder 2"/>
          <p:cNvSpPr>
            <a:spLocks noGrp="1"/>
          </p:cNvSpPr>
          <p:nvPr>
            <p:ph idx="1"/>
          </p:nvPr>
        </p:nvSpPr>
        <p:spPr>
          <a:xfrm>
            <a:off x="1108952" y="1598963"/>
            <a:ext cx="2988375" cy="4491258"/>
          </a:xfrm>
        </p:spPr>
        <p:txBody>
          <a:bodyPr>
            <a:normAutofit/>
          </a:bodyPr>
          <a:lstStyle/>
          <a:p>
            <a:r>
              <a:rPr lang="en-US" sz="1800" dirty="0"/>
              <a:t>Select up to 20 schools to receive FAFSA information</a:t>
            </a:r>
          </a:p>
          <a:p>
            <a:r>
              <a:rPr lang="en-US" sz="1800" dirty="0"/>
              <a:t>Use Search or enter school’s Title IV code</a:t>
            </a:r>
          </a:p>
          <a:p>
            <a:pPr marL="0" indent="0">
              <a:buNone/>
            </a:pPr>
            <a:endParaRPr lang="en-US" dirty="0"/>
          </a:p>
        </p:txBody>
      </p:sp>
      <p:sp>
        <p:nvSpPr>
          <p:cNvPr id="4" name="Footer Placeholder 4">
            <a:extLst>
              <a:ext uri="{FF2B5EF4-FFF2-40B4-BE49-F238E27FC236}">
                <a16:creationId xmlns:a16="http://schemas.microsoft.com/office/drawing/2014/main" id="{26C6BF27-942B-D590-3104-0745F2089A36}"/>
              </a:ext>
            </a:extLst>
          </p:cNvPr>
          <p:cNvSpPr>
            <a:spLocks noGrp="1"/>
          </p:cNvSpPr>
          <p:nvPr>
            <p:ph type="ftr" sz="quarter" idx="11"/>
          </p:nvPr>
        </p:nvSpPr>
        <p:spPr>
          <a:xfrm>
            <a:off x="4377694" y="2787517"/>
            <a:ext cx="4114800" cy="365125"/>
          </a:xfrm>
        </p:spPr>
        <p:txBody>
          <a:bodyPr/>
          <a:lstStyle/>
          <a:p>
            <a:r>
              <a:rPr lang="en-US" dirty="0"/>
              <a:t>© Mapping Your Future 2026</a:t>
            </a:r>
          </a:p>
        </p:txBody>
      </p:sp>
      <p:sp>
        <p:nvSpPr>
          <p:cNvPr id="8" name="Slide Number Placeholder 4">
            <a:extLst>
              <a:ext uri="{FF2B5EF4-FFF2-40B4-BE49-F238E27FC236}">
                <a16:creationId xmlns:a16="http://schemas.microsoft.com/office/drawing/2014/main" id="{6B7422C7-E579-475F-A072-BF18EC4214B0}"/>
              </a:ext>
            </a:extLst>
          </p:cNvPr>
          <p:cNvSpPr txBox="1">
            <a:spLocks/>
          </p:cNvSpPr>
          <p:nvPr/>
        </p:nvSpPr>
        <p:spPr>
          <a:xfrm>
            <a:off x="11311128" y="6272784"/>
            <a:ext cx="640080" cy="365125"/>
          </a:xfrm>
          <a:prstGeom prst="rect">
            <a:avLst/>
          </a:prstGeom>
        </p:spPr>
        <p:txBody>
          <a:bodyPr vert="horz" lIns="91440" tIns="45720" rIns="91440" bIns="45720" rtlCol="0" anchor="ctr"/>
          <a:lstStyle>
            <a:defPPr>
              <a:defRPr lang="en-US"/>
            </a:defPPr>
            <a:lvl1pPr marL="0" algn="ctr" defTabSz="457200" rtl="0" eaLnBrk="1" latinLnBrk="0" hangingPunct="1">
              <a:defRPr sz="1400" b="1" kern="1200">
                <a:solidFill>
                  <a:srgbClr val="FFFFFF"/>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C483E77-E040-4DDC-981C-9BBD059B888F}" type="slidenum">
              <a:rPr lang="en-US" b="0" smtClean="0"/>
              <a:pPr/>
              <a:t>26</a:t>
            </a:fld>
            <a:endParaRPr lang="en-US" b="0" dirty="0"/>
          </a:p>
        </p:txBody>
      </p:sp>
      <p:sp>
        <p:nvSpPr>
          <p:cNvPr id="11" name="Slide Number Placeholder 3">
            <a:extLst>
              <a:ext uri="{FF2B5EF4-FFF2-40B4-BE49-F238E27FC236}">
                <a16:creationId xmlns:a16="http://schemas.microsoft.com/office/drawing/2014/main" id="{C8164B26-9983-EC24-5444-DD8319B922C9}"/>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6" name="Slide Number Placeholder 5">
            <a:extLst>
              <a:ext uri="{FF2B5EF4-FFF2-40B4-BE49-F238E27FC236}">
                <a16:creationId xmlns:a16="http://schemas.microsoft.com/office/drawing/2014/main" id="{299CC20F-22B9-73BD-22D8-99FFBAD37ECE}"/>
              </a:ext>
            </a:extLst>
          </p:cNvPr>
          <p:cNvSpPr>
            <a:spLocks noGrp="1"/>
          </p:cNvSpPr>
          <p:nvPr>
            <p:ph type="sldNum" sz="quarter" idx="12"/>
          </p:nvPr>
        </p:nvSpPr>
        <p:spPr/>
        <p:txBody>
          <a:bodyPr/>
          <a:lstStyle/>
          <a:p>
            <a:fld id="{0FF54DE5-C571-48E8-A5BC-B369434E2F44}" type="slidenum">
              <a:rPr lang="en-US" smtClean="0"/>
              <a:t>26</a:t>
            </a:fld>
            <a:endParaRPr lang="en-US" dirty="0"/>
          </a:p>
        </p:txBody>
      </p:sp>
      <p:pic>
        <p:nvPicPr>
          <p:cNvPr id="13" name="Picture 12" descr="Screenshot of the introduction to the “Select Colleges and Career Schools” section, which informs the student that on the next series of pages, they will search and select the schools that will receive an electronic copy of their FAFSA form.">
            <a:extLst>
              <a:ext uri="{FF2B5EF4-FFF2-40B4-BE49-F238E27FC236}">
                <a16:creationId xmlns:a16="http://schemas.microsoft.com/office/drawing/2014/main" id="{C6E075A8-67CA-AB31-1253-06C927994780}"/>
              </a:ext>
            </a:extLst>
          </p:cNvPr>
          <p:cNvPicPr>
            <a:picLocks noChangeAspect="1"/>
          </p:cNvPicPr>
          <p:nvPr/>
        </p:nvPicPr>
        <p:blipFill>
          <a:blip r:embed="rId3" cstate="print">
            <a:extLst>
              <a:ext uri="{28A0092B-C50C-407E-A947-70E740481C1C}">
                <a14:useLocalDpi xmlns:a14="http://schemas.microsoft.com/office/drawing/2010/main" val="0"/>
              </a:ext>
            </a:extLst>
          </a:blip>
          <a:srcRect l="9946" t="20494" r="20381" b="33239"/>
          <a:stretch>
            <a:fillRect/>
          </a:stretch>
        </p:blipFill>
        <p:spPr>
          <a:xfrm>
            <a:off x="4458153" y="547551"/>
            <a:ext cx="6062036" cy="25253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descr="Screenshot continuation of the “Select Colleges and Career Schools” section. The student has the option to “Search by School Name or Code” or “Search by Location.” Under “Search by School Name or Code,” a text box prompts the student to enter a school’s name and select “Search.”">
            <a:extLst>
              <a:ext uri="{FF2B5EF4-FFF2-40B4-BE49-F238E27FC236}">
                <a16:creationId xmlns:a16="http://schemas.microsoft.com/office/drawing/2014/main" id="{40804F4E-8592-AD7C-A04B-F0D9D49E66FC}"/>
              </a:ext>
            </a:extLst>
          </p:cNvPr>
          <p:cNvPicPr>
            <a:picLocks noChangeAspect="1"/>
          </p:cNvPicPr>
          <p:nvPr/>
        </p:nvPicPr>
        <p:blipFill>
          <a:blip r:embed="rId4" cstate="print">
            <a:extLst>
              <a:ext uri="{28A0092B-C50C-407E-A947-70E740481C1C}">
                <a14:useLocalDpi xmlns:a14="http://schemas.microsoft.com/office/drawing/2010/main" val="0"/>
              </a:ext>
            </a:extLst>
          </a:blip>
          <a:srcRect l="16001" t="18311" r="18242" b="12880"/>
          <a:stretch>
            <a:fillRect/>
          </a:stretch>
        </p:blipFill>
        <p:spPr>
          <a:xfrm>
            <a:off x="1106418" y="3272090"/>
            <a:ext cx="5027392" cy="33001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descr="Screenshot continuation of the “Select Colleges and Career Schools” section. The student is provided guidance about school lists on the FAFSA form for their state. The student’s selected school is listed. The student has the ability to remove or view information on their selected schools. The student is also shown how many schools out of the allotted 20 they have selected.">
            <a:extLst>
              <a:ext uri="{FF2B5EF4-FFF2-40B4-BE49-F238E27FC236}">
                <a16:creationId xmlns:a16="http://schemas.microsoft.com/office/drawing/2014/main" id="{DDF248FB-1693-F9BB-6431-C261FE8837B5}"/>
              </a:ext>
            </a:extLst>
          </p:cNvPr>
          <p:cNvPicPr>
            <a:picLocks noChangeAspect="1"/>
          </p:cNvPicPr>
          <p:nvPr/>
        </p:nvPicPr>
        <p:blipFill>
          <a:blip r:embed="rId5" cstate="print">
            <a:extLst>
              <a:ext uri="{28A0092B-C50C-407E-A947-70E740481C1C}">
                <a14:useLocalDpi xmlns:a14="http://schemas.microsoft.com/office/drawing/2010/main" val="0"/>
              </a:ext>
            </a:extLst>
          </a:blip>
          <a:srcRect l="13487" t="10397" r="13983"/>
          <a:stretch>
            <a:fillRect/>
          </a:stretch>
        </p:blipFill>
        <p:spPr>
          <a:xfrm>
            <a:off x="6867973" y="3272090"/>
            <a:ext cx="4367208" cy="33844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332851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BD2C3-B520-F9C7-C0D9-4BD539699E84}"/>
              </a:ext>
            </a:extLst>
          </p:cNvPr>
          <p:cNvSpPr>
            <a:spLocks noGrp="1"/>
          </p:cNvSpPr>
          <p:nvPr>
            <p:ph type="title"/>
          </p:nvPr>
        </p:nvSpPr>
        <p:spPr/>
        <p:txBody>
          <a:bodyPr/>
          <a:lstStyle/>
          <a:p>
            <a:r>
              <a:rPr lang="en-US" dirty="0">
                <a:solidFill>
                  <a:schemeClr val="tx2"/>
                </a:solidFill>
              </a:rPr>
              <a:t>Inviting a parent as a contributor</a:t>
            </a:r>
          </a:p>
        </p:txBody>
      </p:sp>
      <p:sp>
        <p:nvSpPr>
          <p:cNvPr id="3" name="Content Placeholder 2">
            <a:extLst>
              <a:ext uri="{FF2B5EF4-FFF2-40B4-BE49-F238E27FC236}">
                <a16:creationId xmlns:a16="http://schemas.microsoft.com/office/drawing/2014/main" id="{580E197D-22B2-9669-A68A-7E55C2D5DB0D}"/>
              </a:ext>
            </a:extLst>
          </p:cNvPr>
          <p:cNvSpPr>
            <a:spLocks noGrp="1"/>
          </p:cNvSpPr>
          <p:nvPr>
            <p:ph idx="1"/>
          </p:nvPr>
        </p:nvSpPr>
        <p:spPr>
          <a:xfrm>
            <a:off x="1104900" y="1600200"/>
            <a:ext cx="3553727" cy="4572000"/>
          </a:xfrm>
        </p:spPr>
        <p:txBody>
          <a:bodyPr/>
          <a:lstStyle/>
          <a:p>
            <a:r>
              <a:rPr lang="en-US" dirty="0"/>
              <a:t>Parent wizard to help determine the parent</a:t>
            </a:r>
          </a:p>
          <a:p>
            <a:r>
              <a:rPr lang="en-US" dirty="0"/>
              <a:t>Student invites the parent through the FAFSA by entering parent’s e-mail address</a:t>
            </a:r>
          </a:p>
          <a:p>
            <a:pPr lvl="1"/>
            <a:r>
              <a:rPr lang="en-US" dirty="0"/>
              <a:t>The second parent may be invited to contribute later, especially if the parents did not file joint taxes. </a:t>
            </a:r>
          </a:p>
        </p:txBody>
      </p:sp>
      <p:sp>
        <p:nvSpPr>
          <p:cNvPr id="5" name="Slide Number Placeholder 3">
            <a:extLst>
              <a:ext uri="{FF2B5EF4-FFF2-40B4-BE49-F238E27FC236}">
                <a16:creationId xmlns:a16="http://schemas.microsoft.com/office/drawing/2014/main" id="{84468521-8F03-3234-1F4F-211ED91493BF}"/>
              </a:ext>
            </a:extLst>
          </p:cNvPr>
          <p:cNvSpPr txBox="1">
            <a:spLocks/>
          </p:cNvSpPr>
          <p:nvPr/>
        </p:nvSpPr>
        <p:spPr>
          <a:xfrm>
            <a:off x="9210852" y="6316778"/>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6" name="Footer Placeholder 4">
            <a:extLst>
              <a:ext uri="{FF2B5EF4-FFF2-40B4-BE49-F238E27FC236}">
                <a16:creationId xmlns:a16="http://schemas.microsoft.com/office/drawing/2014/main" id="{DC2C2B70-D123-AFD7-673C-BC327966299E}"/>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7" name="Slide Number Placeholder 6">
            <a:extLst>
              <a:ext uri="{FF2B5EF4-FFF2-40B4-BE49-F238E27FC236}">
                <a16:creationId xmlns:a16="http://schemas.microsoft.com/office/drawing/2014/main" id="{B6CC3853-8161-2F4C-DACE-766E31FFFF8F}"/>
              </a:ext>
            </a:extLst>
          </p:cNvPr>
          <p:cNvSpPr>
            <a:spLocks noGrp="1"/>
          </p:cNvSpPr>
          <p:nvPr>
            <p:ph type="sldNum" sz="quarter" idx="12"/>
          </p:nvPr>
        </p:nvSpPr>
        <p:spPr/>
        <p:txBody>
          <a:bodyPr/>
          <a:lstStyle/>
          <a:p>
            <a:fld id="{0FF54DE5-C571-48E8-A5BC-B369434E2F44}" type="slidenum">
              <a:rPr lang="en-US" smtClean="0"/>
              <a:t>27</a:t>
            </a:fld>
            <a:endParaRPr lang="en-US" dirty="0"/>
          </a:p>
        </p:txBody>
      </p:sp>
      <p:pic>
        <p:nvPicPr>
          <p:cNvPr id="8" name="Picture 7" descr="Screenshot of the introduction to the “Invite a Parent as a Contributor” section, which informs the student that they must invite a legal parent as a contributor to their FAFSA form. The student is reminded that a legal parent is a biological or adoptive parent as determined by the state and that they shouldn’t invite a stepparent or legal guardian unless they have legally adopted the student. The student can select a hyperlink for “Who should I invite as a parent on the FAFSA form?”">
            <a:extLst>
              <a:ext uri="{FF2B5EF4-FFF2-40B4-BE49-F238E27FC236}">
                <a16:creationId xmlns:a16="http://schemas.microsoft.com/office/drawing/2014/main" id="{3FE03602-482D-0353-817F-585F8FDF91D0}"/>
              </a:ext>
            </a:extLst>
          </p:cNvPr>
          <p:cNvPicPr>
            <a:picLocks noChangeAspect="1"/>
          </p:cNvPicPr>
          <p:nvPr/>
        </p:nvPicPr>
        <p:blipFill>
          <a:blip r:embed="rId3" cstate="print">
            <a:extLst>
              <a:ext uri="{28A0092B-C50C-407E-A947-70E740481C1C}">
                <a14:useLocalDpi xmlns:a14="http://schemas.microsoft.com/office/drawing/2010/main" val="0"/>
              </a:ext>
            </a:extLst>
          </a:blip>
          <a:srcRect l="15497" t="20579" r="15324" b="12726"/>
          <a:stretch>
            <a:fillRect/>
          </a:stretch>
        </p:blipFill>
        <p:spPr>
          <a:xfrm>
            <a:off x="6841719" y="509352"/>
            <a:ext cx="4858037" cy="29380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Screenshot continuation of the “Invite a Parent as a Contributor” section. The student is reminded that more information on their household financial situation is required to determine their federal student aid eligibility and that they need to invite a contributor to provide this information. The student is instructed to enter their parent’s email address into the text box and select “Send Invite.”">
            <a:extLst>
              <a:ext uri="{FF2B5EF4-FFF2-40B4-BE49-F238E27FC236}">
                <a16:creationId xmlns:a16="http://schemas.microsoft.com/office/drawing/2014/main" id="{C9382EF7-492A-CB3C-2E8C-A3A01130DEA2}"/>
              </a:ext>
            </a:extLst>
          </p:cNvPr>
          <p:cNvPicPr>
            <a:picLocks noChangeAspect="1"/>
          </p:cNvPicPr>
          <p:nvPr/>
        </p:nvPicPr>
        <p:blipFill>
          <a:blip r:embed="rId4" cstate="print">
            <a:extLst>
              <a:ext uri="{28A0092B-C50C-407E-A947-70E740481C1C}">
                <a14:useLocalDpi xmlns:a14="http://schemas.microsoft.com/office/drawing/2010/main" val="0"/>
              </a:ext>
            </a:extLst>
          </a:blip>
          <a:srcRect l="10188" t="13234" r="8738" b="6957"/>
          <a:stretch>
            <a:fillRect/>
          </a:stretch>
        </p:blipFill>
        <p:spPr>
          <a:xfrm>
            <a:off x="4665531" y="2924484"/>
            <a:ext cx="3749289" cy="23152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Screenshot continuation of the “Invite a Parent as a Contributor” section, which informs the student that the contributor invite has been sent to their parent. The student is also provided with other ways to send the invite, including an invite hyperlink they can copy and an invite code. There is a button to “Cancel Invite.”">
            <a:extLst>
              <a:ext uri="{FF2B5EF4-FFF2-40B4-BE49-F238E27FC236}">
                <a16:creationId xmlns:a16="http://schemas.microsoft.com/office/drawing/2014/main" id="{30E457D9-5DD9-7CEB-267A-B8C9F25A16BC}"/>
              </a:ext>
            </a:extLst>
          </p:cNvPr>
          <p:cNvPicPr>
            <a:picLocks noChangeAspect="1"/>
          </p:cNvPicPr>
          <p:nvPr/>
        </p:nvPicPr>
        <p:blipFill>
          <a:blip r:embed="rId5" cstate="print">
            <a:extLst>
              <a:ext uri="{28A0092B-C50C-407E-A947-70E740481C1C}">
                <a14:useLocalDpi xmlns:a14="http://schemas.microsoft.com/office/drawing/2010/main" val="0"/>
              </a:ext>
            </a:extLst>
          </a:blip>
          <a:srcRect l="13503" t="11506" r="13387"/>
          <a:stretch>
            <a:fillRect/>
          </a:stretch>
        </p:blipFill>
        <p:spPr>
          <a:xfrm>
            <a:off x="8008483" y="3570725"/>
            <a:ext cx="3454003" cy="26227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74184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058D4-8B72-59E8-72FC-33A91ABD29C6}"/>
              </a:ext>
            </a:extLst>
          </p:cNvPr>
          <p:cNvSpPr>
            <a:spLocks noGrp="1"/>
          </p:cNvSpPr>
          <p:nvPr>
            <p:ph type="title"/>
          </p:nvPr>
        </p:nvSpPr>
        <p:spPr/>
        <p:txBody>
          <a:bodyPr/>
          <a:lstStyle/>
          <a:p>
            <a:r>
              <a:rPr lang="en-US" dirty="0">
                <a:solidFill>
                  <a:schemeClr val="tx2"/>
                </a:solidFill>
              </a:rPr>
              <a:t>Dependent student review and signature</a:t>
            </a:r>
          </a:p>
        </p:txBody>
      </p:sp>
      <p:sp>
        <p:nvSpPr>
          <p:cNvPr id="5" name="Slide Number Placeholder 3">
            <a:extLst>
              <a:ext uri="{FF2B5EF4-FFF2-40B4-BE49-F238E27FC236}">
                <a16:creationId xmlns:a16="http://schemas.microsoft.com/office/drawing/2014/main" id="{94B55945-EB49-0FB7-2F31-D4396DD08CB9}"/>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6" name="Footer Placeholder 4">
            <a:extLst>
              <a:ext uri="{FF2B5EF4-FFF2-40B4-BE49-F238E27FC236}">
                <a16:creationId xmlns:a16="http://schemas.microsoft.com/office/drawing/2014/main" id="{4CA795B5-C6E6-A7F5-DF5E-EB685EDB0281}"/>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7" name="Slide Number Placeholder 6">
            <a:extLst>
              <a:ext uri="{FF2B5EF4-FFF2-40B4-BE49-F238E27FC236}">
                <a16:creationId xmlns:a16="http://schemas.microsoft.com/office/drawing/2014/main" id="{76E7BFE4-EB3D-8924-7C13-8EA88403BB29}"/>
              </a:ext>
            </a:extLst>
          </p:cNvPr>
          <p:cNvSpPr>
            <a:spLocks noGrp="1"/>
          </p:cNvSpPr>
          <p:nvPr>
            <p:ph type="sldNum" sz="quarter" idx="12"/>
          </p:nvPr>
        </p:nvSpPr>
        <p:spPr/>
        <p:txBody>
          <a:bodyPr/>
          <a:lstStyle/>
          <a:p>
            <a:fld id="{0FF54DE5-C571-48E8-A5BC-B369434E2F44}" type="slidenum">
              <a:rPr lang="en-US" smtClean="0"/>
              <a:t>28</a:t>
            </a:fld>
            <a:endParaRPr lang="en-US" dirty="0"/>
          </a:p>
        </p:txBody>
      </p:sp>
      <p:sp>
        <p:nvSpPr>
          <p:cNvPr id="4" name="Content Placeholder 3">
            <a:extLst>
              <a:ext uri="{FF2B5EF4-FFF2-40B4-BE49-F238E27FC236}">
                <a16:creationId xmlns:a16="http://schemas.microsoft.com/office/drawing/2014/main" id="{3C819993-4877-7A66-A16D-0A3DC0204D96}"/>
              </a:ext>
            </a:extLst>
          </p:cNvPr>
          <p:cNvSpPr>
            <a:spLocks noGrp="1"/>
          </p:cNvSpPr>
          <p:nvPr>
            <p:ph idx="1"/>
          </p:nvPr>
        </p:nvSpPr>
        <p:spPr/>
        <p:txBody>
          <a:bodyPr/>
          <a:lstStyle/>
          <a:p>
            <a:endParaRPr lang="en-US" dirty="0"/>
          </a:p>
        </p:txBody>
      </p:sp>
      <p:pic>
        <p:nvPicPr>
          <p:cNvPr id="11" name="Picture 10" descr="Screenshot continuation of the review page. Under the “Terms &amp; Conditions” section, the student can select the “View Terms &amp; Conditions” button to open the terms and conditions the student agrees to by signing the FAFSA form. An alert informs the student that the terms and conditions are “not viewed.” A checkbox indicates the student agrees to the terms. The student is informed that their form isn’t ready to submit because one or more contributors need to complete their section. A button allows the student to “Finish Student Section.”">
            <a:extLst>
              <a:ext uri="{FF2B5EF4-FFF2-40B4-BE49-F238E27FC236}">
                <a16:creationId xmlns:a16="http://schemas.microsoft.com/office/drawing/2014/main" id="{B3BD154F-7638-5D3D-2A44-07E193BBD3B6}"/>
              </a:ext>
            </a:extLst>
          </p:cNvPr>
          <p:cNvPicPr>
            <a:picLocks noChangeAspect="1"/>
          </p:cNvPicPr>
          <p:nvPr/>
        </p:nvPicPr>
        <p:blipFill>
          <a:blip r:embed="rId3" cstate="print">
            <a:extLst>
              <a:ext uri="{28A0092B-C50C-407E-A947-70E740481C1C}">
                <a14:useLocalDpi xmlns:a14="http://schemas.microsoft.com/office/drawing/2010/main" val="0"/>
              </a:ext>
            </a:extLst>
          </a:blip>
          <a:srcRect l="25821" t="18936" r="26227" b="6531"/>
          <a:stretch>
            <a:fillRect/>
          </a:stretch>
        </p:blipFill>
        <p:spPr>
          <a:xfrm>
            <a:off x="933842" y="1546608"/>
            <a:ext cx="4244009" cy="4138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Screenshot of the pop-up window that appears after the student selects “View Terms and Conditions.” The terms and conditions the student will be agreeing to by signing the FAFSA form are displayed. There is a button for “Done.”">
            <a:extLst>
              <a:ext uri="{FF2B5EF4-FFF2-40B4-BE49-F238E27FC236}">
                <a16:creationId xmlns:a16="http://schemas.microsoft.com/office/drawing/2014/main" id="{A25D5A23-BF03-8C2A-1F76-28649BDE9C16}"/>
              </a:ext>
            </a:extLst>
          </p:cNvPr>
          <p:cNvPicPr>
            <a:picLocks noChangeAspect="1"/>
          </p:cNvPicPr>
          <p:nvPr/>
        </p:nvPicPr>
        <p:blipFill>
          <a:blip r:embed="rId4" cstate="print">
            <a:extLst>
              <a:ext uri="{28A0092B-C50C-407E-A947-70E740481C1C}">
                <a14:useLocalDpi xmlns:a14="http://schemas.microsoft.com/office/drawing/2010/main" val="0"/>
              </a:ext>
            </a:extLst>
          </a:blip>
          <a:srcRect l="3666" t="1176" r="3985" b="1787"/>
          <a:stretch>
            <a:fillRect/>
          </a:stretch>
        </p:blipFill>
        <p:spPr>
          <a:xfrm>
            <a:off x="5496030" y="1226754"/>
            <a:ext cx="2470863" cy="48849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descr="Screenshot of the student completion page, informing the student that their FAFSA form is pending submission. The student is reminded that the FAFSA form cannot be processed until the contributors complete the required sections. The contributor is listed, with an icon beside the name describing the status of the contributor as “Invite Sent.” The student is also reminded that they can track and manage their FAFSA form and contributors by selecting the “View Status” button.">
            <a:extLst>
              <a:ext uri="{FF2B5EF4-FFF2-40B4-BE49-F238E27FC236}">
                <a16:creationId xmlns:a16="http://schemas.microsoft.com/office/drawing/2014/main" id="{6D9B64CE-B98D-F6E6-EC57-5AE4CAAD6A07}"/>
              </a:ext>
            </a:extLst>
          </p:cNvPr>
          <p:cNvPicPr>
            <a:picLocks noChangeAspect="1"/>
          </p:cNvPicPr>
          <p:nvPr/>
        </p:nvPicPr>
        <p:blipFill>
          <a:blip r:embed="rId5" cstate="print">
            <a:extLst>
              <a:ext uri="{28A0092B-C50C-407E-A947-70E740481C1C}">
                <a14:useLocalDpi xmlns:a14="http://schemas.microsoft.com/office/drawing/2010/main" val="0"/>
              </a:ext>
            </a:extLst>
          </a:blip>
          <a:srcRect l="10117" t="8447"/>
          <a:stretch>
            <a:fillRect/>
          </a:stretch>
        </p:blipFill>
        <p:spPr>
          <a:xfrm>
            <a:off x="7347219" y="2395509"/>
            <a:ext cx="3819125" cy="2440298"/>
          </a:xfrm>
          <a:prstGeom prst="rect">
            <a:avLst/>
          </a:prstGeom>
          <a:ln>
            <a:solidFill>
              <a:srgbClr val="D9D9D9"/>
            </a:solidFill>
          </a:ln>
        </p:spPr>
      </p:pic>
    </p:spTree>
    <p:extLst>
      <p:ext uri="{BB962C8B-B14F-4D97-AF65-F5344CB8AC3E}">
        <p14:creationId xmlns:p14="http://schemas.microsoft.com/office/powerpoint/2010/main" val="1978785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48F21-602D-D897-9B43-DDE487377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C147CB-1409-A99A-7811-AAE37873D6CC}"/>
              </a:ext>
            </a:extLst>
          </p:cNvPr>
          <p:cNvSpPr>
            <a:spLocks noGrp="1"/>
          </p:cNvSpPr>
          <p:nvPr>
            <p:ph type="title"/>
          </p:nvPr>
        </p:nvSpPr>
        <p:spPr/>
        <p:txBody>
          <a:bodyPr/>
          <a:lstStyle/>
          <a:p>
            <a:r>
              <a:rPr lang="en-US" dirty="0">
                <a:solidFill>
                  <a:schemeClr val="tx2"/>
                </a:solidFill>
              </a:rPr>
              <a:t>Parent accepts invitation</a:t>
            </a:r>
          </a:p>
        </p:txBody>
      </p:sp>
      <p:sp>
        <p:nvSpPr>
          <p:cNvPr id="6" name="Footer Placeholder 4">
            <a:extLst>
              <a:ext uri="{FF2B5EF4-FFF2-40B4-BE49-F238E27FC236}">
                <a16:creationId xmlns:a16="http://schemas.microsoft.com/office/drawing/2014/main" id="{35788DEA-918B-F976-5BF0-B105D3F9491F}"/>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8" name="Slide Number Placeholder 7">
            <a:extLst>
              <a:ext uri="{FF2B5EF4-FFF2-40B4-BE49-F238E27FC236}">
                <a16:creationId xmlns:a16="http://schemas.microsoft.com/office/drawing/2014/main" id="{394C5C9E-FBC6-9AC6-E9E9-165AC2E85C36}"/>
              </a:ext>
            </a:extLst>
          </p:cNvPr>
          <p:cNvSpPr>
            <a:spLocks noGrp="1"/>
          </p:cNvSpPr>
          <p:nvPr>
            <p:ph type="sldNum" sz="quarter" idx="12"/>
          </p:nvPr>
        </p:nvSpPr>
        <p:spPr/>
        <p:txBody>
          <a:bodyPr/>
          <a:lstStyle/>
          <a:p>
            <a:fld id="{0FF54DE5-C571-48E8-A5BC-B369434E2F44}" type="slidenum">
              <a:rPr lang="en-US" smtClean="0"/>
              <a:t>29</a:t>
            </a:fld>
            <a:endParaRPr lang="en-US" dirty="0"/>
          </a:p>
        </p:txBody>
      </p:sp>
      <p:pic>
        <p:nvPicPr>
          <p:cNvPr id="10" name="Picture 9" descr="Screenshot of the Accept FAFSA Invitation page. The invitation code appears in the text box for the parent to select “Accept Invite.” The parent is informed their section will take eight minutes to complete. If the parent needs to accept an invitation for a different year, they are informed they can go to “My Activity” to find any existing invitations for an earlier year’s FAFSA form. The parent is also reminded that their information is required to determine if the student qualifies for federal student aid.">
            <a:extLst>
              <a:ext uri="{FF2B5EF4-FFF2-40B4-BE49-F238E27FC236}">
                <a16:creationId xmlns:a16="http://schemas.microsoft.com/office/drawing/2014/main" id="{CAAB5D39-9198-1BBF-40F0-3363F545B0C5}"/>
              </a:ext>
            </a:extLst>
          </p:cNvPr>
          <p:cNvPicPr>
            <a:picLocks noChangeAspect="1"/>
          </p:cNvPicPr>
          <p:nvPr/>
        </p:nvPicPr>
        <p:blipFill>
          <a:blip r:embed="rId3" cstate="print">
            <a:extLst>
              <a:ext uri="{28A0092B-C50C-407E-A947-70E740481C1C}">
                <a14:useLocalDpi xmlns:a14="http://schemas.microsoft.com/office/drawing/2010/main" val="0"/>
              </a:ext>
            </a:extLst>
          </a:blip>
          <a:srcRect l="15097" t="20823" r="15137" b="10295"/>
          <a:stretch>
            <a:fillRect/>
          </a:stretch>
        </p:blipFill>
        <p:spPr>
          <a:xfrm>
            <a:off x="4347263" y="1744557"/>
            <a:ext cx="5823919" cy="3607085"/>
          </a:xfrm>
          <a:prstGeom prst="rect">
            <a:avLst/>
          </a:prstGeom>
          <a:ln>
            <a:solidFill>
              <a:srgbClr val="D9D9D9"/>
            </a:solidFill>
          </a:ln>
        </p:spPr>
      </p:pic>
      <p:pic>
        <p:nvPicPr>
          <p:cNvPr id="7" name="Picture 6" descr="Screenshot of the pop-up window that appears after the parent selects “Accept Invite.” The parent is informed that by accepting this invitation, they agree to share their information on the FAFSA form. The parent has the option to “Accept” or “Decline.”">
            <a:extLst>
              <a:ext uri="{FF2B5EF4-FFF2-40B4-BE49-F238E27FC236}">
                <a16:creationId xmlns:a16="http://schemas.microsoft.com/office/drawing/2014/main" id="{9E3E68F5-E670-0ED7-9FE1-08CBC796315F}"/>
              </a:ext>
            </a:extLst>
          </p:cNvPr>
          <p:cNvPicPr>
            <a:picLocks noChangeAspect="1"/>
          </p:cNvPicPr>
          <p:nvPr/>
        </p:nvPicPr>
        <p:blipFill>
          <a:blip r:embed="rId4" cstate="print">
            <a:extLst>
              <a:ext uri="{28A0092B-C50C-407E-A947-70E740481C1C}">
                <a14:useLocalDpi xmlns:a14="http://schemas.microsoft.com/office/drawing/2010/main" val="0"/>
              </a:ext>
            </a:extLst>
          </a:blip>
          <a:srcRect l="14866" t="21395" r="13677" b="10224"/>
          <a:stretch>
            <a:fillRect/>
          </a:stretch>
        </p:blipFill>
        <p:spPr>
          <a:xfrm>
            <a:off x="6114463" y="3116349"/>
            <a:ext cx="4971119" cy="3003525"/>
          </a:xfrm>
          <a:prstGeom prst="rect">
            <a:avLst/>
          </a:prstGeom>
          <a:ln>
            <a:solidFill>
              <a:srgbClr val="D9D9D9"/>
            </a:solidFill>
          </a:ln>
        </p:spPr>
      </p:pic>
      <p:grpSp>
        <p:nvGrpSpPr>
          <p:cNvPr id="3" name="Group 2" descr="Screenshot of the email request sent to the contributor listed on the student’s FAFSA form. The student’s name is included in the email headline. The email text informs the contributor that most people take eight minutes to complete their section of the FAFSA form. The contributor is also reminded that adding information doesn’t make them responsible for the student’s school costs and that until they complete their section of the FAFSA form, the student can’t access federal student aid. There is a button the contributor can select to “Accept My Invite” and the contributor is provided with the invitation code for the student’s FAFSA form.">
            <a:extLst>
              <a:ext uri="{FF2B5EF4-FFF2-40B4-BE49-F238E27FC236}">
                <a16:creationId xmlns:a16="http://schemas.microsoft.com/office/drawing/2014/main" id="{DA9BDF83-1157-60C3-F0B5-FF24088A1D96}"/>
              </a:ext>
            </a:extLst>
          </p:cNvPr>
          <p:cNvGrpSpPr/>
          <p:nvPr/>
        </p:nvGrpSpPr>
        <p:grpSpPr>
          <a:xfrm>
            <a:off x="1104899" y="1744557"/>
            <a:ext cx="2742481" cy="5037243"/>
            <a:chOff x="949555" y="788696"/>
            <a:chExt cx="2989528" cy="5565543"/>
          </a:xfrm>
        </p:grpSpPr>
        <p:pic>
          <p:nvPicPr>
            <p:cNvPr id="4" name="Picture 3" descr="Screenshot of the email request sent to the contributor listed on the student’s FAFSA form. The student’s name is included in the email headline. The email text informs the contributor that most people take eight minutes to complete their section of the FAFSA form. The contributor is also reminded that adding information doesn’t make them responsible for the student’s school costs and that until they complete their section of the FAFSA form, the student can’t access federal student aid. There is a button the contributor can select to “Accept My Invite” and the contributor is provided with the invitation code for the student’s FAFSA form.">
              <a:extLst>
                <a:ext uri="{FF2B5EF4-FFF2-40B4-BE49-F238E27FC236}">
                  <a16:creationId xmlns:a16="http://schemas.microsoft.com/office/drawing/2014/main" id="{7A35AB97-D175-4049-56CC-E81657CCB4DB}"/>
                </a:ext>
              </a:extLst>
            </p:cNvPr>
            <p:cNvPicPr>
              <a:picLocks noChangeAspect="1"/>
            </p:cNvPicPr>
            <p:nvPr/>
          </p:nvPicPr>
          <p:blipFill>
            <a:blip r:embed="rId5" cstate="print">
              <a:extLst>
                <a:ext uri="{28A0092B-C50C-407E-A947-70E740481C1C}">
                  <a14:useLocalDpi xmlns:a14="http://schemas.microsoft.com/office/drawing/2010/main" val="0"/>
                </a:ext>
              </a:extLst>
            </a:blip>
            <a:srcRect l="1493" t="1102" r="2243"/>
            <a:stretch>
              <a:fillRect/>
            </a:stretch>
          </p:blipFill>
          <p:spPr>
            <a:xfrm>
              <a:off x="949555" y="788696"/>
              <a:ext cx="2989528" cy="5565543"/>
            </a:xfrm>
            <a:prstGeom prst="rect">
              <a:avLst/>
            </a:prstGeom>
            <a:ln>
              <a:solidFill>
                <a:srgbClr val="D9D9D9"/>
              </a:solidFill>
            </a:ln>
          </p:spPr>
        </p:pic>
        <p:sp>
          <p:nvSpPr>
            <p:cNvPr id="5" name="Rectangle 4">
              <a:extLst>
                <a:ext uri="{FF2B5EF4-FFF2-40B4-BE49-F238E27FC236}">
                  <a16:creationId xmlns:a16="http://schemas.microsoft.com/office/drawing/2014/main" id="{F1BD1899-1012-F663-4777-9DC22047AE71}"/>
                </a:ext>
              </a:extLst>
            </p:cNvPr>
            <p:cNvSpPr/>
            <p:nvPr/>
          </p:nvSpPr>
          <p:spPr>
            <a:xfrm>
              <a:off x="1363758" y="4624800"/>
              <a:ext cx="2168526" cy="509907"/>
            </a:xfrm>
            <a:prstGeom prst="rect">
              <a:avLst/>
            </a:prstGeom>
            <a:solidFill>
              <a:srgbClr val="EEF7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1020640-4EE8-4E2F-1AC7-7FCCC4FFC6F3}"/>
                </a:ext>
              </a:extLst>
            </p:cNvPr>
            <p:cNvSpPr txBox="1"/>
            <p:nvPr/>
          </p:nvSpPr>
          <p:spPr>
            <a:xfrm>
              <a:off x="1214264" y="4673786"/>
              <a:ext cx="2458144" cy="3911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lnSpc>
                  <a:spcPts val="2500"/>
                </a:lnSpc>
                <a:spcAft>
                  <a:spcPts val="1800"/>
                </a:spcAft>
              </a:pPr>
              <a:r>
                <a:rPr lang="en-US" sz="1600" b="1">
                  <a:solidFill>
                    <a:srgbClr val="0A1622"/>
                  </a:solidFill>
                  <a:ea typeface="Cambria" panose="02040503050406030204" pitchFamily="18" charset="0"/>
                  <a:cs typeface="Calibri"/>
                </a:rPr>
                <a:t>8MHN9QV</a:t>
              </a:r>
            </a:p>
          </p:txBody>
        </p:sp>
      </p:grpSp>
      <p:sp>
        <p:nvSpPr>
          <p:cNvPr id="11" name="TextBox 10">
            <a:extLst>
              <a:ext uri="{FF2B5EF4-FFF2-40B4-BE49-F238E27FC236}">
                <a16:creationId xmlns:a16="http://schemas.microsoft.com/office/drawing/2014/main" id="{E85E3807-6B79-0242-B71F-7CC10B194D3F}"/>
              </a:ext>
            </a:extLst>
          </p:cNvPr>
          <p:cNvSpPr txBox="1"/>
          <p:nvPr/>
        </p:nvSpPr>
        <p:spPr>
          <a:xfrm>
            <a:off x="1104899" y="1353057"/>
            <a:ext cx="9980682" cy="369332"/>
          </a:xfrm>
          <a:prstGeom prst="rect">
            <a:avLst/>
          </a:prstGeom>
          <a:noFill/>
        </p:spPr>
        <p:txBody>
          <a:bodyPr wrap="square" rtlCol="0">
            <a:spAutoFit/>
          </a:bodyPr>
          <a:lstStyle/>
          <a:p>
            <a:pPr algn="ctr"/>
            <a:r>
              <a:rPr lang="en-US" dirty="0"/>
              <a:t>Parent receives email and clicks on “Accept my Invite.”</a:t>
            </a:r>
          </a:p>
        </p:txBody>
      </p:sp>
    </p:spTree>
    <p:extLst>
      <p:ext uri="{BB962C8B-B14F-4D97-AF65-F5344CB8AC3E}">
        <p14:creationId xmlns:p14="http://schemas.microsoft.com/office/powerpoint/2010/main" val="33361894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8441" y="98531"/>
            <a:ext cx="8860934" cy="1083097"/>
          </a:xfrm>
        </p:spPr>
        <p:txBody>
          <a:bodyPr vert="horz" lIns="91440" tIns="45720" rIns="91440" bIns="45720" rtlCol="0" anchor="b">
            <a:noAutofit/>
          </a:bodyPr>
          <a:lstStyle/>
          <a:p>
            <a:r>
              <a:rPr lang="en-US" sz="3200" dirty="0">
                <a:solidFill>
                  <a:schemeClr val="accent1">
                    <a:lumMod val="50000"/>
                  </a:schemeClr>
                </a:solidFill>
              </a:rPr>
              <a:t>Parent financial information</a:t>
            </a:r>
          </a:p>
        </p:txBody>
      </p:sp>
      <p:sp>
        <p:nvSpPr>
          <p:cNvPr id="3" name="Footer Placeholder 4">
            <a:extLst>
              <a:ext uri="{FF2B5EF4-FFF2-40B4-BE49-F238E27FC236}">
                <a16:creationId xmlns:a16="http://schemas.microsoft.com/office/drawing/2014/main" id="{C964291E-A3C4-2782-996E-204D14A2AB0F}"/>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7" name="Slide Number Placeholder 4"/>
          <p:cNvSpPr>
            <a:spLocks noGrp="1"/>
          </p:cNvSpPr>
          <p:nvPr>
            <p:ph type="sldNum" sz="quarter" idx="12"/>
          </p:nvPr>
        </p:nvSpPr>
        <p:spPr>
          <a:xfrm>
            <a:off x="8650356" y="6035357"/>
            <a:ext cx="3135243" cy="365125"/>
          </a:xfrm>
        </p:spPr>
        <p:txBody>
          <a:bodyPr vert="horz" lIns="91440" tIns="45720" rIns="91440" bIns="45720" rtlCol="0" anchor="ctr">
            <a:normAutofit/>
          </a:bodyPr>
          <a:lstStyle/>
          <a:p>
            <a:pPr>
              <a:spcAft>
                <a:spcPts val="600"/>
              </a:spcAft>
            </a:pPr>
            <a:fld id="{B6F7E05E-DFCB-4265-AFFE-55337A9DE138}" type="slidenum">
              <a:rPr lang="en-US" b="0" smtClean="0">
                <a:solidFill>
                  <a:schemeClr val="tx1">
                    <a:lumMod val="50000"/>
                    <a:lumOff val="50000"/>
                  </a:schemeClr>
                </a:solidFill>
              </a:rPr>
              <a:pPr>
                <a:spcAft>
                  <a:spcPts val="600"/>
                </a:spcAft>
              </a:pPr>
              <a:t>30</a:t>
            </a:fld>
            <a:endParaRPr lang="en-US" b="0" dirty="0">
              <a:solidFill>
                <a:schemeClr val="tx1">
                  <a:lumMod val="50000"/>
                  <a:lumOff val="50000"/>
                </a:schemeClr>
              </a:solidFill>
            </a:endParaRPr>
          </a:p>
        </p:txBody>
      </p:sp>
      <p:pic>
        <p:nvPicPr>
          <p:cNvPr id="6" name="Picture 5" descr="Screenshot of the introduction to the “Parent Finances” section, which informs the parent that the next series of pages will help schools determine the student’s eligibility for federal student aid by asking about their financial information. The parent has the option to select a hyperlink to learn more about steps they should take if they have special financial circumstances.">
            <a:extLst>
              <a:ext uri="{FF2B5EF4-FFF2-40B4-BE49-F238E27FC236}">
                <a16:creationId xmlns:a16="http://schemas.microsoft.com/office/drawing/2014/main" id="{B6833F34-8E62-0399-0C66-68DCD4383DC5}"/>
              </a:ext>
            </a:extLst>
          </p:cNvPr>
          <p:cNvPicPr>
            <a:picLocks noChangeAspect="1"/>
          </p:cNvPicPr>
          <p:nvPr/>
        </p:nvPicPr>
        <p:blipFill>
          <a:blip r:embed="rId3" cstate="print">
            <a:extLst>
              <a:ext uri="{28A0092B-C50C-407E-A947-70E740481C1C}">
                <a14:useLocalDpi xmlns:a14="http://schemas.microsoft.com/office/drawing/2010/main" val="0"/>
              </a:ext>
            </a:extLst>
          </a:blip>
          <a:srcRect l="13493" t="20761" r="23885" b="42125"/>
          <a:stretch>
            <a:fillRect/>
          </a:stretch>
        </p:blipFill>
        <p:spPr>
          <a:xfrm>
            <a:off x="973724" y="1440637"/>
            <a:ext cx="5780510" cy="21491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Screenshot continuation of the “Parent Finances” section. The parent is informed that their answer will not affect federal student aid eligibility. The parent is asked to select all federal programs that they or a member of the family received benefits from. The list includes: “Medicaid,” “Supplemental Nutrition Assistance Program (SNAP),” “Free or Reduced Price School Lunch (based on income),” “Earned Income Tax Credit (EITC),” “Lower Premiums for a Plan Purchased Through the Health Insurance Marketplace,” “Special Supplemental Nutrition Program for Women, Infants, and Children (WIC),” “Federal Housing Assistance (for example, Housing Choice Voucher or public housing),” “Temporary Assistance for Needy Families (TANF),” and “None of these apply.”">
            <a:extLst>
              <a:ext uri="{FF2B5EF4-FFF2-40B4-BE49-F238E27FC236}">
                <a16:creationId xmlns:a16="http://schemas.microsoft.com/office/drawing/2014/main" id="{B931AE0F-051A-A62F-6870-906094DA41C7}"/>
              </a:ext>
            </a:extLst>
          </p:cNvPr>
          <p:cNvPicPr>
            <a:picLocks noChangeAspect="1"/>
          </p:cNvPicPr>
          <p:nvPr/>
        </p:nvPicPr>
        <p:blipFill>
          <a:blip r:embed="rId4" cstate="print">
            <a:extLst>
              <a:ext uri="{28A0092B-C50C-407E-A947-70E740481C1C}">
                <a14:useLocalDpi xmlns:a14="http://schemas.microsoft.com/office/drawing/2010/main" val="0"/>
              </a:ext>
            </a:extLst>
          </a:blip>
          <a:srcRect t="2485"/>
          <a:stretch>
            <a:fillRect/>
          </a:stretch>
        </p:blipFill>
        <p:spPr>
          <a:xfrm>
            <a:off x="7051236" y="1440637"/>
            <a:ext cx="3753383" cy="4820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Screenshot continuation of the “Parent Finances” section, which asks the parent if they filed a federal income tax return for 2025. After selecting “Yes,” a second question asks the parent if they filed a 2025 tax return jointly with their current spouse. The parent is also asked if they filed a 2025 income tax return in Puerto Rico or another U.S. territory?">
            <a:extLst>
              <a:ext uri="{FF2B5EF4-FFF2-40B4-BE49-F238E27FC236}">
                <a16:creationId xmlns:a16="http://schemas.microsoft.com/office/drawing/2014/main" id="{B140543E-1E14-F7AC-9724-270EC10C4ABE}"/>
              </a:ext>
            </a:extLst>
          </p:cNvPr>
          <p:cNvPicPr>
            <a:picLocks noChangeAspect="1"/>
          </p:cNvPicPr>
          <p:nvPr/>
        </p:nvPicPr>
        <p:blipFill>
          <a:blip r:embed="rId5" cstate="print">
            <a:extLst>
              <a:ext uri="{28A0092B-C50C-407E-A947-70E740481C1C}">
                <a14:useLocalDpi xmlns:a14="http://schemas.microsoft.com/office/drawing/2010/main" val="0"/>
              </a:ext>
            </a:extLst>
          </a:blip>
          <a:srcRect l="10388" t="11373" r="8460" b="6937"/>
          <a:stretch>
            <a:fillRect/>
          </a:stretch>
        </p:blipFill>
        <p:spPr>
          <a:xfrm>
            <a:off x="2323944" y="3762405"/>
            <a:ext cx="3429311" cy="21655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79206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2417C-2350-4D8C-A8D4-60F2265C4E6A}"/>
              </a:ext>
            </a:extLst>
          </p:cNvPr>
          <p:cNvSpPr>
            <a:spLocks noGrp="1"/>
          </p:cNvSpPr>
          <p:nvPr>
            <p:ph type="title"/>
          </p:nvPr>
        </p:nvSpPr>
        <p:spPr>
          <a:xfrm>
            <a:off x="1245169" y="-144516"/>
            <a:ext cx="3571810" cy="1241796"/>
          </a:xfrm>
        </p:spPr>
        <p:txBody>
          <a:bodyPr vert="horz" lIns="91440" tIns="45720" rIns="91440" bIns="45720" rtlCol="0" anchor="b">
            <a:normAutofit/>
          </a:bodyPr>
          <a:lstStyle/>
          <a:p>
            <a:r>
              <a:rPr lang="en-US" sz="3200" kern="1200" dirty="0">
                <a:solidFill>
                  <a:schemeClr val="tx2"/>
                </a:solidFill>
              </a:rPr>
              <a:t>Family size</a:t>
            </a:r>
          </a:p>
        </p:txBody>
      </p:sp>
      <p:sp>
        <p:nvSpPr>
          <p:cNvPr id="4" name="Footer Placeholder 4">
            <a:extLst>
              <a:ext uri="{FF2B5EF4-FFF2-40B4-BE49-F238E27FC236}">
                <a16:creationId xmlns:a16="http://schemas.microsoft.com/office/drawing/2014/main" id="{7D483FBF-473D-CD72-BC0F-B75B63D03F0C}"/>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7" name="TextBox 6">
            <a:extLst>
              <a:ext uri="{FF2B5EF4-FFF2-40B4-BE49-F238E27FC236}">
                <a16:creationId xmlns:a16="http://schemas.microsoft.com/office/drawing/2014/main" id="{8C6706B2-20A8-41A0-3A75-C757B712F077}"/>
              </a:ext>
            </a:extLst>
          </p:cNvPr>
          <p:cNvSpPr txBox="1"/>
          <p:nvPr/>
        </p:nvSpPr>
        <p:spPr>
          <a:xfrm>
            <a:off x="1371600" y="1706880"/>
            <a:ext cx="2509520" cy="2246769"/>
          </a:xfrm>
          <a:prstGeom prst="rect">
            <a:avLst/>
          </a:prstGeom>
          <a:noFill/>
        </p:spPr>
        <p:txBody>
          <a:bodyPr wrap="square" rtlCol="0">
            <a:spAutoFit/>
          </a:bodyPr>
          <a:lstStyle/>
          <a:p>
            <a:r>
              <a:rPr lang="en-US" sz="2000" dirty="0"/>
              <a:t>Can report if the number of dependents is different than the number of individuals claimed on 2025 tax return</a:t>
            </a:r>
          </a:p>
        </p:txBody>
      </p:sp>
      <p:sp>
        <p:nvSpPr>
          <p:cNvPr id="3" name="Slide Number Placeholder 3">
            <a:extLst>
              <a:ext uri="{FF2B5EF4-FFF2-40B4-BE49-F238E27FC236}">
                <a16:creationId xmlns:a16="http://schemas.microsoft.com/office/drawing/2014/main" id="{6DB3725A-D91A-D422-4B36-BF9CC1FE4063}"/>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6" name="Slide Number Placeholder 5">
            <a:extLst>
              <a:ext uri="{FF2B5EF4-FFF2-40B4-BE49-F238E27FC236}">
                <a16:creationId xmlns:a16="http://schemas.microsoft.com/office/drawing/2014/main" id="{921B42FF-3D1D-6C2F-5F19-3E5A8B80563E}"/>
              </a:ext>
            </a:extLst>
          </p:cNvPr>
          <p:cNvSpPr>
            <a:spLocks noGrp="1"/>
          </p:cNvSpPr>
          <p:nvPr>
            <p:ph type="sldNum" sz="quarter" idx="12"/>
          </p:nvPr>
        </p:nvSpPr>
        <p:spPr/>
        <p:txBody>
          <a:bodyPr/>
          <a:lstStyle/>
          <a:p>
            <a:fld id="{0FF54DE5-C571-48E8-A5BC-B369434E2F44}" type="slidenum">
              <a:rPr lang="en-US" smtClean="0"/>
              <a:t>31</a:t>
            </a:fld>
            <a:endParaRPr lang="en-US" dirty="0"/>
          </a:p>
        </p:txBody>
      </p:sp>
      <p:grpSp>
        <p:nvGrpSpPr>
          <p:cNvPr id="8" name="Group 7" descr="Screenshot continuation of the “Parent Finances” section, which asks the parent to enter the number of children or other dependents who live with the parent and will receive more than half of their support from the parent between July 1, 2027, and June 30, 2028.">
            <a:extLst>
              <a:ext uri="{FF2B5EF4-FFF2-40B4-BE49-F238E27FC236}">
                <a16:creationId xmlns:a16="http://schemas.microsoft.com/office/drawing/2014/main" id="{FBB867DF-F925-03C1-20A1-AA302646A702}"/>
              </a:ext>
            </a:extLst>
          </p:cNvPr>
          <p:cNvGrpSpPr/>
          <p:nvPr/>
        </p:nvGrpSpPr>
        <p:grpSpPr>
          <a:xfrm>
            <a:off x="4141443" y="1706880"/>
            <a:ext cx="6944139" cy="4179125"/>
            <a:chOff x="1248558" y="849533"/>
            <a:chExt cx="9694884" cy="5516582"/>
          </a:xfrm>
        </p:grpSpPr>
        <p:pic>
          <p:nvPicPr>
            <p:cNvPr id="9" name="Picture 8" descr="Screenshot continuation of the “Parent Finances” section, which asks the parent to enter the number of children or other dependents who live with the parent and will receive more than half of their support from the parent between July 1, 2027, and June 30, 2028.">
              <a:extLst>
                <a:ext uri="{FF2B5EF4-FFF2-40B4-BE49-F238E27FC236}">
                  <a16:creationId xmlns:a16="http://schemas.microsoft.com/office/drawing/2014/main" id="{4B1B16A4-B489-49BD-C6A7-D8E55025AAAC}"/>
                </a:ext>
              </a:extLst>
            </p:cNvPr>
            <p:cNvPicPr>
              <a:picLocks noChangeAspect="1"/>
            </p:cNvPicPr>
            <p:nvPr/>
          </p:nvPicPr>
          <p:blipFill>
            <a:blip r:embed="rId3"/>
            <a:stretch>
              <a:fillRect/>
            </a:stretch>
          </p:blipFill>
          <p:spPr>
            <a:xfrm>
              <a:off x="1248558" y="849533"/>
              <a:ext cx="9694884" cy="55165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0" name="Group 9">
              <a:extLst>
                <a:ext uri="{FF2B5EF4-FFF2-40B4-BE49-F238E27FC236}">
                  <a16:creationId xmlns:a16="http://schemas.microsoft.com/office/drawing/2014/main" id="{C79D8C4E-C89C-173F-01C7-FA1EC13BE80B}"/>
                </a:ext>
              </a:extLst>
            </p:cNvPr>
            <p:cNvGrpSpPr/>
            <p:nvPr/>
          </p:nvGrpSpPr>
          <p:grpSpPr>
            <a:xfrm>
              <a:off x="7606476" y="1634784"/>
              <a:ext cx="843334" cy="165487"/>
              <a:chOff x="7576766" y="1912075"/>
              <a:chExt cx="843334" cy="165487"/>
            </a:xfrm>
          </p:grpSpPr>
          <p:sp>
            <p:nvSpPr>
              <p:cNvPr id="11" name="Rectangle 10">
                <a:extLst>
                  <a:ext uri="{FF2B5EF4-FFF2-40B4-BE49-F238E27FC236}">
                    <a16:creationId xmlns:a16="http://schemas.microsoft.com/office/drawing/2014/main" id="{1DF70235-830A-FC61-4B88-21F85188DE79}"/>
                  </a:ext>
                </a:extLst>
              </p:cNvPr>
              <p:cNvSpPr/>
              <p:nvPr/>
            </p:nvSpPr>
            <p:spPr>
              <a:xfrm>
                <a:off x="7576766" y="1912075"/>
                <a:ext cx="843334" cy="165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3A01CCA-D1B1-F8DC-1D4C-A02FBAC27B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00825" y="1942157"/>
                <a:ext cx="595217" cy="1053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spTree>
    <p:extLst>
      <p:ext uri="{BB962C8B-B14F-4D97-AF65-F5344CB8AC3E}">
        <p14:creationId xmlns:p14="http://schemas.microsoft.com/office/powerpoint/2010/main" val="14383705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359407" y="580690"/>
            <a:ext cx="7979665" cy="1360053"/>
          </a:xfrm>
          <a:prstGeom prst="rect">
            <a:avLst/>
          </a:prstGeom>
        </p:spPr>
        <p:txBody>
          <a:bodyPr rtlCol="0" anchor="b">
            <a:normAutofit/>
          </a:bodyPr>
          <a:lstStyle/>
          <a:p>
            <a:pPr fontAlgn="auto">
              <a:spcAft>
                <a:spcPts val="0"/>
              </a:spcAft>
              <a:defRPr/>
            </a:pPr>
            <a:r>
              <a:rPr lang="en-US" sz="3100" dirty="0">
                <a:solidFill>
                  <a:schemeClr val="tx2"/>
                </a:solidFill>
              </a:rPr>
              <a:t>Who is included in the number in college? </a:t>
            </a:r>
            <a:br>
              <a:rPr lang="en-US" sz="2600" dirty="0">
                <a:solidFill>
                  <a:schemeClr val="tx2"/>
                </a:solidFill>
              </a:rPr>
            </a:br>
            <a:br>
              <a:rPr lang="en-US" sz="2600" dirty="0">
                <a:solidFill>
                  <a:schemeClr val="tx2"/>
                </a:solidFill>
              </a:rPr>
            </a:br>
            <a:r>
              <a:rPr lang="en-US" sz="2600" dirty="0">
                <a:solidFill>
                  <a:schemeClr val="accent1"/>
                </a:solidFill>
              </a:rPr>
              <a:t>Dependent student</a:t>
            </a:r>
          </a:p>
        </p:txBody>
      </p:sp>
      <p:sp>
        <p:nvSpPr>
          <p:cNvPr id="5" name="Content Placeholder 4"/>
          <p:cNvSpPr>
            <a:spLocks noGrp="1"/>
          </p:cNvSpPr>
          <p:nvPr>
            <p:ph idx="1"/>
          </p:nvPr>
        </p:nvSpPr>
        <p:spPr>
          <a:xfrm>
            <a:off x="1359407" y="2256752"/>
            <a:ext cx="3429000" cy="3410712"/>
          </a:xfrm>
          <a:prstGeom prst="rect">
            <a:avLst/>
          </a:prstGeom>
        </p:spPr>
        <p:txBody>
          <a:bodyPr rtlCol="0" anchor="t">
            <a:normAutofit/>
          </a:bodyPr>
          <a:lstStyle/>
          <a:p>
            <a:pPr marL="438912" indent="-320040" fontAlgn="auto">
              <a:spcBef>
                <a:spcPts val="0"/>
              </a:spcBef>
              <a:spcAft>
                <a:spcPts val="600"/>
              </a:spcAft>
              <a:buFont typeface="Wingdings 2"/>
              <a:buChar char=""/>
              <a:defRPr/>
            </a:pPr>
            <a:r>
              <a:rPr lang="en-US" sz="1700" dirty="0"/>
              <a:t>Student</a:t>
            </a:r>
          </a:p>
          <a:p>
            <a:pPr marL="438912" indent="-320040" fontAlgn="auto">
              <a:spcBef>
                <a:spcPts val="0"/>
              </a:spcBef>
              <a:spcAft>
                <a:spcPts val="600"/>
              </a:spcAft>
              <a:buFont typeface="Wingdings 2"/>
              <a:buChar char=""/>
              <a:defRPr/>
            </a:pPr>
            <a:r>
              <a:rPr lang="en-US" sz="1700" dirty="0"/>
              <a:t>NOT the parent(s)</a:t>
            </a:r>
          </a:p>
          <a:p>
            <a:pPr marL="438912" indent="-320040" fontAlgn="auto">
              <a:spcBef>
                <a:spcPts val="0"/>
              </a:spcBef>
              <a:spcAft>
                <a:spcPts val="600"/>
              </a:spcAft>
              <a:buFont typeface="Wingdings 2"/>
              <a:buChar char=""/>
              <a:defRPr/>
            </a:pPr>
            <a:r>
              <a:rPr lang="en-US" sz="1700" dirty="0"/>
              <a:t>Others attending at least half time in an approved program during 2027-28 that leads to a degree or certificate at a postsecondary school eligible to participate in any of the federal student aid programs</a:t>
            </a:r>
          </a:p>
          <a:p>
            <a:pPr marL="438912" indent="-320040" fontAlgn="auto">
              <a:spcBef>
                <a:spcPts val="0"/>
              </a:spcBef>
              <a:spcAft>
                <a:spcPts val="600"/>
              </a:spcAft>
              <a:buFont typeface="Wingdings 2"/>
              <a:buChar char=""/>
              <a:defRPr/>
            </a:pPr>
            <a:r>
              <a:rPr lang="en-US" sz="1700" dirty="0"/>
              <a:t>Does not factor into need analysis calculation</a:t>
            </a:r>
          </a:p>
        </p:txBody>
      </p:sp>
      <p:sp>
        <p:nvSpPr>
          <p:cNvPr id="3" name="Footer Placeholder 4">
            <a:extLst>
              <a:ext uri="{FF2B5EF4-FFF2-40B4-BE49-F238E27FC236}">
                <a16:creationId xmlns:a16="http://schemas.microsoft.com/office/drawing/2014/main" id="{D6E7D634-3E8B-A1C0-6EC9-9C513C9C4350}"/>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6" name="Slide Number Placeholder 3"/>
          <p:cNvSpPr txBox="1">
            <a:spLocks/>
          </p:cNvSpPr>
          <p:nvPr/>
        </p:nvSpPr>
        <p:spPr>
          <a:xfrm>
            <a:off x="101600" y="6477001"/>
            <a:ext cx="508000" cy="288925"/>
          </a:xfrm>
          <a:prstGeom prst="rect">
            <a:avLst/>
          </a:prstGeom>
        </p:spPr>
        <p:txBody>
          <a:bodyPr>
            <a:normAutofit/>
          </a:bodyPr>
          <a:lstStyle>
            <a:defPPr>
              <a:defRPr lang="en-US"/>
            </a:defPPr>
            <a:lvl1pPr marL="0" algn="l" defTabSz="914400" rtl="0" eaLnBrk="1" latinLnBrk="0" hangingPunct="1">
              <a:defRPr sz="1200" b="1" kern="1200">
                <a:solidFill>
                  <a:schemeClr val="tx2"/>
                </a:solidFill>
                <a:latin typeface="Segoe UI" pitchFamily="34" charset="0"/>
                <a:ea typeface="+mn-ea"/>
                <a:cs typeface="Segoe UI"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b="0" dirty="0">
              <a:solidFill>
                <a:schemeClr val="tx1"/>
              </a:solidFill>
              <a:latin typeface="+mj-lt"/>
            </a:endParaRPr>
          </a:p>
        </p:txBody>
      </p:sp>
      <p:sp>
        <p:nvSpPr>
          <p:cNvPr id="2" name="Slide Number Placeholder 3">
            <a:extLst>
              <a:ext uri="{FF2B5EF4-FFF2-40B4-BE49-F238E27FC236}">
                <a16:creationId xmlns:a16="http://schemas.microsoft.com/office/drawing/2014/main" id="{BCBB84F5-83BD-F4AB-9475-3208F008323A}"/>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7" name="Slide Number Placeholder 6">
            <a:extLst>
              <a:ext uri="{FF2B5EF4-FFF2-40B4-BE49-F238E27FC236}">
                <a16:creationId xmlns:a16="http://schemas.microsoft.com/office/drawing/2014/main" id="{B5F37D8A-7181-BCF3-0512-17C75162C3B8}"/>
              </a:ext>
            </a:extLst>
          </p:cNvPr>
          <p:cNvSpPr>
            <a:spLocks noGrp="1"/>
          </p:cNvSpPr>
          <p:nvPr>
            <p:ph type="sldNum" sz="quarter" idx="12"/>
          </p:nvPr>
        </p:nvSpPr>
        <p:spPr/>
        <p:txBody>
          <a:bodyPr/>
          <a:lstStyle/>
          <a:p>
            <a:fld id="{0FF54DE5-C571-48E8-A5BC-B369434E2F44}" type="slidenum">
              <a:rPr lang="en-US" smtClean="0"/>
              <a:t>32</a:t>
            </a:fld>
            <a:endParaRPr lang="en-US" dirty="0"/>
          </a:p>
        </p:txBody>
      </p:sp>
      <p:pic>
        <p:nvPicPr>
          <p:cNvPr id="9" name="Picture 8" descr="Screenshot continuation of the “Parent Finances” section, which asks the parent to enter the number of people in their family that will be in college between July 1, 2027, and June 30, 2028.">
            <a:extLst>
              <a:ext uri="{FF2B5EF4-FFF2-40B4-BE49-F238E27FC236}">
                <a16:creationId xmlns:a16="http://schemas.microsoft.com/office/drawing/2014/main" id="{16540908-87BB-6162-0F9D-C43316B6A3EE}"/>
              </a:ext>
            </a:extLst>
          </p:cNvPr>
          <p:cNvPicPr>
            <a:picLocks noChangeAspect="1"/>
          </p:cNvPicPr>
          <p:nvPr/>
        </p:nvPicPr>
        <p:blipFill>
          <a:blip r:embed="rId3"/>
          <a:srcRect t="1203"/>
          <a:stretch>
            <a:fillRect/>
          </a:stretch>
        </p:blipFill>
        <p:spPr>
          <a:xfrm>
            <a:off x="5159996" y="2283862"/>
            <a:ext cx="5986807" cy="2290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757187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EABAD-2306-59B1-D3A4-36CC437D37E3}"/>
              </a:ext>
            </a:extLst>
          </p:cNvPr>
          <p:cNvSpPr>
            <a:spLocks noGrp="1"/>
          </p:cNvSpPr>
          <p:nvPr>
            <p:ph type="title"/>
          </p:nvPr>
        </p:nvSpPr>
        <p:spPr/>
        <p:txBody>
          <a:bodyPr/>
          <a:lstStyle/>
          <a:p>
            <a:r>
              <a:rPr lang="en-US" dirty="0">
                <a:solidFill>
                  <a:schemeClr val="accent1">
                    <a:lumMod val="50000"/>
                  </a:schemeClr>
                </a:solidFill>
              </a:rPr>
              <a:t>Parent financial questions</a:t>
            </a:r>
            <a:endParaRPr lang="en-US" dirty="0"/>
          </a:p>
        </p:txBody>
      </p:sp>
      <p:sp>
        <p:nvSpPr>
          <p:cNvPr id="3" name="Content Placeholder 2">
            <a:extLst>
              <a:ext uri="{FF2B5EF4-FFF2-40B4-BE49-F238E27FC236}">
                <a16:creationId xmlns:a16="http://schemas.microsoft.com/office/drawing/2014/main" id="{519DB9C7-95C9-69E5-B009-AAB100865577}"/>
              </a:ext>
            </a:extLst>
          </p:cNvPr>
          <p:cNvSpPr>
            <a:spLocks noGrp="1"/>
          </p:cNvSpPr>
          <p:nvPr>
            <p:ph idx="1"/>
          </p:nvPr>
        </p:nvSpPr>
        <p:spPr>
          <a:xfrm>
            <a:off x="1104900" y="1600200"/>
            <a:ext cx="2456447" cy="4572000"/>
          </a:xfrm>
        </p:spPr>
        <p:txBody>
          <a:bodyPr/>
          <a:lstStyle/>
          <a:p>
            <a:pPr marL="0" indent="0">
              <a:buNone/>
            </a:pPr>
            <a:r>
              <a:rPr lang="en-US" dirty="0"/>
              <a:t>These questions are dependent on the information imported from the IRS.</a:t>
            </a:r>
          </a:p>
        </p:txBody>
      </p:sp>
      <p:sp>
        <p:nvSpPr>
          <p:cNvPr id="4" name="Footer Placeholder 3">
            <a:extLst>
              <a:ext uri="{FF2B5EF4-FFF2-40B4-BE49-F238E27FC236}">
                <a16:creationId xmlns:a16="http://schemas.microsoft.com/office/drawing/2014/main" id="{CCCC2CA3-4719-4C26-2B1B-5393AAAA00B3}"/>
              </a:ext>
            </a:extLst>
          </p:cNvPr>
          <p:cNvSpPr>
            <a:spLocks noGrp="1"/>
          </p:cNvSpPr>
          <p:nvPr>
            <p:ph type="ftr" sz="quarter" idx="11"/>
          </p:nvPr>
        </p:nvSpPr>
        <p:spPr/>
        <p:txBody>
          <a:bodyPr/>
          <a:lstStyle/>
          <a:p>
            <a:r>
              <a:rPr lang="en-US"/>
              <a:t>© Mapping Your Future 2025</a:t>
            </a:r>
            <a:endParaRPr lang="en-US" dirty="0"/>
          </a:p>
        </p:txBody>
      </p:sp>
      <p:sp>
        <p:nvSpPr>
          <p:cNvPr id="5" name="Slide Number Placeholder 4">
            <a:extLst>
              <a:ext uri="{FF2B5EF4-FFF2-40B4-BE49-F238E27FC236}">
                <a16:creationId xmlns:a16="http://schemas.microsoft.com/office/drawing/2014/main" id="{FA6BD198-C3AF-DE02-543E-52E5FD2E020F}"/>
              </a:ext>
            </a:extLst>
          </p:cNvPr>
          <p:cNvSpPr>
            <a:spLocks noGrp="1"/>
          </p:cNvSpPr>
          <p:nvPr>
            <p:ph type="sldNum" sz="quarter" idx="12"/>
          </p:nvPr>
        </p:nvSpPr>
        <p:spPr/>
        <p:txBody>
          <a:bodyPr/>
          <a:lstStyle/>
          <a:p>
            <a:fld id="{0FF54DE5-C571-48E8-A5BC-B369434E2F44}" type="slidenum">
              <a:rPr lang="en-US" smtClean="0"/>
              <a:t>33</a:t>
            </a:fld>
            <a:endParaRPr lang="en-US" dirty="0"/>
          </a:p>
        </p:txBody>
      </p:sp>
      <p:pic>
        <p:nvPicPr>
          <p:cNvPr id="7" name="Picture 6" descr="Screenshot continuation of the “Parent Finances” section. The parent is prompted with fields related to their 2025 tax return information, specifically about their income earned from work, tax exempt interest income, untaxed portions of IRA distributions, retirement income, adjusted gross income, income tax paid and IRA deductions and payments to self-employed SEP, SIMPLE, and qualified plans.">
            <a:extLst>
              <a:ext uri="{FF2B5EF4-FFF2-40B4-BE49-F238E27FC236}">
                <a16:creationId xmlns:a16="http://schemas.microsoft.com/office/drawing/2014/main" id="{A66F291A-D307-E7D1-EF76-7C4DA80F011F}"/>
              </a:ext>
            </a:extLst>
          </p:cNvPr>
          <p:cNvPicPr>
            <a:picLocks noChangeAspect="1"/>
          </p:cNvPicPr>
          <p:nvPr/>
        </p:nvPicPr>
        <p:blipFill>
          <a:blip r:embed="rId2" cstate="print">
            <a:extLst>
              <a:ext uri="{28A0092B-C50C-407E-A947-70E740481C1C}">
                <a14:useLocalDpi xmlns:a14="http://schemas.microsoft.com/office/drawing/2010/main" val="0"/>
              </a:ext>
            </a:extLst>
          </a:blip>
          <a:srcRect l="26584" t="8240" r="27039"/>
          <a:stretch>
            <a:fillRect/>
          </a:stretch>
        </p:blipFill>
        <p:spPr>
          <a:xfrm>
            <a:off x="3762606" y="1815728"/>
            <a:ext cx="3312121" cy="41109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Screenshot continuation of the “Parent Finances” section. The parent is prompted with fields related to their 2025 tax return information, specifically about their education credits; net profit or loss from IRS Form 1040 Schedule C; amount of college grants, scholarships, or AmeriCorps benefits reported as income to the IRS; and foreign earned income exclusion.">
            <a:extLst>
              <a:ext uri="{FF2B5EF4-FFF2-40B4-BE49-F238E27FC236}">
                <a16:creationId xmlns:a16="http://schemas.microsoft.com/office/drawing/2014/main" id="{CC3C0293-1F32-C736-C987-14EC9E2AFD71}"/>
              </a:ext>
            </a:extLst>
          </p:cNvPr>
          <p:cNvPicPr>
            <a:picLocks noChangeAspect="1"/>
          </p:cNvPicPr>
          <p:nvPr/>
        </p:nvPicPr>
        <p:blipFill>
          <a:blip r:embed="rId3" cstate="print">
            <a:extLst>
              <a:ext uri="{28A0092B-C50C-407E-A947-70E740481C1C}">
                <a14:useLocalDpi xmlns:a14="http://schemas.microsoft.com/office/drawing/2010/main" val="0"/>
              </a:ext>
            </a:extLst>
          </a:blip>
          <a:srcRect l="27138" t="8240" r="26485" b="4120"/>
          <a:stretch>
            <a:fillRect/>
          </a:stretch>
        </p:blipFill>
        <p:spPr>
          <a:xfrm>
            <a:off x="7430703" y="1815728"/>
            <a:ext cx="3493082" cy="41409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1858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9361" y="-46287"/>
            <a:ext cx="10058400" cy="1187767"/>
          </a:xfrm>
        </p:spPr>
        <p:txBody>
          <a:bodyPr>
            <a:normAutofit/>
          </a:bodyPr>
          <a:lstStyle/>
          <a:p>
            <a:r>
              <a:rPr lang="en-US" dirty="0">
                <a:solidFill>
                  <a:schemeClr val="accent1">
                    <a:lumMod val="50000"/>
                  </a:schemeClr>
                </a:solidFill>
              </a:rPr>
              <a:t>Asset questions</a:t>
            </a:r>
          </a:p>
        </p:txBody>
      </p:sp>
      <p:sp>
        <p:nvSpPr>
          <p:cNvPr id="3" name="Footer Placeholder 4">
            <a:extLst>
              <a:ext uri="{FF2B5EF4-FFF2-40B4-BE49-F238E27FC236}">
                <a16:creationId xmlns:a16="http://schemas.microsoft.com/office/drawing/2014/main" id="{BED81518-AE94-96D6-5B13-A245D00F961C}"/>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7" name="Rectangle 6"/>
          <p:cNvSpPr/>
          <p:nvPr/>
        </p:nvSpPr>
        <p:spPr>
          <a:xfrm>
            <a:off x="1069848" y="1821159"/>
            <a:ext cx="4328421" cy="2246769"/>
          </a:xfrm>
          <a:prstGeom prst="rect">
            <a:avLst/>
          </a:prstGeom>
        </p:spPr>
        <p:txBody>
          <a:bodyPr wrap="square">
            <a:spAutoFit/>
          </a:bodyPr>
          <a:lstStyle/>
          <a:p>
            <a:pPr marL="171450" indent="-171450" defTabSz="685800">
              <a:buClr>
                <a:schemeClr val="accent1"/>
              </a:buClr>
              <a:buSzPct val="100000"/>
              <a:buFont typeface="Arial" panose="020B0604020202020204" pitchFamily="34" charset="0"/>
              <a:buChar char="•"/>
            </a:pPr>
            <a:r>
              <a:rPr lang="en-US" sz="2000" dirty="0"/>
              <a:t>Annual child support received</a:t>
            </a:r>
          </a:p>
          <a:p>
            <a:pPr marL="171450" indent="-171450" defTabSz="685800">
              <a:buClr>
                <a:schemeClr val="accent1"/>
              </a:buClr>
              <a:buSzPct val="100000"/>
              <a:buFont typeface="Arial" panose="020B0604020202020204" pitchFamily="34" charset="0"/>
              <a:buChar char="•"/>
            </a:pPr>
            <a:r>
              <a:rPr lang="en-US" sz="2000" dirty="0"/>
              <a:t>Cash, savings, and checking accounts</a:t>
            </a:r>
          </a:p>
          <a:p>
            <a:pPr marL="171450" indent="-171450" defTabSz="685800">
              <a:buClr>
                <a:schemeClr val="accent1"/>
              </a:buClr>
              <a:buSzPct val="100000"/>
              <a:buFont typeface="Arial" panose="020B0604020202020204" pitchFamily="34" charset="0"/>
              <a:buChar char="•"/>
            </a:pPr>
            <a:r>
              <a:rPr lang="en-US" sz="2000" dirty="0"/>
              <a:t>Businesses and investment farms</a:t>
            </a:r>
          </a:p>
          <a:p>
            <a:pPr marL="171450" indent="-171450" defTabSz="685800">
              <a:buClr>
                <a:schemeClr val="accent1"/>
              </a:buClr>
              <a:buSzPct val="100000"/>
              <a:buFont typeface="Arial" panose="020B0604020202020204" pitchFamily="34" charset="0"/>
              <a:buChar char="•"/>
            </a:pPr>
            <a:r>
              <a:rPr lang="en-US" sz="2000" dirty="0"/>
              <a:t>Investments, including real estate (not parents’ home)</a:t>
            </a:r>
          </a:p>
          <a:p>
            <a:pPr defTabSz="685800">
              <a:buClr>
                <a:schemeClr val="accent1"/>
              </a:buClr>
              <a:buSzPct val="100000"/>
            </a:pPr>
            <a:endParaRPr lang="en-US" sz="2000" dirty="0"/>
          </a:p>
        </p:txBody>
      </p:sp>
      <p:sp>
        <p:nvSpPr>
          <p:cNvPr id="6" name="Slide Number Placeholder 3">
            <a:extLst>
              <a:ext uri="{FF2B5EF4-FFF2-40B4-BE49-F238E27FC236}">
                <a16:creationId xmlns:a16="http://schemas.microsoft.com/office/drawing/2014/main" id="{2BB0993E-51DD-0E36-4F93-55854554D059}"/>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5" name="Slide Number Placeholder 4">
            <a:extLst>
              <a:ext uri="{FF2B5EF4-FFF2-40B4-BE49-F238E27FC236}">
                <a16:creationId xmlns:a16="http://schemas.microsoft.com/office/drawing/2014/main" id="{267B858C-CF34-6967-DD6D-3A6554C1CF4E}"/>
              </a:ext>
            </a:extLst>
          </p:cNvPr>
          <p:cNvSpPr>
            <a:spLocks noGrp="1"/>
          </p:cNvSpPr>
          <p:nvPr>
            <p:ph type="sldNum" sz="quarter" idx="12"/>
          </p:nvPr>
        </p:nvSpPr>
        <p:spPr/>
        <p:txBody>
          <a:bodyPr/>
          <a:lstStyle/>
          <a:p>
            <a:fld id="{0FF54DE5-C571-48E8-A5BC-B369434E2F44}" type="slidenum">
              <a:rPr lang="en-US" smtClean="0"/>
              <a:t>34</a:t>
            </a:fld>
            <a:endParaRPr lang="en-US" dirty="0"/>
          </a:p>
        </p:txBody>
      </p:sp>
      <p:pic>
        <p:nvPicPr>
          <p:cNvPr id="9" name="Picture 8">
            <a:extLst>
              <a:ext uri="{FF2B5EF4-FFF2-40B4-BE49-F238E27FC236}">
                <a16:creationId xmlns:a16="http://schemas.microsoft.com/office/drawing/2014/main" id="{CB1D9FE5-C048-0195-9C3A-1B235B4D6726}"/>
              </a:ext>
            </a:extLst>
          </p:cNvPr>
          <p:cNvPicPr>
            <a:picLocks noChangeAspect="1"/>
          </p:cNvPicPr>
          <p:nvPr/>
        </p:nvPicPr>
        <p:blipFill>
          <a:blip r:embed="rId3"/>
          <a:stretch>
            <a:fillRect/>
          </a:stretch>
        </p:blipFill>
        <p:spPr>
          <a:xfrm>
            <a:off x="5555269" y="1558816"/>
            <a:ext cx="5196262" cy="46923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32777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1">
                    <a:lumMod val="50000"/>
                  </a:schemeClr>
                </a:solidFill>
              </a:rPr>
              <a:t>Determining the value of assets</a:t>
            </a:r>
          </a:p>
        </p:txBody>
      </p:sp>
      <p:sp>
        <p:nvSpPr>
          <p:cNvPr id="8" name="Footer Placeholder 4">
            <a:extLst>
              <a:ext uri="{FF2B5EF4-FFF2-40B4-BE49-F238E27FC236}">
                <a16:creationId xmlns:a16="http://schemas.microsoft.com/office/drawing/2014/main" id="{0AADC10A-AD20-382E-C8C5-003D929C233E}"/>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7" name="Slide Number Placeholder 3"/>
          <p:cNvSpPr>
            <a:spLocks noGrp="1"/>
          </p:cNvSpPr>
          <p:nvPr>
            <p:ph type="sldNum" sz="quarter" idx="12"/>
          </p:nvPr>
        </p:nvSpPr>
        <p:spPr>
          <a:xfrm>
            <a:off x="9092380" y="5892561"/>
            <a:ext cx="2743200" cy="365125"/>
          </a:xfrm>
        </p:spPr>
        <p:txBody>
          <a:bodyPr>
            <a:normAutofit/>
          </a:bodyPr>
          <a:lstStyle/>
          <a:p>
            <a:pPr>
              <a:spcAft>
                <a:spcPts val="600"/>
              </a:spcAft>
            </a:pPr>
            <a:fld id="{D57F1E4F-1CFF-5643-939E-217C01CDF565}" type="slidenum">
              <a:rPr lang="en-US" b="0" smtClean="0">
                <a:solidFill>
                  <a:schemeClr val="tx1">
                    <a:lumMod val="50000"/>
                    <a:lumOff val="50000"/>
                  </a:schemeClr>
                </a:solidFill>
              </a:rPr>
              <a:pPr>
                <a:spcAft>
                  <a:spcPts val="600"/>
                </a:spcAft>
              </a:pPr>
              <a:t>35</a:t>
            </a:fld>
            <a:endParaRPr lang="en-US" b="0" dirty="0">
              <a:solidFill>
                <a:schemeClr val="tx1">
                  <a:lumMod val="50000"/>
                  <a:lumOff val="50000"/>
                </a:schemeClr>
              </a:solidFill>
            </a:endParaRPr>
          </a:p>
        </p:txBody>
      </p:sp>
      <p:sp>
        <p:nvSpPr>
          <p:cNvPr id="5" name="Slide Number Placeholder 5"/>
          <p:cNvSpPr txBox="1">
            <a:spLocks/>
          </p:cNvSpPr>
          <p:nvPr/>
        </p:nvSpPr>
        <p:spPr>
          <a:xfrm>
            <a:off x="0" y="6005513"/>
            <a:ext cx="2844800" cy="365125"/>
          </a:xfrm>
          <a:prstGeom prst="rect">
            <a:avLst/>
          </a:prstGeom>
        </p:spPr>
        <p:txBody>
          <a:bodyPr/>
          <a:ls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defRPr/>
            </a:pPr>
            <a:endParaRPr lang="en-US" sz="1200" dirty="0"/>
          </a:p>
        </p:txBody>
      </p:sp>
      <p:graphicFrame>
        <p:nvGraphicFramePr>
          <p:cNvPr id="6" name="Diagram 5"/>
          <p:cNvGraphicFramePr/>
          <p:nvPr>
            <p:extLst>
              <p:ext uri="{D42A27DB-BD31-4B8C-83A1-F6EECF244321}">
                <p14:modId xmlns:p14="http://schemas.microsoft.com/office/powerpoint/2010/main" val="692773060"/>
              </p:ext>
            </p:extLst>
          </p:nvPr>
        </p:nvGraphicFramePr>
        <p:xfrm>
          <a:off x="1066041" y="1859827"/>
          <a:ext cx="10058400" cy="3617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Minus Sign 2">
            <a:extLst>
              <a:ext uri="{FF2B5EF4-FFF2-40B4-BE49-F238E27FC236}">
                <a16:creationId xmlns:a16="http://schemas.microsoft.com/office/drawing/2014/main" id="{E7F20176-FA5B-4CA6-B6F2-EF49DBCAE825}"/>
              </a:ext>
            </a:extLst>
          </p:cNvPr>
          <p:cNvSpPr/>
          <p:nvPr/>
        </p:nvSpPr>
        <p:spPr>
          <a:xfrm>
            <a:off x="4038600" y="2905436"/>
            <a:ext cx="666750" cy="47625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Equals 3">
            <a:extLst>
              <a:ext uri="{FF2B5EF4-FFF2-40B4-BE49-F238E27FC236}">
                <a16:creationId xmlns:a16="http://schemas.microsoft.com/office/drawing/2014/main" id="{3C9B41E1-77DF-4685-9AAC-A6B842F46471}"/>
              </a:ext>
            </a:extLst>
          </p:cNvPr>
          <p:cNvSpPr/>
          <p:nvPr/>
        </p:nvSpPr>
        <p:spPr>
          <a:xfrm>
            <a:off x="7486650" y="2824318"/>
            <a:ext cx="666750" cy="638486"/>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4068789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50A9B-7397-7DF4-0085-1E5541E67658}"/>
              </a:ext>
            </a:extLst>
          </p:cNvPr>
          <p:cNvSpPr>
            <a:spLocks noGrp="1"/>
          </p:cNvSpPr>
          <p:nvPr>
            <p:ph type="title"/>
          </p:nvPr>
        </p:nvSpPr>
        <p:spPr/>
        <p:txBody>
          <a:bodyPr/>
          <a:lstStyle/>
          <a:p>
            <a:r>
              <a:rPr lang="en-US" dirty="0">
                <a:solidFill>
                  <a:schemeClr val="tx2"/>
                </a:solidFill>
              </a:rPr>
              <a:t>Other parent information</a:t>
            </a:r>
          </a:p>
        </p:txBody>
      </p:sp>
      <p:sp>
        <p:nvSpPr>
          <p:cNvPr id="3" name="Content Placeholder 2">
            <a:extLst>
              <a:ext uri="{FF2B5EF4-FFF2-40B4-BE49-F238E27FC236}">
                <a16:creationId xmlns:a16="http://schemas.microsoft.com/office/drawing/2014/main" id="{3697F497-647D-BDA6-6B33-24977131011D}"/>
              </a:ext>
            </a:extLst>
          </p:cNvPr>
          <p:cNvSpPr>
            <a:spLocks noGrp="1"/>
          </p:cNvSpPr>
          <p:nvPr>
            <p:ph idx="1"/>
          </p:nvPr>
        </p:nvSpPr>
        <p:spPr>
          <a:xfrm>
            <a:off x="1104899" y="1600200"/>
            <a:ext cx="7182453" cy="4572000"/>
          </a:xfrm>
        </p:spPr>
        <p:txBody>
          <a:bodyPr/>
          <a:lstStyle/>
          <a:p>
            <a:pPr marL="0" indent="0">
              <a:buNone/>
            </a:pPr>
            <a:r>
              <a:rPr lang="en-US" dirty="0"/>
              <a:t>Could be a biological or adoptive parent or step-parent</a:t>
            </a:r>
          </a:p>
        </p:txBody>
      </p:sp>
      <p:sp>
        <p:nvSpPr>
          <p:cNvPr id="5" name="Slide Number Placeholder 3">
            <a:extLst>
              <a:ext uri="{FF2B5EF4-FFF2-40B4-BE49-F238E27FC236}">
                <a16:creationId xmlns:a16="http://schemas.microsoft.com/office/drawing/2014/main" id="{1045ACD7-6491-9649-A8EB-BB7899153E66}"/>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6" name="Footer Placeholder 4">
            <a:extLst>
              <a:ext uri="{FF2B5EF4-FFF2-40B4-BE49-F238E27FC236}">
                <a16:creationId xmlns:a16="http://schemas.microsoft.com/office/drawing/2014/main" id="{ACCB9390-ABBA-23DB-1D53-3E0E5C4F47D4}"/>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7" name="Slide Number Placeholder 6">
            <a:extLst>
              <a:ext uri="{FF2B5EF4-FFF2-40B4-BE49-F238E27FC236}">
                <a16:creationId xmlns:a16="http://schemas.microsoft.com/office/drawing/2014/main" id="{A0DE2CBE-820D-E60C-EC10-A4274AFF5A43}"/>
              </a:ext>
            </a:extLst>
          </p:cNvPr>
          <p:cNvSpPr>
            <a:spLocks noGrp="1"/>
          </p:cNvSpPr>
          <p:nvPr>
            <p:ph type="sldNum" sz="quarter" idx="12"/>
          </p:nvPr>
        </p:nvSpPr>
        <p:spPr/>
        <p:txBody>
          <a:bodyPr/>
          <a:lstStyle/>
          <a:p>
            <a:fld id="{0FF54DE5-C571-48E8-A5BC-B369434E2F44}" type="slidenum">
              <a:rPr lang="en-US" smtClean="0"/>
              <a:t>36</a:t>
            </a:fld>
            <a:endParaRPr lang="en-US" dirty="0"/>
          </a:p>
        </p:txBody>
      </p:sp>
      <p:pic>
        <p:nvPicPr>
          <p:cNvPr id="9" name="Picture 8" descr="Screenshot continuation of the “Parent Finances” section, which asks the parent to enter their spouse’s date of birth to help determine the student’s eligibility for federal student aid. There are text boxes for the parent to enter their spouse’s month, date, and year of birth.">
            <a:extLst>
              <a:ext uri="{FF2B5EF4-FFF2-40B4-BE49-F238E27FC236}">
                <a16:creationId xmlns:a16="http://schemas.microsoft.com/office/drawing/2014/main" id="{5DE868F3-D24E-1328-92E9-46E06B1B3C34}"/>
              </a:ext>
            </a:extLst>
          </p:cNvPr>
          <p:cNvPicPr>
            <a:picLocks noChangeAspect="1"/>
          </p:cNvPicPr>
          <p:nvPr/>
        </p:nvPicPr>
        <p:blipFill>
          <a:blip r:embed="rId3"/>
          <a:stretch>
            <a:fillRect/>
          </a:stretch>
        </p:blipFill>
        <p:spPr>
          <a:xfrm>
            <a:off x="2744503" y="2305392"/>
            <a:ext cx="6701475" cy="31616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53094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038" y="-117398"/>
            <a:ext cx="9462602" cy="1285798"/>
          </a:xfrm>
        </p:spPr>
        <p:txBody>
          <a:bodyPr vert="horz" lIns="91440" tIns="45720" rIns="91440" bIns="45720" rtlCol="0" anchor="b">
            <a:normAutofit/>
          </a:bodyPr>
          <a:lstStyle/>
          <a:p>
            <a:r>
              <a:rPr lang="en-US" dirty="0">
                <a:solidFill>
                  <a:schemeClr val="tx2"/>
                </a:solidFill>
              </a:rPr>
              <a:t>Parent review, signature and confirmation page</a:t>
            </a:r>
          </a:p>
        </p:txBody>
      </p:sp>
      <p:sp>
        <p:nvSpPr>
          <p:cNvPr id="3" name="Footer Placeholder 4">
            <a:extLst>
              <a:ext uri="{FF2B5EF4-FFF2-40B4-BE49-F238E27FC236}">
                <a16:creationId xmlns:a16="http://schemas.microsoft.com/office/drawing/2014/main" id="{49489C2A-A7F9-771F-D88F-A48FB766A893}"/>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4" name="Slide Number Placeholder 3"/>
          <p:cNvSpPr>
            <a:spLocks noGrp="1"/>
          </p:cNvSpPr>
          <p:nvPr>
            <p:ph type="sldNum" sz="quarter" idx="12"/>
          </p:nvPr>
        </p:nvSpPr>
        <p:spPr>
          <a:xfrm>
            <a:off x="9997901" y="6104792"/>
            <a:ext cx="1787699" cy="365125"/>
          </a:xfrm>
        </p:spPr>
        <p:txBody>
          <a:bodyPr vert="horz" lIns="91440" tIns="45720" rIns="91440" bIns="45720" rtlCol="0" anchor="ctr">
            <a:normAutofit/>
          </a:bodyPr>
          <a:lstStyle/>
          <a:p>
            <a:pPr>
              <a:spcAft>
                <a:spcPts val="600"/>
              </a:spcAft>
            </a:pPr>
            <a:fld id="{028E3F4F-51B2-42EE-AFA2-40C4572185CC}" type="slidenum">
              <a:rPr lang="en-US">
                <a:solidFill>
                  <a:schemeClr val="tx1">
                    <a:lumMod val="50000"/>
                    <a:lumOff val="50000"/>
                  </a:schemeClr>
                </a:solidFill>
              </a:rPr>
              <a:pPr>
                <a:spcAft>
                  <a:spcPts val="600"/>
                </a:spcAft>
              </a:pPr>
              <a:t>37</a:t>
            </a:fld>
            <a:endParaRPr lang="en-US" dirty="0">
              <a:solidFill>
                <a:schemeClr val="tx1">
                  <a:lumMod val="50000"/>
                  <a:lumOff val="50000"/>
                </a:schemeClr>
              </a:solidFill>
            </a:endParaRPr>
          </a:p>
        </p:txBody>
      </p:sp>
      <p:pic>
        <p:nvPicPr>
          <p:cNvPr id="12" name="Picture 11" descr="Screenshot of the parent completion page, which informs the parent that the FAFSA form is now complete. The parent is given information on what happens next. This includes that the student’s FAFSA Submission Summary has estimates of their federal student aid eligibility, that the student should review the “Next Steps” section of their FAFSA Submission Summary, and that schools will contact the student if more information is needed. A button allows the parent to “Return to My Dashboard.”">
            <a:extLst>
              <a:ext uri="{FF2B5EF4-FFF2-40B4-BE49-F238E27FC236}">
                <a16:creationId xmlns:a16="http://schemas.microsoft.com/office/drawing/2014/main" id="{533D80EA-8D3A-3473-4192-9C439A75699E}"/>
              </a:ext>
            </a:extLst>
          </p:cNvPr>
          <p:cNvPicPr>
            <a:picLocks noChangeAspect="1"/>
          </p:cNvPicPr>
          <p:nvPr/>
        </p:nvPicPr>
        <p:blipFill>
          <a:blip r:embed="rId3" cstate="print">
            <a:extLst>
              <a:ext uri="{28A0092B-C50C-407E-A947-70E740481C1C}">
                <a14:useLocalDpi xmlns:a14="http://schemas.microsoft.com/office/drawing/2010/main" val="0"/>
              </a:ext>
            </a:extLst>
          </a:blip>
          <a:srcRect l="12210" t="9889" r="12535" b="6760"/>
          <a:stretch>
            <a:fillRect/>
          </a:stretch>
        </p:blipFill>
        <p:spPr>
          <a:xfrm>
            <a:off x="6424881" y="1770129"/>
            <a:ext cx="4775081" cy="33177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Screenshot of the parent review page. Each of the previous sections, which the parent can expand and collapse, are listed to have the parent review and verify the information. Under the “Terms &amp; Conditions” section, the parent can select the “View Terms &amp; Conditions” button to open the terms and conditions the parent agrees to by signing the FAFSA form. An alert informs the parent that the terms and conditions are “viewed.” A checkbox indicates the parent agrees to the terms. The parent is informed that the student’s form is ready to submit because all contributors have completed their sections. A button allows the parent to “Submit FAFSA Form.”">
            <a:extLst>
              <a:ext uri="{FF2B5EF4-FFF2-40B4-BE49-F238E27FC236}">
                <a16:creationId xmlns:a16="http://schemas.microsoft.com/office/drawing/2014/main" id="{F686CF66-2CFC-8BDE-075C-B0EB5571ECA8}"/>
              </a:ext>
            </a:extLst>
          </p:cNvPr>
          <p:cNvPicPr>
            <a:picLocks noChangeAspect="1"/>
          </p:cNvPicPr>
          <p:nvPr/>
        </p:nvPicPr>
        <p:blipFill>
          <a:blip r:embed="rId4" cstate="print">
            <a:extLst>
              <a:ext uri="{28A0092B-C50C-407E-A947-70E740481C1C}">
                <a14:useLocalDpi xmlns:a14="http://schemas.microsoft.com/office/drawing/2010/main" val="0"/>
              </a:ext>
            </a:extLst>
          </a:blip>
          <a:srcRect t="2231" r="1741"/>
          <a:stretch>
            <a:fillRect/>
          </a:stretch>
        </p:blipFill>
        <p:spPr>
          <a:xfrm>
            <a:off x="4093849" y="2364283"/>
            <a:ext cx="3187630" cy="38566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Screenshot of the pop-up window that appears after the parent selects “View Terms &amp; Conditions.” The terms and conditions the parent will be agreeing to by signing the FAFSA form are displayed. There is a button for “Done.”">
            <a:extLst>
              <a:ext uri="{FF2B5EF4-FFF2-40B4-BE49-F238E27FC236}">
                <a16:creationId xmlns:a16="http://schemas.microsoft.com/office/drawing/2014/main" id="{5107B163-07E5-6B3F-3365-F6B43B7DC61E}"/>
              </a:ext>
            </a:extLst>
          </p:cNvPr>
          <p:cNvPicPr>
            <a:picLocks noChangeAspect="1"/>
          </p:cNvPicPr>
          <p:nvPr/>
        </p:nvPicPr>
        <p:blipFill>
          <a:blip r:embed="rId5" cstate="print">
            <a:extLst>
              <a:ext uri="{28A0092B-C50C-407E-A947-70E740481C1C}">
                <a14:useLocalDpi xmlns:a14="http://schemas.microsoft.com/office/drawing/2010/main" val="0"/>
              </a:ext>
            </a:extLst>
          </a:blip>
          <a:srcRect l="27053" t="11257" r="27152" b="3334"/>
          <a:stretch>
            <a:fillRect/>
          </a:stretch>
        </p:blipFill>
        <p:spPr>
          <a:xfrm>
            <a:off x="992038" y="1493909"/>
            <a:ext cx="3187629" cy="37293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877555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04900" y="76200"/>
            <a:ext cx="9980682" cy="1096962"/>
          </a:xfrm>
        </p:spPr>
        <p:txBody>
          <a:bodyPr vert="horz" lIns="0" tIns="45720" rIns="0" bIns="45720" rtlCol="0" anchor="b">
            <a:normAutofit/>
          </a:bodyPr>
          <a:lstStyle/>
          <a:p>
            <a:r>
              <a:rPr lang="en-US"/>
              <a:t>FAFSA Submission summary</a:t>
            </a:r>
          </a:p>
        </p:txBody>
      </p:sp>
      <p:sp>
        <p:nvSpPr>
          <p:cNvPr id="4" name="Slide Number Placeholder 3">
            <a:extLst>
              <a:ext uri="{FF2B5EF4-FFF2-40B4-BE49-F238E27FC236}">
                <a16:creationId xmlns:a16="http://schemas.microsoft.com/office/drawing/2014/main" id="{66AF6826-540D-8B7D-1966-72FD260EA510}"/>
              </a:ext>
            </a:extLst>
          </p:cNvPr>
          <p:cNvSpPr txBox="1">
            <a:spLocks/>
          </p:cNvSpPr>
          <p:nvPr/>
        </p:nvSpPr>
        <p:spPr>
          <a:xfrm>
            <a:off x="1104900" y="1600200"/>
            <a:ext cx="3396996" cy="4572000"/>
          </a:xfrm>
          <a:prstGeom prst="rect">
            <a:avLst/>
          </a:prstGeom>
        </p:spPr>
        <p:txBody>
          <a:bodyPr vert="horz" lIns="0" tIns="45720" rIns="0" bIns="45720" rtlCol="0">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l">
              <a:lnSpc>
                <a:spcPct val="90000"/>
              </a:lnSpc>
              <a:spcBef>
                <a:spcPts val="1200"/>
              </a:spcBef>
              <a:spcAft>
                <a:spcPts val="600"/>
              </a:spcAft>
              <a:buFont typeface="Arial" panose="020B0604020202020204" pitchFamily="34" charset="0"/>
              <a:buChar char="•"/>
            </a:pPr>
            <a:r>
              <a:rPr lang="en-US" sz="1800" kern="1200" dirty="0">
                <a:solidFill>
                  <a:schemeClr val="tx1"/>
                </a:solidFill>
                <a:latin typeface="+mn-lt"/>
                <a:ea typeface="+mn-ea"/>
                <a:cs typeface="+mn-cs"/>
              </a:rPr>
              <a:t>FAFSA Submission Summary is now immediately available.</a:t>
            </a:r>
          </a:p>
          <a:p>
            <a:pPr marL="285750" indent="-285750" algn="l">
              <a:lnSpc>
                <a:spcPct val="90000"/>
              </a:lnSpc>
              <a:spcBef>
                <a:spcPts val="1200"/>
              </a:spcBef>
              <a:spcAft>
                <a:spcPts val="600"/>
              </a:spcAft>
              <a:buFont typeface="Arial" panose="020B0604020202020204" pitchFamily="34" charset="0"/>
              <a:buChar char="•"/>
            </a:pPr>
            <a:r>
              <a:rPr lang="en-US" sz="1800" dirty="0">
                <a:solidFill>
                  <a:schemeClr val="tx1"/>
                </a:solidFill>
              </a:rPr>
              <a:t>It is an estimate of federal financial aid.</a:t>
            </a:r>
            <a:endParaRPr lang="en-US" sz="1800" kern="1200" dirty="0">
              <a:solidFill>
                <a:schemeClr val="tx1"/>
              </a:solidFill>
              <a:latin typeface="+mn-lt"/>
              <a:ea typeface="+mn-ea"/>
              <a:cs typeface="+mn-cs"/>
            </a:endParaRPr>
          </a:p>
        </p:txBody>
      </p:sp>
      <p:pic>
        <p:nvPicPr>
          <p:cNvPr id="9" name="Picture 8">
            <a:extLst>
              <a:ext uri="{FF2B5EF4-FFF2-40B4-BE49-F238E27FC236}">
                <a16:creationId xmlns:a16="http://schemas.microsoft.com/office/drawing/2014/main" id="{67C4737B-B799-7D22-E1D4-7DEF109119C1}"/>
              </a:ext>
            </a:extLst>
          </p:cNvPr>
          <p:cNvPicPr>
            <a:picLocks noChangeAspect="1"/>
          </p:cNvPicPr>
          <p:nvPr/>
        </p:nvPicPr>
        <p:blipFill>
          <a:blip r:embed="rId3"/>
          <a:stretch>
            <a:fillRect/>
          </a:stretch>
        </p:blipFill>
        <p:spPr>
          <a:xfrm>
            <a:off x="5272399" y="1600199"/>
            <a:ext cx="5195455" cy="45720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Footer Placeholder 4">
            <a:extLst>
              <a:ext uri="{FF2B5EF4-FFF2-40B4-BE49-F238E27FC236}">
                <a16:creationId xmlns:a16="http://schemas.microsoft.com/office/drawing/2014/main" id="{5A9163A0-011B-D007-CCF3-A73463C5293C}"/>
              </a:ext>
            </a:extLst>
          </p:cNvPr>
          <p:cNvSpPr>
            <a:spLocks noGrp="1"/>
          </p:cNvSpPr>
          <p:nvPr>
            <p:ph type="ftr" sz="quarter" idx="11"/>
          </p:nvPr>
        </p:nvSpPr>
        <p:spPr>
          <a:xfrm>
            <a:off x="2934459" y="6356350"/>
            <a:ext cx="6323082" cy="365126"/>
          </a:xfrm>
        </p:spPr>
        <p:txBody>
          <a:bodyPr vert="horz" lIns="0" tIns="45720" rIns="0" bIns="45720" rtlCol="0" anchor="ctr">
            <a:normAutofit/>
          </a:bodyPr>
          <a:lstStyle/>
          <a:p>
            <a:pPr>
              <a:spcAft>
                <a:spcPts val="600"/>
              </a:spcAft>
            </a:pPr>
            <a:r>
              <a:rPr lang="en-US" dirty="0"/>
              <a:t>© Mapping Your Future 2026</a:t>
            </a:r>
            <a:endParaRPr lang="en-US"/>
          </a:p>
        </p:txBody>
      </p:sp>
      <p:sp>
        <p:nvSpPr>
          <p:cNvPr id="8" name="Slide Number Placeholder 7">
            <a:extLst>
              <a:ext uri="{FF2B5EF4-FFF2-40B4-BE49-F238E27FC236}">
                <a16:creationId xmlns:a16="http://schemas.microsoft.com/office/drawing/2014/main" id="{3FA5E3CC-6A9C-EEB1-D6BC-2E5A85FBBA5D}"/>
              </a:ext>
            </a:extLst>
          </p:cNvPr>
          <p:cNvSpPr>
            <a:spLocks noGrp="1"/>
          </p:cNvSpPr>
          <p:nvPr>
            <p:ph type="sldNum" sz="quarter" idx="12"/>
          </p:nvPr>
        </p:nvSpPr>
        <p:spPr>
          <a:xfrm>
            <a:off x="9256782" y="6356351"/>
            <a:ext cx="1828800" cy="365125"/>
          </a:xfrm>
        </p:spPr>
        <p:txBody>
          <a:bodyPr vert="horz" lIns="0" tIns="45720" rIns="0" bIns="45720" rtlCol="0" anchor="ctr">
            <a:normAutofit/>
          </a:bodyPr>
          <a:lstStyle/>
          <a:p>
            <a:pPr>
              <a:spcAft>
                <a:spcPts val="600"/>
              </a:spcAft>
            </a:pPr>
            <a:fld id="{0FF54DE5-C571-48E8-A5BC-B369434E2F44}" type="slidenum">
              <a:rPr lang="en-US" kern="1200" baseline="0">
                <a:latin typeface="+mn-lt"/>
                <a:ea typeface="+mn-ea"/>
                <a:cs typeface="+mn-cs"/>
              </a:rPr>
              <a:pPr>
                <a:spcAft>
                  <a:spcPts val="600"/>
                </a:spcAft>
              </a:pPr>
              <a:t>38</a:t>
            </a:fld>
            <a:endParaRPr lang="en-US" kern="1200" baseline="0">
              <a:latin typeface="+mn-lt"/>
              <a:ea typeface="+mn-ea"/>
              <a:cs typeface="+mn-cs"/>
            </a:endParaRPr>
          </a:p>
        </p:txBody>
      </p:sp>
    </p:spTree>
    <p:extLst>
      <p:ext uri="{BB962C8B-B14F-4D97-AF65-F5344CB8AC3E}">
        <p14:creationId xmlns:p14="http://schemas.microsoft.com/office/powerpoint/2010/main" val="38348435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7F532-8421-4EEB-926C-1C8DCE2B5A1F}"/>
              </a:ext>
            </a:extLst>
          </p:cNvPr>
          <p:cNvSpPr>
            <a:spLocks noGrp="1"/>
          </p:cNvSpPr>
          <p:nvPr>
            <p:ph type="title"/>
          </p:nvPr>
        </p:nvSpPr>
        <p:spPr>
          <a:xfrm>
            <a:off x="1184581" y="552091"/>
            <a:ext cx="3600860" cy="3108960"/>
          </a:xfrm>
        </p:spPr>
        <p:txBody>
          <a:bodyPr>
            <a:normAutofit/>
          </a:bodyPr>
          <a:lstStyle/>
          <a:p>
            <a:r>
              <a:rPr lang="en-US" dirty="0">
                <a:solidFill>
                  <a:schemeClr val="accent1">
                    <a:lumMod val="50000"/>
                  </a:schemeClr>
                </a:solidFill>
              </a:rPr>
              <a:t>Student Aid Index (SAI)</a:t>
            </a:r>
          </a:p>
        </p:txBody>
      </p:sp>
      <p:sp>
        <p:nvSpPr>
          <p:cNvPr id="3" name="Content Placeholder 2">
            <a:extLst>
              <a:ext uri="{FF2B5EF4-FFF2-40B4-BE49-F238E27FC236}">
                <a16:creationId xmlns:a16="http://schemas.microsoft.com/office/drawing/2014/main" id="{64AD73EE-3193-40C7-AAA1-CA75393C4119}"/>
              </a:ext>
            </a:extLst>
          </p:cNvPr>
          <p:cNvSpPr>
            <a:spLocks noGrp="1"/>
          </p:cNvSpPr>
          <p:nvPr>
            <p:ph idx="1"/>
          </p:nvPr>
        </p:nvSpPr>
        <p:spPr>
          <a:xfrm>
            <a:off x="5126418" y="552091"/>
            <a:ext cx="6224335" cy="5431536"/>
          </a:xfrm>
        </p:spPr>
        <p:txBody>
          <a:bodyPr anchor="ctr">
            <a:normAutofit/>
          </a:bodyPr>
          <a:lstStyle/>
          <a:p>
            <a:pPr fontAlgn="base">
              <a:buFont typeface="Wingdings" panose="05000000000000000000" pitchFamily="2" charset="2"/>
              <a:buChar char="§"/>
            </a:pPr>
            <a:r>
              <a:rPr lang="en-US" sz="2200" dirty="0"/>
              <a:t>The amount a family can reasonably be expected to contribute</a:t>
            </a:r>
          </a:p>
          <a:p>
            <a:pPr fontAlgn="base">
              <a:buFont typeface="Wingdings" panose="05000000000000000000" pitchFamily="2" charset="2"/>
              <a:buChar char="§"/>
            </a:pPr>
            <a:r>
              <a:rPr lang="en-US" sz="2200" dirty="0"/>
              <a:t>Calculated using data from the FAFSA and federal formula</a:t>
            </a:r>
          </a:p>
          <a:p>
            <a:pPr lvl="1" fontAlgn="base"/>
            <a:r>
              <a:rPr lang="en-US" sz="1800" dirty="0"/>
              <a:t>May be a negative number</a:t>
            </a:r>
          </a:p>
          <a:p>
            <a:pPr lvl="0" fontAlgn="base">
              <a:buFont typeface="Wingdings" panose="05000000000000000000" pitchFamily="2" charset="2"/>
              <a:buChar char="§"/>
            </a:pPr>
            <a:r>
              <a:rPr lang="en-US" sz="2200" dirty="0"/>
              <a:t>Two components</a:t>
            </a:r>
          </a:p>
          <a:p>
            <a:pPr lvl="1" fontAlgn="base"/>
            <a:r>
              <a:rPr lang="en-US" sz="2200" dirty="0"/>
              <a:t>Parent contribution</a:t>
            </a:r>
          </a:p>
          <a:p>
            <a:pPr lvl="1" fontAlgn="base"/>
            <a:r>
              <a:rPr lang="en-US" sz="2200" dirty="0"/>
              <a:t>Student contribution</a:t>
            </a:r>
          </a:p>
          <a:p>
            <a:pPr lvl="0" fontAlgn="base">
              <a:buFont typeface="Wingdings" panose="05000000000000000000" pitchFamily="2" charset="2"/>
              <a:buChar char="§"/>
            </a:pPr>
            <a:r>
              <a:rPr lang="en-US" sz="2200" dirty="0"/>
              <a:t>Stays the same regardless of college</a:t>
            </a:r>
          </a:p>
        </p:txBody>
      </p:sp>
      <p:sp>
        <p:nvSpPr>
          <p:cNvPr id="4" name="Footer Placeholder 4">
            <a:extLst>
              <a:ext uri="{FF2B5EF4-FFF2-40B4-BE49-F238E27FC236}">
                <a16:creationId xmlns:a16="http://schemas.microsoft.com/office/drawing/2014/main" id="{3EED0190-4509-3542-F3D8-9AAF77932A7C}"/>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23" name="Slide Number Placeholder 3">
            <a:extLst>
              <a:ext uri="{FF2B5EF4-FFF2-40B4-BE49-F238E27FC236}">
                <a16:creationId xmlns:a16="http://schemas.microsoft.com/office/drawing/2014/main" id="{016DC28F-E694-467C-AE3E-7B946E8FA72A}"/>
              </a:ext>
            </a:extLst>
          </p:cNvPr>
          <p:cNvSpPr>
            <a:spLocks noGrp="1"/>
          </p:cNvSpPr>
          <p:nvPr>
            <p:ph type="sldNum" sz="quarter" idx="12"/>
          </p:nvPr>
        </p:nvSpPr>
        <p:spPr>
          <a:xfrm>
            <a:off x="8948530" y="5980176"/>
            <a:ext cx="2743200" cy="365125"/>
          </a:xfrm>
        </p:spPr>
        <p:txBody>
          <a:bodyPr>
            <a:normAutofit/>
          </a:bodyPr>
          <a:lstStyle/>
          <a:p>
            <a:pPr>
              <a:spcAft>
                <a:spcPts val="600"/>
              </a:spcAft>
            </a:pPr>
            <a:fld id="{D57F1E4F-1CFF-5643-939E-217C01CDF565}" type="slidenum">
              <a:rPr lang="en-US" b="0">
                <a:solidFill>
                  <a:schemeClr val="tx1">
                    <a:lumMod val="50000"/>
                    <a:lumOff val="50000"/>
                  </a:schemeClr>
                </a:solidFill>
              </a:rPr>
              <a:pPr>
                <a:spcAft>
                  <a:spcPts val="600"/>
                </a:spcAft>
              </a:pPr>
              <a:t>39</a:t>
            </a:fld>
            <a:endParaRPr lang="en-US" b="0" dirty="0">
              <a:solidFill>
                <a:schemeClr val="tx1">
                  <a:lumMod val="50000"/>
                  <a:lumOff val="50000"/>
                </a:schemeClr>
              </a:solidFill>
            </a:endParaRPr>
          </a:p>
        </p:txBody>
      </p:sp>
      <p:sp>
        <p:nvSpPr>
          <p:cNvPr id="6" name="Slide Number Placeholder 3"/>
          <p:cNvSpPr txBox="1">
            <a:spLocks/>
          </p:cNvSpPr>
          <p:nvPr/>
        </p:nvSpPr>
        <p:spPr>
          <a:xfrm>
            <a:off x="11047906" y="6272783"/>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1600" kern="1200" baseline="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endParaRPr lang="en-US" sz="1800" dirty="0">
              <a:solidFill>
                <a:schemeClr val="bg1"/>
              </a:solidFill>
            </a:endParaRPr>
          </a:p>
        </p:txBody>
      </p:sp>
    </p:spTree>
    <p:extLst>
      <p:ext uri="{BB962C8B-B14F-4D97-AF65-F5344CB8AC3E}">
        <p14:creationId xmlns:p14="http://schemas.microsoft.com/office/powerpoint/2010/main" val="2200227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170D1-BC3F-77AE-09CF-F5BFF5BB2629}"/>
              </a:ext>
            </a:extLst>
          </p:cNvPr>
          <p:cNvSpPr>
            <a:spLocks noGrp="1"/>
          </p:cNvSpPr>
          <p:nvPr>
            <p:ph type="title"/>
          </p:nvPr>
        </p:nvSpPr>
        <p:spPr/>
        <p:txBody>
          <a:bodyPr/>
          <a:lstStyle/>
          <a:p>
            <a:r>
              <a:rPr lang="en-US" dirty="0"/>
              <a:t>Financial aid calculation</a:t>
            </a:r>
          </a:p>
        </p:txBody>
      </p:sp>
      <p:sp>
        <p:nvSpPr>
          <p:cNvPr id="4" name="TextBox 3">
            <a:extLst>
              <a:ext uri="{FF2B5EF4-FFF2-40B4-BE49-F238E27FC236}">
                <a16:creationId xmlns:a16="http://schemas.microsoft.com/office/drawing/2014/main" id="{9256D2F1-077D-FE06-66F6-F03DDFB52F5E}"/>
              </a:ext>
            </a:extLst>
          </p:cNvPr>
          <p:cNvSpPr txBox="1"/>
          <p:nvPr/>
        </p:nvSpPr>
        <p:spPr>
          <a:xfrm>
            <a:off x="10309769" y="3526795"/>
            <a:ext cx="1079500" cy="400110"/>
          </a:xfrm>
          <a:prstGeom prst="rect">
            <a:avLst/>
          </a:prstGeom>
          <a:noFill/>
        </p:spPr>
        <p:txBody>
          <a:bodyPr wrap="square" rtlCol="0">
            <a:spAutoFit/>
          </a:bodyPr>
          <a:lstStyle/>
          <a:p>
            <a:pPr algn="ctr"/>
            <a:r>
              <a:rPr lang="en-US" sz="2000" dirty="0"/>
              <a:t>Need</a:t>
            </a:r>
          </a:p>
        </p:txBody>
      </p:sp>
      <p:sp>
        <p:nvSpPr>
          <p:cNvPr id="5" name="Equals 4">
            <a:extLst>
              <a:ext uri="{FF2B5EF4-FFF2-40B4-BE49-F238E27FC236}">
                <a16:creationId xmlns:a16="http://schemas.microsoft.com/office/drawing/2014/main" id="{315FF6D7-31D1-A641-33EE-1E4B561DF9B1}"/>
              </a:ext>
            </a:extLst>
          </p:cNvPr>
          <p:cNvSpPr/>
          <p:nvPr/>
        </p:nvSpPr>
        <p:spPr>
          <a:xfrm>
            <a:off x="9315896" y="3361312"/>
            <a:ext cx="690880" cy="707886"/>
          </a:xfrm>
          <a:prstGeom prst="mathEqua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TextBox 5">
            <a:extLst>
              <a:ext uri="{FF2B5EF4-FFF2-40B4-BE49-F238E27FC236}">
                <a16:creationId xmlns:a16="http://schemas.microsoft.com/office/drawing/2014/main" id="{35C4203D-B6FC-1200-4E25-9BDF185EA5D0}"/>
              </a:ext>
            </a:extLst>
          </p:cNvPr>
          <p:cNvSpPr txBox="1"/>
          <p:nvPr/>
        </p:nvSpPr>
        <p:spPr>
          <a:xfrm>
            <a:off x="733576" y="3329760"/>
            <a:ext cx="1574801" cy="707886"/>
          </a:xfrm>
          <a:prstGeom prst="rect">
            <a:avLst/>
          </a:prstGeom>
          <a:noFill/>
        </p:spPr>
        <p:txBody>
          <a:bodyPr wrap="square" rtlCol="0">
            <a:spAutoFit/>
          </a:bodyPr>
          <a:lstStyle/>
          <a:p>
            <a:pPr algn="ctr"/>
            <a:r>
              <a:rPr lang="en-US" sz="2000" dirty="0"/>
              <a:t>Cost of</a:t>
            </a:r>
          </a:p>
          <a:p>
            <a:pPr algn="ctr"/>
            <a:r>
              <a:rPr lang="en-US" sz="2000" dirty="0"/>
              <a:t>Attendance</a:t>
            </a:r>
          </a:p>
        </p:txBody>
      </p:sp>
      <p:sp>
        <p:nvSpPr>
          <p:cNvPr id="7" name="Minus Sign 6">
            <a:extLst>
              <a:ext uri="{FF2B5EF4-FFF2-40B4-BE49-F238E27FC236}">
                <a16:creationId xmlns:a16="http://schemas.microsoft.com/office/drawing/2014/main" id="{573904F2-4365-39D4-42B4-E30C7F7AA917}"/>
              </a:ext>
            </a:extLst>
          </p:cNvPr>
          <p:cNvSpPr/>
          <p:nvPr/>
        </p:nvSpPr>
        <p:spPr>
          <a:xfrm>
            <a:off x="2713339" y="3383704"/>
            <a:ext cx="924560" cy="499011"/>
          </a:xfrm>
          <a:prstGeom prst="mathMin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479C346-5374-A31B-0C30-0DE74A512847}"/>
              </a:ext>
            </a:extLst>
          </p:cNvPr>
          <p:cNvSpPr txBox="1"/>
          <p:nvPr/>
        </p:nvSpPr>
        <p:spPr>
          <a:xfrm>
            <a:off x="3967815" y="3361312"/>
            <a:ext cx="1412240" cy="707886"/>
          </a:xfrm>
          <a:prstGeom prst="rect">
            <a:avLst/>
          </a:prstGeom>
          <a:noFill/>
        </p:spPr>
        <p:txBody>
          <a:bodyPr wrap="square" rtlCol="0">
            <a:spAutoFit/>
          </a:bodyPr>
          <a:lstStyle/>
          <a:p>
            <a:pPr algn="ctr"/>
            <a:r>
              <a:rPr lang="en-US" sz="2000" dirty="0"/>
              <a:t>Student Aid Index</a:t>
            </a:r>
          </a:p>
        </p:txBody>
      </p:sp>
      <p:sp>
        <p:nvSpPr>
          <p:cNvPr id="10" name="Minus Sign 9">
            <a:extLst>
              <a:ext uri="{FF2B5EF4-FFF2-40B4-BE49-F238E27FC236}">
                <a16:creationId xmlns:a16="http://schemas.microsoft.com/office/drawing/2014/main" id="{E3D3388A-2EAC-62EF-5D1D-5F7CDB485CCC}"/>
              </a:ext>
            </a:extLst>
          </p:cNvPr>
          <p:cNvSpPr/>
          <p:nvPr/>
        </p:nvSpPr>
        <p:spPr>
          <a:xfrm>
            <a:off x="5954736" y="3456779"/>
            <a:ext cx="924560" cy="499011"/>
          </a:xfrm>
          <a:prstGeom prst="mathMin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33A90F77-4FBE-E3C8-41B6-39670F0AB48C}"/>
              </a:ext>
            </a:extLst>
          </p:cNvPr>
          <p:cNvSpPr txBox="1"/>
          <p:nvPr/>
        </p:nvSpPr>
        <p:spPr>
          <a:xfrm>
            <a:off x="7086676" y="3313077"/>
            <a:ext cx="1778000" cy="1015663"/>
          </a:xfrm>
          <a:prstGeom prst="rect">
            <a:avLst/>
          </a:prstGeom>
          <a:noFill/>
        </p:spPr>
        <p:txBody>
          <a:bodyPr wrap="square" rtlCol="0">
            <a:spAutoFit/>
          </a:bodyPr>
          <a:lstStyle/>
          <a:p>
            <a:pPr algn="ctr"/>
            <a:r>
              <a:rPr lang="en-US" sz="2000" dirty="0"/>
              <a:t>Other financial assistance</a:t>
            </a:r>
          </a:p>
        </p:txBody>
      </p:sp>
      <p:sp>
        <p:nvSpPr>
          <p:cNvPr id="12" name="Slide Number Placeholder 3">
            <a:extLst>
              <a:ext uri="{FF2B5EF4-FFF2-40B4-BE49-F238E27FC236}">
                <a16:creationId xmlns:a16="http://schemas.microsoft.com/office/drawing/2014/main" id="{58CF7BC4-F2DA-DC49-5E81-9A086809E778}"/>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endParaRPr lang="en-US" dirty="0">
              <a:solidFill>
                <a:schemeClr val="tx1">
                  <a:lumMod val="50000"/>
                  <a:lumOff val="50000"/>
                </a:schemeClr>
              </a:solidFill>
            </a:endParaRPr>
          </a:p>
        </p:txBody>
      </p:sp>
      <p:sp>
        <p:nvSpPr>
          <p:cNvPr id="9" name="Footer Placeholder 4">
            <a:extLst>
              <a:ext uri="{FF2B5EF4-FFF2-40B4-BE49-F238E27FC236}">
                <a16:creationId xmlns:a16="http://schemas.microsoft.com/office/drawing/2014/main" id="{309EDEFE-8557-525D-E0B1-8A6B89B9686D}"/>
              </a:ext>
            </a:extLst>
          </p:cNvPr>
          <p:cNvSpPr>
            <a:spLocks noGrp="1"/>
          </p:cNvSpPr>
          <p:nvPr>
            <p:ph type="ftr" sz="quarter" idx="11"/>
          </p:nvPr>
        </p:nvSpPr>
        <p:spPr>
          <a:xfrm>
            <a:off x="4038600" y="6356350"/>
            <a:ext cx="4114800" cy="365125"/>
          </a:xfrm>
        </p:spPr>
        <p:txBody>
          <a:bodyPr/>
          <a:lstStyle/>
          <a:p>
            <a:r>
              <a:rPr lang="en-US" dirty="0"/>
              <a:t>© Mapping Your Future 2026</a:t>
            </a:r>
          </a:p>
        </p:txBody>
      </p:sp>
      <p:pic>
        <p:nvPicPr>
          <p:cNvPr id="21" name="Graphic 20" descr="Bank with solid fill">
            <a:extLst>
              <a:ext uri="{FF2B5EF4-FFF2-40B4-BE49-F238E27FC236}">
                <a16:creationId xmlns:a16="http://schemas.microsoft.com/office/drawing/2014/main" id="{1B04C3F6-E688-8E72-AD4B-7F6E7BA2EDC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4512" y="1691143"/>
            <a:ext cx="1553865" cy="1553865"/>
          </a:xfrm>
          <a:prstGeom prst="rect">
            <a:avLst/>
          </a:prstGeom>
        </p:spPr>
      </p:pic>
      <p:pic>
        <p:nvPicPr>
          <p:cNvPr id="24" name="Graphic 23" descr="Dollar with solid fill">
            <a:extLst>
              <a:ext uri="{FF2B5EF4-FFF2-40B4-BE49-F238E27FC236}">
                <a16:creationId xmlns:a16="http://schemas.microsoft.com/office/drawing/2014/main" id="{FDB13D4F-FA1D-2371-7BD3-9D6102B3E9F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61550" y="2040583"/>
            <a:ext cx="1175938" cy="1175938"/>
          </a:xfrm>
          <a:prstGeom prst="rect">
            <a:avLst/>
          </a:prstGeom>
        </p:spPr>
      </p:pic>
      <p:pic>
        <p:nvPicPr>
          <p:cNvPr id="32" name="Graphic 31" descr="Monitor with solid fill">
            <a:extLst>
              <a:ext uri="{FF2B5EF4-FFF2-40B4-BE49-F238E27FC236}">
                <a16:creationId xmlns:a16="http://schemas.microsoft.com/office/drawing/2014/main" id="{0F3D80E7-004A-343F-B27B-4AD996DAD8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67815" y="1865312"/>
            <a:ext cx="1412240" cy="1412240"/>
          </a:xfrm>
          <a:prstGeom prst="rect">
            <a:avLst/>
          </a:prstGeom>
        </p:spPr>
      </p:pic>
      <p:pic>
        <p:nvPicPr>
          <p:cNvPr id="34" name="Graphic 33" descr="Money with solid fill">
            <a:extLst>
              <a:ext uri="{FF2B5EF4-FFF2-40B4-BE49-F238E27FC236}">
                <a16:creationId xmlns:a16="http://schemas.microsoft.com/office/drawing/2014/main" id="{B230D921-D0EA-393A-DDDE-E7C7EF2B158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99960" y="1877457"/>
            <a:ext cx="1275080" cy="1275080"/>
          </a:xfrm>
          <a:prstGeom prst="rect">
            <a:avLst/>
          </a:prstGeom>
        </p:spPr>
      </p:pic>
      <p:sp>
        <p:nvSpPr>
          <p:cNvPr id="3" name="Slide Number Placeholder 2">
            <a:extLst>
              <a:ext uri="{FF2B5EF4-FFF2-40B4-BE49-F238E27FC236}">
                <a16:creationId xmlns:a16="http://schemas.microsoft.com/office/drawing/2014/main" id="{EA8A888F-C415-2782-8D5A-A59F38DE1B20}"/>
              </a:ext>
            </a:extLst>
          </p:cNvPr>
          <p:cNvSpPr>
            <a:spLocks noGrp="1"/>
          </p:cNvSpPr>
          <p:nvPr>
            <p:ph type="sldNum" sz="quarter" idx="12"/>
          </p:nvPr>
        </p:nvSpPr>
        <p:spPr/>
        <p:txBody>
          <a:bodyPr/>
          <a:lstStyle/>
          <a:p>
            <a:fld id="{0FF54DE5-C571-48E8-A5BC-B369434E2F44}" type="slidenum">
              <a:rPr lang="en-US" smtClean="0"/>
              <a:t>40</a:t>
            </a:fld>
            <a:endParaRPr lang="en-US" dirty="0"/>
          </a:p>
        </p:txBody>
      </p:sp>
    </p:spTree>
    <p:extLst>
      <p:ext uri="{BB962C8B-B14F-4D97-AF65-F5344CB8AC3E}">
        <p14:creationId xmlns:p14="http://schemas.microsoft.com/office/powerpoint/2010/main" val="22964345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r>
              <a:rPr lang="en-US" altLang="en-US" dirty="0">
                <a:solidFill>
                  <a:schemeClr val="accent1">
                    <a:lumMod val="50000"/>
                  </a:schemeClr>
                </a:solidFill>
              </a:rPr>
              <a:t>Sample maximum federal financial aid amounts</a:t>
            </a:r>
          </a:p>
        </p:txBody>
      </p:sp>
      <p:sp>
        <p:nvSpPr>
          <p:cNvPr id="3" name="Content Placeholder 2"/>
          <p:cNvSpPr>
            <a:spLocks noGrp="1"/>
          </p:cNvSpPr>
          <p:nvPr>
            <p:ph sz="half" idx="1"/>
          </p:nvPr>
        </p:nvSpPr>
        <p:spPr>
          <a:xfrm>
            <a:off x="1104900" y="1600200"/>
            <a:ext cx="10355580" cy="4571999"/>
          </a:xfrm>
        </p:spPr>
        <p:txBody>
          <a:bodyPr anchor="ctr">
            <a:normAutofit/>
          </a:bodyPr>
          <a:lstStyle/>
          <a:p>
            <a:pPr>
              <a:defRPr/>
            </a:pPr>
            <a:r>
              <a:rPr lang="en-US" sz="2200" dirty="0"/>
              <a:t>Federal Pell Grant: up to $7,395*</a:t>
            </a:r>
          </a:p>
          <a:p>
            <a:pPr>
              <a:defRPr/>
            </a:pPr>
            <a:r>
              <a:rPr lang="en-US" sz="2200" dirty="0"/>
              <a:t>Direct Loan: $5,500 for full-time undergraduates</a:t>
            </a:r>
          </a:p>
          <a:p>
            <a:pPr lvl="1">
              <a:defRPr/>
            </a:pPr>
            <a:r>
              <a:rPr lang="en-US" sz="2200" dirty="0"/>
              <a:t>Up to $3,500 Subsidized with remaining amount Unsubsidized</a:t>
            </a:r>
          </a:p>
          <a:p>
            <a:pPr lvl="1">
              <a:defRPr/>
            </a:pPr>
            <a:r>
              <a:rPr lang="en-US" sz="2200" dirty="0"/>
              <a:t>Part-time students borrowing based on enrollment.</a:t>
            </a:r>
          </a:p>
          <a:p>
            <a:pPr>
              <a:defRPr/>
            </a:pPr>
            <a:r>
              <a:rPr lang="en-US" sz="2200" dirty="0"/>
              <a:t>Direct PLUS Loan: Parents can borrow up to $20,000 per year per student for a total of $65,000.</a:t>
            </a:r>
          </a:p>
          <a:p>
            <a:pPr lvl="1" indent="-452438">
              <a:defRPr/>
            </a:pPr>
            <a:r>
              <a:rPr lang="en-US" sz="2200" dirty="0"/>
              <a:t>9.07% interest rate*			</a:t>
            </a:r>
          </a:p>
          <a:p>
            <a:pPr marL="233362" lvl="1" indent="0">
              <a:buNone/>
              <a:defRPr/>
            </a:pPr>
            <a:br>
              <a:rPr lang="en-US" sz="2200" dirty="0"/>
            </a:br>
            <a:r>
              <a:rPr lang="en-US" sz="2200" b="1" dirty="0"/>
              <a:t>*For the 2026-27 academic year</a:t>
            </a:r>
          </a:p>
        </p:txBody>
      </p:sp>
      <p:sp>
        <p:nvSpPr>
          <p:cNvPr id="2" name="Footer Placeholder 4">
            <a:extLst>
              <a:ext uri="{FF2B5EF4-FFF2-40B4-BE49-F238E27FC236}">
                <a16:creationId xmlns:a16="http://schemas.microsoft.com/office/drawing/2014/main" id="{8D4204F7-DD83-0A34-366B-A7C6015604CD}"/>
              </a:ext>
            </a:extLst>
          </p:cNvPr>
          <p:cNvSpPr>
            <a:spLocks noGrp="1"/>
          </p:cNvSpPr>
          <p:nvPr>
            <p:ph type="ftr" sz="quarter" idx="11"/>
          </p:nvPr>
        </p:nvSpPr>
        <p:spPr/>
        <p:txBody>
          <a:bodyPr/>
          <a:lstStyle/>
          <a:p>
            <a:r>
              <a:rPr lang="en-US" dirty="0"/>
              <a:t>© Mapping Your Future 2026</a:t>
            </a:r>
          </a:p>
        </p:txBody>
      </p:sp>
      <p:sp>
        <p:nvSpPr>
          <p:cNvPr id="4" name="Slide Number Placeholder 3"/>
          <p:cNvSpPr>
            <a:spLocks noGrp="1"/>
          </p:cNvSpPr>
          <p:nvPr>
            <p:ph type="sldNum" sz="quarter" idx="12"/>
          </p:nvPr>
        </p:nvSpPr>
        <p:spPr>
          <a:xfrm>
            <a:off x="9449822" y="5803264"/>
            <a:ext cx="1828800" cy="365125"/>
          </a:xfrm>
        </p:spPr>
        <p:txBody>
          <a:bodyPr>
            <a:normAutofit/>
          </a:bodyPr>
          <a:lstStyle/>
          <a:p>
            <a:pPr>
              <a:spcAft>
                <a:spcPts val="600"/>
              </a:spcAft>
            </a:pPr>
            <a:fld id="{D57F1E4F-1CFF-5643-939E-217C01CDF565}" type="slidenum">
              <a:rPr lang="en-US" b="0">
                <a:solidFill>
                  <a:schemeClr val="tx1">
                    <a:lumMod val="50000"/>
                    <a:lumOff val="50000"/>
                  </a:schemeClr>
                </a:solidFill>
              </a:rPr>
              <a:pPr>
                <a:spcAft>
                  <a:spcPts val="600"/>
                </a:spcAft>
              </a:pPr>
              <a:t>41</a:t>
            </a:fld>
            <a:endParaRPr lang="en-US" b="0" dirty="0">
              <a:solidFill>
                <a:schemeClr val="tx1">
                  <a:lumMod val="50000"/>
                  <a:lumOff val="50000"/>
                </a:schemeClr>
              </a:solidFill>
            </a:endParaRPr>
          </a:p>
        </p:txBody>
      </p:sp>
    </p:spTree>
    <p:extLst>
      <p:ext uri="{BB962C8B-B14F-4D97-AF65-F5344CB8AC3E}">
        <p14:creationId xmlns:p14="http://schemas.microsoft.com/office/powerpoint/2010/main" val="1001519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1D302-B042-C1E5-61CC-E7F2A5500E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6DA224-3016-EECD-D536-5AEFE6E3ECAB}"/>
              </a:ext>
            </a:extLst>
          </p:cNvPr>
          <p:cNvSpPr>
            <a:spLocks noGrp="1"/>
          </p:cNvSpPr>
          <p:nvPr>
            <p:ph type="title"/>
          </p:nvPr>
        </p:nvSpPr>
        <p:spPr>
          <a:xfrm>
            <a:off x="7315200" y="1456394"/>
            <a:ext cx="3746953" cy="4816390"/>
          </a:xfrm>
        </p:spPr>
        <p:txBody>
          <a:bodyPr vert="horz" lIns="91440" tIns="45720" rIns="91440" bIns="45720" rtlCol="0" anchor="ctr">
            <a:normAutofit/>
          </a:bodyPr>
          <a:lstStyle/>
          <a:p>
            <a:pPr algn="ctr">
              <a:lnSpc>
                <a:spcPct val="85000"/>
              </a:lnSpc>
            </a:pPr>
            <a:r>
              <a:rPr lang="en-US" kern="1200" cap="none" baseline="0" dirty="0">
                <a:solidFill>
                  <a:schemeClr val="accent1">
                    <a:lumMod val="50000"/>
                  </a:schemeClr>
                </a:solidFill>
              </a:rPr>
              <a:t>Sample financial aid offer</a:t>
            </a:r>
            <a:br>
              <a:rPr lang="en-US" kern="1200" cap="none" baseline="0" dirty="0">
                <a:solidFill>
                  <a:schemeClr val="accent1">
                    <a:lumMod val="50000"/>
                  </a:schemeClr>
                </a:solidFill>
              </a:rPr>
            </a:br>
            <a:br>
              <a:rPr lang="en-US" kern="1200" cap="none" baseline="0" dirty="0">
                <a:solidFill>
                  <a:schemeClr val="accent1">
                    <a:lumMod val="50000"/>
                  </a:schemeClr>
                </a:solidFill>
              </a:rPr>
            </a:br>
            <a:r>
              <a:rPr lang="en-US" sz="2400" kern="1200" cap="none" baseline="0" dirty="0"/>
              <a:t>Also referred to </a:t>
            </a:r>
            <a:br>
              <a:rPr lang="en-US" sz="2400" kern="1200" cap="none" baseline="0" dirty="0"/>
            </a:br>
            <a:r>
              <a:rPr lang="en-US" sz="2400" kern="1200" cap="none" baseline="0" dirty="0"/>
              <a:t>as award letter</a:t>
            </a:r>
            <a:endParaRPr lang="en-US" sz="2800" kern="1200" cap="none" baseline="0" dirty="0"/>
          </a:p>
        </p:txBody>
      </p:sp>
      <p:sp>
        <p:nvSpPr>
          <p:cNvPr id="3" name="Footer Placeholder 4">
            <a:extLst>
              <a:ext uri="{FF2B5EF4-FFF2-40B4-BE49-F238E27FC236}">
                <a16:creationId xmlns:a16="http://schemas.microsoft.com/office/drawing/2014/main" id="{746FCA81-1E50-587A-A520-8B6DE3572913}"/>
              </a:ext>
            </a:extLst>
          </p:cNvPr>
          <p:cNvSpPr>
            <a:spLocks noGrp="1"/>
          </p:cNvSpPr>
          <p:nvPr>
            <p:ph type="ftr" sz="quarter" idx="11"/>
          </p:nvPr>
        </p:nvSpPr>
        <p:spPr>
          <a:xfrm>
            <a:off x="7435614" y="6340528"/>
            <a:ext cx="4114800" cy="365125"/>
          </a:xfrm>
        </p:spPr>
        <p:txBody>
          <a:bodyPr/>
          <a:lstStyle/>
          <a:p>
            <a:r>
              <a:rPr lang="en-US" dirty="0"/>
              <a:t>© Mapping Your Future 2026</a:t>
            </a:r>
          </a:p>
        </p:txBody>
      </p:sp>
      <p:sp>
        <p:nvSpPr>
          <p:cNvPr id="4" name="Slide Number Placeholder 3">
            <a:extLst>
              <a:ext uri="{FF2B5EF4-FFF2-40B4-BE49-F238E27FC236}">
                <a16:creationId xmlns:a16="http://schemas.microsoft.com/office/drawing/2014/main" id="{4C7565F3-F07E-1CFF-73FC-A25330319524}"/>
              </a:ext>
            </a:extLst>
          </p:cNvPr>
          <p:cNvSpPr>
            <a:spLocks noGrp="1"/>
          </p:cNvSpPr>
          <p:nvPr>
            <p:ph type="sldNum" sz="quarter" idx="12"/>
          </p:nvPr>
        </p:nvSpPr>
        <p:spPr>
          <a:xfrm>
            <a:off x="10702771" y="5789135"/>
            <a:ext cx="1193868" cy="640080"/>
          </a:xfrm>
        </p:spPr>
        <p:txBody>
          <a:bodyPr vert="horz" lIns="91440" tIns="45720" rIns="91440" bIns="45720" rtlCol="0" anchor="ctr">
            <a:normAutofit/>
          </a:bodyPr>
          <a:lstStyle/>
          <a:p>
            <a:pPr defTabSz="914400">
              <a:spcAft>
                <a:spcPts val="600"/>
              </a:spcAft>
            </a:pPr>
            <a:fld id="{D57F1E4F-1CFF-5643-939E-217C01CDF565}" type="slidenum">
              <a:rPr lang="en-US" b="0" smtClean="0">
                <a:solidFill>
                  <a:schemeClr val="tx1">
                    <a:lumMod val="50000"/>
                    <a:lumOff val="50000"/>
                  </a:schemeClr>
                </a:solidFill>
              </a:rPr>
              <a:pPr defTabSz="914400">
                <a:spcAft>
                  <a:spcPts val="600"/>
                </a:spcAft>
              </a:pPr>
              <a:t>42</a:t>
            </a:fld>
            <a:endParaRPr lang="en-US" sz="2800" b="0" dirty="0">
              <a:solidFill>
                <a:schemeClr val="tx1">
                  <a:lumMod val="50000"/>
                  <a:lumOff val="50000"/>
                </a:schemeClr>
              </a:solidFill>
            </a:endParaRPr>
          </a:p>
        </p:txBody>
      </p:sp>
      <p:pic>
        <p:nvPicPr>
          <p:cNvPr id="7" name="Picture 6">
            <a:extLst>
              <a:ext uri="{FF2B5EF4-FFF2-40B4-BE49-F238E27FC236}">
                <a16:creationId xmlns:a16="http://schemas.microsoft.com/office/drawing/2014/main" id="{AAE6DDD9-EB72-AC64-F0C5-17E984C5C7D9}"/>
              </a:ext>
            </a:extLst>
          </p:cNvPr>
          <p:cNvPicPr>
            <a:picLocks noChangeAspect="1"/>
          </p:cNvPicPr>
          <p:nvPr/>
        </p:nvPicPr>
        <p:blipFill>
          <a:blip r:embed="rId3"/>
          <a:srcRect l="-1514" r="-9"/>
          <a:stretch>
            <a:fillRect/>
          </a:stretch>
        </p:blipFill>
        <p:spPr>
          <a:xfrm>
            <a:off x="2444817" y="495487"/>
            <a:ext cx="4369869" cy="58670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2896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235B-0DD0-6C76-BFDF-59A2FE08A4B6}"/>
              </a:ext>
            </a:extLst>
          </p:cNvPr>
          <p:cNvSpPr>
            <a:spLocks noGrp="1"/>
          </p:cNvSpPr>
          <p:nvPr>
            <p:ph type="title"/>
          </p:nvPr>
        </p:nvSpPr>
        <p:spPr>
          <a:xfrm>
            <a:off x="1104900" y="76200"/>
            <a:ext cx="9980682" cy="1096962"/>
          </a:xfrm>
        </p:spPr>
        <p:txBody>
          <a:bodyPr anchor="b">
            <a:normAutofit/>
          </a:bodyPr>
          <a:lstStyle/>
          <a:p>
            <a:r>
              <a:rPr lang="en-US" dirty="0">
                <a:solidFill>
                  <a:schemeClr val="tx2"/>
                </a:solidFill>
              </a:rPr>
              <a:t>State Scholarship programs</a:t>
            </a:r>
          </a:p>
        </p:txBody>
      </p:sp>
      <p:sp>
        <p:nvSpPr>
          <p:cNvPr id="3" name="Content Placeholder 2">
            <a:extLst>
              <a:ext uri="{FF2B5EF4-FFF2-40B4-BE49-F238E27FC236}">
                <a16:creationId xmlns:a16="http://schemas.microsoft.com/office/drawing/2014/main" id="{15BE266C-D7B4-A46D-0EBC-0B7ABB050B5A}"/>
              </a:ext>
            </a:extLst>
          </p:cNvPr>
          <p:cNvSpPr>
            <a:spLocks noGrp="1"/>
          </p:cNvSpPr>
          <p:nvPr>
            <p:ph type="body" sz="half" idx="2"/>
          </p:nvPr>
        </p:nvSpPr>
        <p:spPr>
          <a:xfrm>
            <a:off x="1104900" y="1600200"/>
            <a:ext cx="3396996" cy="4572000"/>
          </a:xfrm>
        </p:spPr>
        <p:txBody>
          <a:bodyPr>
            <a:normAutofit/>
          </a:bodyPr>
          <a:lstStyle/>
          <a:p>
            <a:pPr marL="285750" indent="-285750">
              <a:buFont typeface="Arial" panose="020B0604020202020204" pitchFamily="34" charset="0"/>
              <a:buChar char="•"/>
            </a:pPr>
            <a:r>
              <a:rPr lang="en-US" dirty="0"/>
              <a:t>South Dakota Opportunity Scholarship</a:t>
            </a:r>
          </a:p>
          <a:p>
            <a:pPr marL="285750" indent="-285750">
              <a:buFont typeface="Arial" panose="020B0604020202020204" pitchFamily="34" charset="0"/>
              <a:buChar char="•"/>
            </a:pPr>
            <a:r>
              <a:rPr lang="en-US" dirty="0"/>
              <a:t>Dakota Corps Scholarship</a:t>
            </a:r>
          </a:p>
          <a:p>
            <a:pPr marL="285750" indent="-285750">
              <a:buFont typeface="Arial" panose="020B0604020202020204" pitchFamily="34" charset="0"/>
              <a:buChar char="•"/>
            </a:pPr>
            <a:r>
              <a:rPr lang="en-US" dirty="0"/>
              <a:t>South Dakota Need-based Grant Program</a:t>
            </a:r>
          </a:p>
          <a:p>
            <a:pPr marL="285750" indent="-285750">
              <a:buFont typeface="Arial" panose="020B0604020202020204" pitchFamily="34" charset="0"/>
              <a:buChar char="•"/>
            </a:pPr>
            <a:r>
              <a:rPr lang="en-US" dirty="0"/>
              <a:t>Build Dakota Scholarship</a:t>
            </a:r>
          </a:p>
          <a:p>
            <a:pPr marL="285750" indent="-285750">
              <a:buFont typeface="Arial" panose="020B0604020202020204" pitchFamily="34" charset="0"/>
              <a:buChar char="•"/>
            </a:pPr>
            <a:r>
              <a:rPr lang="en-US" dirty="0"/>
              <a:t>Freedom Scholarship</a:t>
            </a:r>
          </a:p>
          <a:p>
            <a:pPr marL="285750" indent="-285750">
              <a:buFont typeface="Arial" panose="020B0604020202020204" pitchFamily="34" charset="0"/>
              <a:buChar char="•"/>
            </a:pPr>
            <a:r>
              <a:rPr lang="en-US" dirty="0"/>
              <a:t>Jump Start Scholarship</a:t>
            </a:r>
          </a:p>
          <a:p>
            <a:pPr marL="285750" indent="-285750">
              <a:buFont typeface="Arial" panose="020B0604020202020204" pitchFamily="34" charset="0"/>
              <a:buChar char="•"/>
            </a:pPr>
            <a:r>
              <a:rPr lang="en-US" dirty="0"/>
              <a:t>Critical Teaching Needs Scholarship</a:t>
            </a:r>
          </a:p>
        </p:txBody>
      </p:sp>
      <p:pic>
        <p:nvPicPr>
          <p:cNvPr id="7" name="Picture 6" descr="Mortarboard with tassel and gown">
            <a:extLst>
              <a:ext uri="{FF2B5EF4-FFF2-40B4-BE49-F238E27FC236}">
                <a16:creationId xmlns:a16="http://schemas.microsoft.com/office/drawing/2014/main" id="{21C68867-BE7E-4BD2-7581-91F71A96F73D}"/>
              </a:ext>
            </a:extLst>
          </p:cNvPr>
          <p:cNvPicPr>
            <a:picLocks noChangeAspect="1"/>
          </p:cNvPicPr>
          <p:nvPr/>
        </p:nvPicPr>
        <p:blipFill>
          <a:blip r:embed="rId2" cstate="print">
            <a:extLst>
              <a:ext uri="{28A0092B-C50C-407E-A947-70E740481C1C}">
                <a14:useLocalDpi xmlns:a14="http://schemas.microsoft.com/office/drawing/2010/main" val="0"/>
              </a:ext>
            </a:extLst>
          </a:blip>
          <a:srcRect r="-2" b="8559"/>
          <a:stretch>
            <a:fillRect/>
          </a:stretch>
        </p:blipFill>
        <p:spPr>
          <a:xfrm>
            <a:off x="4654671" y="1600199"/>
            <a:ext cx="6430912" cy="45720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Footer Placeholder 3">
            <a:extLst>
              <a:ext uri="{FF2B5EF4-FFF2-40B4-BE49-F238E27FC236}">
                <a16:creationId xmlns:a16="http://schemas.microsoft.com/office/drawing/2014/main" id="{8FE3CF9D-4BC3-0714-70A6-4F0234FEAA5C}"/>
              </a:ext>
            </a:extLst>
          </p:cNvPr>
          <p:cNvSpPr>
            <a:spLocks noGrp="1"/>
          </p:cNvSpPr>
          <p:nvPr>
            <p:ph type="ftr" sz="quarter" idx="11"/>
          </p:nvPr>
        </p:nvSpPr>
        <p:spPr>
          <a:xfrm>
            <a:off x="2934459" y="6356350"/>
            <a:ext cx="6323082" cy="365126"/>
          </a:xfrm>
        </p:spPr>
        <p:txBody>
          <a:bodyPr anchor="ctr">
            <a:normAutofit/>
          </a:bodyPr>
          <a:lstStyle/>
          <a:p>
            <a:pPr>
              <a:spcAft>
                <a:spcPts val="600"/>
              </a:spcAft>
            </a:pPr>
            <a:r>
              <a:rPr lang="en-US"/>
              <a:t>© Mapping Your Future 2025</a:t>
            </a:r>
          </a:p>
        </p:txBody>
      </p:sp>
      <p:sp>
        <p:nvSpPr>
          <p:cNvPr id="5" name="Slide Number Placeholder 4">
            <a:extLst>
              <a:ext uri="{FF2B5EF4-FFF2-40B4-BE49-F238E27FC236}">
                <a16:creationId xmlns:a16="http://schemas.microsoft.com/office/drawing/2014/main" id="{0E1B7247-B20F-3310-CD25-5607E412ACC2}"/>
              </a:ext>
            </a:extLst>
          </p:cNvPr>
          <p:cNvSpPr>
            <a:spLocks noGrp="1"/>
          </p:cNvSpPr>
          <p:nvPr>
            <p:ph type="sldNum" sz="quarter" idx="12"/>
          </p:nvPr>
        </p:nvSpPr>
        <p:spPr>
          <a:xfrm>
            <a:off x="9256782" y="6356351"/>
            <a:ext cx="1828800" cy="365125"/>
          </a:xfrm>
        </p:spPr>
        <p:txBody>
          <a:bodyPr anchor="ctr">
            <a:normAutofit/>
          </a:bodyPr>
          <a:lstStyle/>
          <a:p>
            <a:pPr>
              <a:spcAft>
                <a:spcPts val="600"/>
              </a:spcAft>
            </a:pPr>
            <a:fld id="{0FF54DE5-C571-48E8-A5BC-B369434E2F44}" type="slidenum">
              <a:rPr lang="en-US" smtClean="0"/>
              <a:pPr>
                <a:spcAft>
                  <a:spcPts val="600"/>
                </a:spcAft>
              </a:pPr>
              <a:t>43</a:t>
            </a:fld>
            <a:endParaRPr lang="en-US"/>
          </a:p>
        </p:txBody>
      </p:sp>
    </p:spTree>
    <p:extLst>
      <p:ext uri="{BB962C8B-B14F-4D97-AF65-F5344CB8AC3E}">
        <p14:creationId xmlns:p14="http://schemas.microsoft.com/office/powerpoint/2010/main" val="379290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70E88-2857-4EBB-9902-C9BA3D0734CC}"/>
              </a:ext>
            </a:extLst>
          </p:cNvPr>
          <p:cNvSpPr>
            <a:spLocks noGrp="1"/>
          </p:cNvSpPr>
          <p:nvPr>
            <p:ph type="title"/>
          </p:nvPr>
        </p:nvSpPr>
        <p:spPr>
          <a:xfrm>
            <a:off x="1123122" y="334644"/>
            <a:ext cx="10227630" cy="1076914"/>
          </a:xfrm>
        </p:spPr>
        <p:txBody>
          <a:bodyPr anchor="ctr">
            <a:normAutofit/>
          </a:bodyPr>
          <a:lstStyle/>
          <a:p>
            <a:r>
              <a:rPr lang="en-US" dirty="0">
                <a:solidFill>
                  <a:schemeClr val="tx2"/>
                </a:solidFill>
              </a:rPr>
              <a:t>Scholarship tips </a:t>
            </a:r>
            <a:r>
              <a:rPr lang="en-US" sz="4000" dirty="0">
                <a:solidFill>
                  <a:schemeClr val="tx2"/>
                </a:solidFill>
              </a:rPr>
              <a:t>	</a:t>
            </a:r>
          </a:p>
        </p:txBody>
      </p:sp>
      <p:graphicFrame>
        <p:nvGraphicFramePr>
          <p:cNvPr id="54" name="Content Placeholder 2">
            <a:extLst>
              <a:ext uri="{FF2B5EF4-FFF2-40B4-BE49-F238E27FC236}">
                <a16:creationId xmlns:a16="http://schemas.microsoft.com/office/drawing/2014/main" id="{F507FEDC-EE8A-45C6-82F1-E6998DC5B715}"/>
              </a:ext>
            </a:extLst>
          </p:cNvPr>
          <p:cNvGraphicFramePr>
            <a:graphicFrameLocks noGrp="1"/>
          </p:cNvGraphicFramePr>
          <p:nvPr>
            <p:ph idx="1"/>
          </p:nvPr>
        </p:nvGraphicFramePr>
        <p:xfrm>
          <a:off x="841248" y="1143098"/>
          <a:ext cx="10506456" cy="4571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4">
            <a:extLst>
              <a:ext uri="{FF2B5EF4-FFF2-40B4-BE49-F238E27FC236}">
                <a16:creationId xmlns:a16="http://schemas.microsoft.com/office/drawing/2014/main" id="{E7500749-FF4D-40B5-3C1C-BE04F3BD4A7A}"/>
              </a:ext>
            </a:extLst>
          </p:cNvPr>
          <p:cNvSpPr>
            <a:spLocks noGrp="1"/>
          </p:cNvSpPr>
          <p:nvPr>
            <p:ph type="ftr" sz="quarter" idx="11"/>
          </p:nvPr>
        </p:nvSpPr>
        <p:spPr>
          <a:xfrm>
            <a:off x="4038600" y="6356350"/>
            <a:ext cx="4114800" cy="365125"/>
          </a:xfrm>
        </p:spPr>
        <p:txBody>
          <a:bodyPr/>
          <a:lstStyle/>
          <a:p>
            <a:r>
              <a:rPr lang="en-US" dirty="0"/>
              <a:t>© Mapping Your Future 2026</a:t>
            </a:r>
          </a:p>
        </p:txBody>
      </p:sp>
      <p:sp>
        <p:nvSpPr>
          <p:cNvPr id="4" name="Slide Number Placeholder 3">
            <a:extLst>
              <a:ext uri="{FF2B5EF4-FFF2-40B4-BE49-F238E27FC236}">
                <a16:creationId xmlns:a16="http://schemas.microsoft.com/office/drawing/2014/main" id="{04A858C4-0FCB-44BE-A6DF-B880794F0E0B}"/>
              </a:ext>
            </a:extLst>
          </p:cNvPr>
          <p:cNvSpPr>
            <a:spLocks noGrp="1"/>
          </p:cNvSpPr>
          <p:nvPr>
            <p:ph type="sldNum" sz="quarter" idx="12"/>
          </p:nvPr>
        </p:nvSpPr>
        <p:spPr>
          <a:xfrm>
            <a:off x="8953254" y="5921325"/>
            <a:ext cx="2633472" cy="365125"/>
          </a:xfrm>
        </p:spPr>
        <p:txBody>
          <a:bodyPr>
            <a:normAutofit/>
          </a:bodyPr>
          <a:lstStyle/>
          <a:p>
            <a:pPr>
              <a:spcAft>
                <a:spcPts val="600"/>
              </a:spcAft>
            </a:pPr>
            <a:fld id="{D57F1E4F-1CFF-5643-939E-217C01CDF565}" type="slidenum">
              <a:rPr lang="en-US" b="0">
                <a:solidFill>
                  <a:schemeClr val="tx1">
                    <a:lumMod val="50000"/>
                    <a:lumOff val="50000"/>
                  </a:schemeClr>
                </a:solidFill>
              </a:rPr>
              <a:pPr>
                <a:spcAft>
                  <a:spcPts val="600"/>
                </a:spcAft>
              </a:pPr>
              <a:t>44</a:t>
            </a:fld>
            <a:endParaRPr lang="en-US" b="0" dirty="0">
              <a:solidFill>
                <a:schemeClr val="tx1">
                  <a:lumMod val="50000"/>
                  <a:lumOff val="50000"/>
                </a:schemeClr>
              </a:solidFill>
            </a:endParaRPr>
          </a:p>
        </p:txBody>
      </p:sp>
    </p:spTree>
    <p:extLst>
      <p:ext uri="{BB962C8B-B14F-4D97-AF65-F5344CB8AC3E}">
        <p14:creationId xmlns:p14="http://schemas.microsoft.com/office/powerpoint/2010/main" val="8607210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D304B-4C9F-FAA2-9060-E68FC1FA7767}"/>
            </a:ext>
          </a:extLst>
        </p:cNvPr>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A084BAB5-6D42-124D-D60B-D6F5FAB23057}"/>
              </a:ext>
            </a:extLst>
          </p:cNvPr>
          <p:cNvSpPr>
            <a:spLocks noGrp="1"/>
          </p:cNvSpPr>
          <p:nvPr>
            <p:ph type="sldNum" sz="quarter" idx="12"/>
          </p:nvPr>
        </p:nvSpPr>
        <p:spPr>
          <a:xfrm>
            <a:off x="8953254" y="5921325"/>
            <a:ext cx="2633472" cy="365125"/>
          </a:xfrm>
        </p:spPr>
        <p:txBody>
          <a:bodyPr>
            <a:normAutofit/>
          </a:bodyPr>
          <a:lstStyle/>
          <a:p>
            <a:pPr>
              <a:spcAft>
                <a:spcPts val="600"/>
              </a:spcAft>
            </a:pPr>
            <a:fld id="{D57F1E4F-1CFF-5643-939E-217C01CDF565}" type="slidenum">
              <a:rPr lang="en-US" b="0">
                <a:solidFill>
                  <a:schemeClr val="tx1">
                    <a:lumMod val="50000"/>
                    <a:lumOff val="50000"/>
                  </a:schemeClr>
                </a:solidFill>
              </a:rPr>
              <a:pPr>
                <a:spcAft>
                  <a:spcPts val="600"/>
                </a:spcAft>
              </a:pPr>
              <a:t>45</a:t>
            </a:fld>
            <a:endParaRPr lang="en-US" b="0" dirty="0">
              <a:solidFill>
                <a:schemeClr val="tx1">
                  <a:lumMod val="50000"/>
                  <a:lumOff val="50000"/>
                </a:schemeClr>
              </a:solidFill>
            </a:endParaRPr>
          </a:p>
        </p:txBody>
      </p:sp>
      <p:sp>
        <p:nvSpPr>
          <p:cNvPr id="3" name="Footer Placeholder 2">
            <a:extLst>
              <a:ext uri="{FF2B5EF4-FFF2-40B4-BE49-F238E27FC236}">
                <a16:creationId xmlns:a16="http://schemas.microsoft.com/office/drawing/2014/main" id="{8503CB5B-574A-1FD4-DFF0-A79F77370241}"/>
              </a:ext>
            </a:extLst>
          </p:cNvPr>
          <p:cNvSpPr>
            <a:spLocks noGrp="1"/>
          </p:cNvSpPr>
          <p:nvPr>
            <p:ph type="ftr" sz="quarter" idx="11"/>
          </p:nvPr>
        </p:nvSpPr>
        <p:spPr/>
        <p:txBody>
          <a:bodyPr/>
          <a:lstStyle/>
          <a:p>
            <a:r>
              <a:rPr lang="en-US" dirty="0"/>
              <a:t>© Mapping Your Future 2026</a:t>
            </a:r>
          </a:p>
        </p:txBody>
      </p:sp>
      <p:pic>
        <p:nvPicPr>
          <p:cNvPr id="7" name="Picture 6">
            <a:extLst>
              <a:ext uri="{FF2B5EF4-FFF2-40B4-BE49-F238E27FC236}">
                <a16:creationId xmlns:a16="http://schemas.microsoft.com/office/drawing/2014/main" id="{6C34152B-9146-2A9D-4699-E15AA22E7C75}"/>
              </a:ext>
            </a:extLst>
          </p:cNvPr>
          <p:cNvPicPr>
            <a:picLocks noChangeAspect="1"/>
          </p:cNvPicPr>
          <p:nvPr/>
        </p:nvPicPr>
        <p:blipFill>
          <a:blip r:embed="rId3"/>
          <a:stretch>
            <a:fillRect/>
          </a:stretch>
        </p:blipFill>
        <p:spPr>
          <a:xfrm>
            <a:off x="1182141" y="2307771"/>
            <a:ext cx="9827718" cy="2960915"/>
          </a:xfrm>
          <a:prstGeom prst="rect">
            <a:avLst/>
          </a:prstGeom>
        </p:spPr>
      </p:pic>
    </p:spTree>
    <p:extLst>
      <p:ext uri="{BB962C8B-B14F-4D97-AF65-F5344CB8AC3E}">
        <p14:creationId xmlns:p14="http://schemas.microsoft.com/office/powerpoint/2010/main" val="1335555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E340B8-1926-4A48-A769-C458193C4277}"/>
              </a:ext>
            </a:extLst>
          </p:cNvPr>
          <p:cNvSpPr>
            <a:spLocks noGrp="1"/>
          </p:cNvSpPr>
          <p:nvPr>
            <p:ph sz="half" idx="1"/>
          </p:nvPr>
        </p:nvSpPr>
        <p:spPr>
          <a:xfrm>
            <a:off x="1104900" y="1371600"/>
            <a:ext cx="10274300" cy="5130800"/>
          </a:xfrm>
        </p:spPr>
        <p:txBody>
          <a:bodyPr>
            <a:normAutofit lnSpcReduction="10000"/>
          </a:bodyPr>
          <a:lstStyle/>
          <a:p>
            <a:pPr>
              <a:lnSpc>
                <a:spcPct val="100000"/>
              </a:lnSpc>
              <a:buFont typeface="Wingdings" panose="05000000000000000000" pitchFamily="2" charset="2"/>
              <a:buChar char="§"/>
            </a:pPr>
            <a:r>
              <a:rPr lang="en-US" altLang="en-US" sz="2000" dirty="0">
                <a:hlinkClick r:id="rId3"/>
              </a:rPr>
              <a:t>SouthDakota.MappingYourFuture.org</a:t>
            </a:r>
            <a:endParaRPr lang="en-US" altLang="en-US" sz="2000" dirty="0"/>
          </a:p>
          <a:p>
            <a:pPr lvl="1">
              <a:lnSpc>
                <a:spcPct val="100000"/>
              </a:lnSpc>
            </a:pPr>
            <a:r>
              <a:rPr lang="en-US" altLang="en-US" dirty="0">
                <a:hlinkClick r:id="rId4"/>
              </a:rPr>
              <a:t>https://southdakota.mappingyourfuture.org/college.cfm</a:t>
            </a:r>
            <a:endParaRPr lang="en-US" altLang="en-US" dirty="0"/>
          </a:p>
          <a:p>
            <a:pPr lvl="1">
              <a:lnSpc>
                <a:spcPct val="100000"/>
              </a:lnSpc>
            </a:pPr>
            <a:r>
              <a:rPr lang="en-US" altLang="en-US" dirty="0">
                <a:hlinkClick r:id="rId5"/>
              </a:rPr>
              <a:t>https://southdakota.mappingyourfuture.org/career-sort.cfm</a:t>
            </a:r>
            <a:r>
              <a:rPr lang="en-US" altLang="en-US" dirty="0"/>
              <a:t> </a:t>
            </a:r>
          </a:p>
          <a:p>
            <a:pPr>
              <a:lnSpc>
                <a:spcPct val="100000"/>
              </a:lnSpc>
              <a:buFont typeface="Wingdings" panose="05000000000000000000" pitchFamily="2" charset="2"/>
              <a:buChar char="§"/>
            </a:pPr>
            <a:r>
              <a:rPr lang="en-US" altLang="en-US" sz="2000" dirty="0">
                <a:hlinkClick r:id="rId6"/>
              </a:rPr>
              <a:t>MappingYourFuture.org </a:t>
            </a:r>
            <a:endParaRPr lang="en-US" altLang="en-US" sz="2000" dirty="0"/>
          </a:p>
          <a:p>
            <a:pPr>
              <a:lnSpc>
                <a:spcPct val="100000"/>
              </a:lnSpc>
              <a:buFont typeface="Wingdings" panose="05000000000000000000" pitchFamily="2" charset="2"/>
              <a:buChar char="§"/>
            </a:pPr>
            <a:r>
              <a:rPr lang="en-US" sz="2000" dirty="0">
                <a:hlinkClick r:id="rId7"/>
              </a:rPr>
              <a:t>StudentAid.gov</a:t>
            </a:r>
            <a:endParaRPr lang="en-US" sz="2000" dirty="0"/>
          </a:p>
          <a:p>
            <a:pPr lvl="1">
              <a:lnSpc>
                <a:spcPct val="100000"/>
              </a:lnSpc>
            </a:pPr>
            <a:r>
              <a:rPr lang="en-US" dirty="0">
                <a:hlinkClick r:id="rId8"/>
              </a:rPr>
              <a:t>https://studentaid.gov/aid-estimator/</a:t>
            </a:r>
            <a:r>
              <a:rPr lang="en-US" dirty="0"/>
              <a:t> </a:t>
            </a:r>
          </a:p>
          <a:p>
            <a:pPr lvl="1">
              <a:lnSpc>
                <a:spcPct val="100000"/>
              </a:lnSpc>
            </a:pPr>
            <a:r>
              <a:rPr lang="en-US" dirty="0"/>
              <a:t>1-800-4-FEDAID</a:t>
            </a:r>
          </a:p>
          <a:p>
            <a:pPr>
              <a:lnSpc>
                <a:spcPct val="100000"/>
              </a:lnSpc>
              <a:buClr>
                <a:schemeClr val="tx1"/>
              </a:buClr>
            </a:pPr>
            <a:r>
              <a:rPr lang="en-US" sz="2000" dirty="0"/>
              <a:t>Scholarship tracking sheet:</a:t>
            </a:r>
            <a:r>
              <a:rPr lang="en-US" dirty="0"/>
              <a:t> </a:t>
            </a:r>
            <a:r>
              <a:rPr lang="en-US" sz="1600" dirty="0">
                <a:hlinkClick r:id="rId9"/>
              </a:rPr>
              <a:t>https://mappingyourfuture.org/wp-content/uploads/2026/01/MappingYourFuture_Scholarship_Tracking2026.xlsx</a:t>
            </a:r>
            <a:endParaRPr lang="en-US" sz="1600" dirty="0"/>
          </a:p>
          <a:p>
            <a:pPr>
              <a:lnSpc>
                <a:spcPct val="100000"/>
              </a:lnSpc>
              <a:buFont typeface="Wingdings" panose="05000000000000000000" pitchFamily="2" charset="2"/>
              <a:buChar char="§"/>
            </a:pPr>
            <a:r>
              <a:rPr lang="en-US" sz="2000" dirty="0"/>
              <a:t>Scholarship searches</a:t>
            </a:r>
          </a:p>
          <a:p>
            <a:pPr lvl="1">
              <a:lnSpc>
                <a:spcPct val="100000"/>
              </a:lnSpc>
            </a:pPr>
            <a:r>
              <a:rPr lang="en-US" sz="2000" dirty="0"/>
              <a:t>FastWeb: </a:t>
            </a:r>
            <a:r>
              <a:rPr lang="en-US" sz="2000" dirty="0">
                <a:hlinkClick r:id="rId10"/>
              </a:rPr>
              <a:t>www.fastweb.com/</a:t>
            </a:r>
            <a:endParaRPr lang="en-US" sz="2000" dirty="0"/>
          </a:p>
          <a:p>
            <a:pPr lvl="1">
              <a:lnSpc>
                <a:spcPct val="100000"/>
              </a:lnSpc>
            </a:pPr>
            <a:r>
              <a:rPr lang="en-US" sz="2000" dirty="0"/>
              <a:t>BigFuture: </a:t>
            </a:r>
            <a:r>
              <a:rPr lang="en-US" sz="2000" dirty="0">
                <a:hlinkClick r:id="rId11"/>
              </a:rPr>
              <a:t>bigfuture.collegeboard.org/</a:t>
            </a:r>
            <a:r>
              <a:rPr lang="en-US" sz="2000" dirty="0"/>
              <a:t> </a:t>
            </a:r>
          </a:p>
          <a:p>
            <a:pPr lvl="1">
              <a:lnSpc>
                <a:spcPct val="100000"/>
              </a:lnSpc>
            </a:pPr>
            <a:r>
              <a:rPr lang="en-US" sz="2000" dirty="0"/>
              <a:t>Scholarship Resources: </a:t>
            </a:r>
            <a:r>
              <a:rPr lang="en-US" sz="1800" u="sng" dirty="0">
                <a:solidFill>
                  <a:srgbClr val="467886"/>
                </a:solidFill>
                <a:effectLst/>
                <a:latin typeface="Aptos" panose="020B0004020202020204" pitchFamily="34" charset="0"/>
                <a:ea typeface="Times New Roman" panose="02020603050405020304" pitchFamily="18" charset="0"/>
                <a:cs typeface="Aptos" panose="020B0004020202020204" pitchFamily="34" charset="0"/>
                <a:hlinkClick r:id="rId12"/>
              </a:rPr>
              <a:t>https://mappingyourfuture.org/wp-content/uploads/2024/08/MappingYourFutureScholarshipTips.pdf</a:t>
            </a:r>
            <a:endParaRPr lang="en-US" sz="2000" dirty="0"/>
          </a:p>
          <a:p>
            <a:endParaRPr lang="en-US" dirty="0"/>
          </a:p>
        </p:txBody>
      </p:sp>
      <p:sp>
        <p:nvSpPr>
          <p:cNvPr id="3" name="Footer Placeholder 4">
            <a:extLst>
              <a:ext uri="{FF2B5EF4-FFF2-40B4-BE49-F238E27FC236}">
                <a16:creationId xmlns:a16="http://schemas.microsoft.com/office/drawing/2014/main" id="{2FEF7285-412F-BE01-AEE2-FAA62CBEB1F7}"/>
              </a:ext>
            </a:extLst>
          </p:cNvPr>
          <p:cNvSpPr>
            <a:spLocks noGrp="1"/>
          </p:cNvSpPr>
          <p:nvPr>
            <p:ph type="ftr" sz="quarter" idx="11"/>
          </p:nvPr>
        </p:nvSpPr>
        <p:spPr/>
        <p:txBody>
          <a:bodyPr/>
          <a:lstStyle/>
          <a:p>
            <a:r>
              <a:rPr lang="en-US" dirty="0"/>
              <a:t>© Mapping Your Future 2026</a:t>
            </a:r>
          </a:p>
        </p:txBody>
      </p:sp>
      <p:sp>
        <p:nvSpPr>
          <p:cNvPr id="5" name="Slide Number Placeholder 3"/>
          <p:cNvSpPr>
            <a:spLocks noGrp="1"/>
          </p:cNvSpPr>
          <p:nvPr>
            <p:ph type="sldNum" sz="quarter" idx="12"/>
          </p:nvPr>
        </p:nvSpPr>
        <p:spPr/>
        <p:txBody>
          <a:bodyPr>
            <a:normAutofit/>
          </a:bodyPr>
          <a:lstStyle/>
          <a:p>
            <a:pPr>
              <a:lnSpc>
                <a:spcPct val="90000"/>
              </a:lnSpc>
              <a:spcAft>
                <a:spcPts val="600"/>
              </a:spcAft>
            </a:pPr>
            <a:fld id="{D57F1E4F-1CFF-5643-939E-217C01CDF565}" type="slidenum">
              <a:rPr lang="en-US" b="0" smtClean="0">
                <a:solidFill>
                  <a:schemeClr val="bg1"/>
                </a:solidFill>
              </a:rPr>
              <a:pPr>
                <a:lnSpc>
                  <a:spcPct val="90000"/>
                </a:lnSpc>
                <a:spcAft>
                  <a:spcPts val="600"/>
                </a:spcAft>
              </a:pPr>
              <a:t>46</a:t>
            </a:fld>
            <a:endParaRPr lang="en-US" sz="1900" b="0" dirty="0">
              <a:solidFill>
                <a:schemeClr val="bg1"/>
              </a:solidFill>
            </a:endParaRPr>
          </a:p>
        </p:txBody>
      </p:sp>
      <p:sp>
        <p:nvSpPr>
          <p:cNvPr id="53250" name="Rectangle 2"/>
          <p:cNvSpPr>
            <a:spLocks noGrp="1" noChangeArrowheads="1"/>
          </p:cNvSpPr>
          <p:nvPr>
            <p:ph type="title"/>
          </p:nvPr>
        </p:nvSpPr>
        <p:spPr>
          <a:noFill/>
        </p:spPr>
        <p:txBody>
          <a:bodyPr>
            <a:normAutofit/>
          </a:bodyPr>
          <a:lstStyle/>
          <a:p>
            <a:pPr eaLnBrk="1" hangingPunct="1"/>
            <a:r>
              <a:rPr lang="en-US" altLang="en-US" sz="4000" dirty="0">
                <a:solidFill>
                  <a:schemeClr val="accent1">
                    <a:lumMod val="50000"/>
                  </a:schemeClr>
                </a:solidFill>
              </a:rPr>
              <a:t>Resources</a:t>
            </a:r>
          </a:p>
        </p:txBody>
      </p:sp>
      <p:sp>
        <p:nvSpPr>
          <p:cNvPr id="9" name="Slide Number Placeholder 3">
            <a:extLst>
              <a:ext uri="{FF2B5EF4-FFF2-40B4-BE49-F238E27FC236}">
                <a16:creationId xmlns:a16="http://schemas.microsoft.com/office/drawing/2014/main" id="{E06CC13A-27C8-4B4A-8F53-4E6BF286588F}"/>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D57F1E4F-1CFF-5643-939E-217C01CDF565}" type="slidenum">
              <a:rPr lang="en-US" smtClean="0">
                <a:solidFill>
                  <a:schemeClr val="tx1">
                    <a:lumMod val="50000"/>
                    <a:lumOff val="50000"/>
                  </a:schemeClr>
                </a:solidFill>
              </a:rPr>
              <a:pPr>
                <a:spcAft>
                  <a:spcPts val="600"/>
                </a:spcAft>
              </a:pPr>
              <a:t>46</a:t>
            </a:fld>
            <a:endParaRPr lang="en-US" dirty="0">
              <a:solidFill>
                <a:schemeClr val="tx1">
                  <a:lumMod val="50000"/>
                  <a:lumOff val="50000"/>
                </a:schemeClr>
              </a:solidFill>
            </a:endParaRPr>
          </a:p>
        </p:txBody>
      </p:sp>
      <p:pic>
        <p:nvPicPr>
          <p:cNvPr id="6" name="Graphic 5" descr="Internet outline">
            <a:extLst>
              <a:ext uri="{FF2B5EF4-FFF2-40B4-BE49-F238E27FC236}">
                <a16:creationId xmlns:a16="http://schemas.microsoft.com/office/drawing/2014/main" id="{ADC90965-590B-085C-457D-2102522A0C2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904480" y="1052543"/>
            <a:ext cx="2883965" cy="2883965"/>
          </a:xfrm>
          <a:prstGeom prst="rect">
            <a:avLst/>
          </a:prstGeom>
        </p:spPr>
      </p:pic>
    </p:spTree>
    <p:extLst>
      <p:ext uri="{BB962C8B-B14F-4D97-AF65-F5344CB8AC3E}">
        <p14:creationId xmlns:p14="http://schemas.microsoft.com/office/powerpoint/2010/main" val="4091561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D24C-D47E-23FE-D5D4-558163169D16}"/>
              </a:ext>
            </a:extLst>
          </p:cNvPr>
          <p:cNvSpPr>
            <a:spLocks noGrp="1"/>
          </p:cNvSpPr>
          <p:nvPr>
            <p:ph type="ctrTitle"/>
          </p:nvPr>
        </p:nvSpPr>
        <p:spPr>
          <a:xfrm>
            <a:off x="723458" y="2319153"/>
            <a:ext cx="3253120" cy="2219691"/>
          </a:xfrm>
        </p:spPr>
        <p:txBody>
          <a:bodyPr anchor="ctr">
            <a:normAutofit/>
          </a:bodyPr>
          <a:lstStyle/>
          <a:p>
            <a:r>
              <a:rPr lang="en-US" dirty="0"/>
              <a:t>Questions</a:t>
            </a:r>
          </a:p>
        </p:txBody>
      </p:sp>
      <p:sp>
        <p:nvSpPr>
          <p:cNvPr id="4" name="Footer Placeholder 4">
            <a:extLst>
              <a:ext uri="{FF2B5EF4-FFF2-40B4-BE49-F238E27FC236}">
                <a16:creationId xmlns:a16="http://schemas.microsoft.com/office/drawing/2014/main" id="{694F0AF6-4735-092E-4254-8477E2B40A6E}"/>
              </a:ext>
            </a:extLst>
          </p:cNvPr>
          <p:cNvSpPr txBox="1">
            <a:spLocks/>
          </p:cNvSpPr>
          <p:nvPr/>
        </p:nvSpPr>
        <p:spPr>
          <a:xfrm>
            <a:off x="2934459" y="6356350"/>
            <a:ext cx="6323082" cy="36512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a:solidFill>
                  <a:schemeClr val="bg1"/>
                </a:solidFill>
              </a:rPr>
              <a:t>© Mapping Your Future 2026</a:t>
            </a:r>
            <a:endParaRPr lang="en-US" sz="1400" dirty="0">
              <a:solidFill>
                <a:schemeClr val="bg1"/>
              </a:solidFill>
            </a:endParaRPr>
          </a:p>
        </p:txBody>
      </p:sp>
      <p:sp>
        <p:nvSpPr>
          <p:cNvPr id="3" name="Slide Number Placeholder 3">
            <a:extLst>
              <a:ext uri="{FF2B5EF4-FFF2-40B4-BE49-F238E27FC236}">
                <a16:creationId xmlns:a16="http://schemas.microsoft.com/office/drawing/2014/main" id="{016AB7F1-9A97-AA91-830E-31E54A105286}"/>
              </a:ext>
            </a:extLst>
          </p:cNvPr>
          <p:cNvSpPr txBox="1">
            <a:spLocks/>
          </p:cNvSpPr>
          <p:nvPr/>
        </p:nvSpPr>
        <p:spPr>
          <a:xfrm>
            <a:off x="9051577" y="5886005"/>
            <a:ext cx="2633472"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D57F1E4F-1CFF-5643-939E-217C01CDF565}" type="slidenum">
              <a:rPr lang="en-US" smtClean="0">
                <a:solidFill>
                  <a:schemeClr val="tx1">
                    <a:lumMod val="50000"/>
                    <a:lumOff val="50000"/>
                  </a:schemeClr>
                </a:solidFill>
              </a:rPr>
              <a:pPr>
                <a:spcAft>
                  <a:spcPts val="600"/>
                </a:spcAft>
              </a:pPr>
              <a:t>47</a:t>
            </a:fld>
            <a:endParaRPr lang="en-US" dirty="0">
              <a:solidFill>
                <a:schemeClr val="tx1">
                  <a:lumMod val="50000"/>
                  <a:lumOff val="50000"/>
                </a:schemeClr>
              </a:solidFill>
            </a:endParaRPr>
          </a:p>
        </p:txBody>
      </p:sp>
      <p:pic>
        <p:nvPicPr>
          <p:cNvPr id="7" name="Picture 6" descr="Different colored question marks">
            <a:extLst>
              <a:ext uri="{FF2B5EF4-FFF2-40B4-BE49-F238E27FC236}">
                <a16:creationId xmlns:a16="http://schemas.microsoft.com/office/drawing/2014/main" id="{E1F37A56-6D69-1B7E-274E-6004851053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6878" y="1636479"/>
            <a:ext cx="6373172" cy="35850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56311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81D94A2-390D-46F4-BFB5-0834EB1125FA}"/>
              </a:ext>
            </a:extLst>
          </p:cNvPr>
          <p:cNvSpPr>
            <a:spLocks noGrp="1"/>
          </p:cNvSpPr>
          <p:nvPr>
            <p:ph type="ctrTitle"/>
          </p:nvPr>
        </p:nvSpPr>
        <p:spPr>
          <a:xfrm>
            <a:off x="6382615" y="1873415"/>
            <a:ext cx="4532168" cy="955565"/>
          </a:xfrm>
        </p:spPr>
        <p:txBody>
          <a:bodyPr anchor="b">
            <a:normAutofit fontScale="90000"/>
          </a:bodyPr>
          <a:lstStyle/>
          <a:p>
            <a:pPr algn="ctr"/>
            <a:r>
              <a:rPr lang="en-US" cap="none" dirty="0">
                <a:solidFill>
                  <a:schemeClr val="tx2"/>
                </a:solidFill>
              </a:rPr>
              <a:t>Thank you for participating</a:t>
            </a:r>
          </a:p>
        </p:txBody>
      </p:sp>
      <p:sp>
        <p:nvSpPr>
          <p:cNvPr id="57" name="Content Placeholder 2"/>
          <p:cNvSpPr>
            <a:spLocks noGrp="1"/>
          </p:cNvSpPr>
          <p:nvPr>
            <p:ph type="subTitle" idx="1"/>
          </p:nvPr>
        </p:nvSpPr>
        <p:spPr>
          <a:xfrm>
            <a:off x="6096000" y="3306763"/>
            <a:ext cx="5105399" cy="3232150"/>
          </a:xfrm>
        </p:spPr>
        <p:txBody>
          <a:bodyPr>
            <a:normAutofit/>
          </a:bodyPr>
          <a:lstStyle/>
          <a:p>
            <a:pPr marL="0" indent="0" algn="ctr">
              <a:lnSpc>
                <a:spcPct val="100000"/>
              </a:lnSpc>
              <a:buFont typeface="Brush Script MT" pitchFamily="66" charset="0"/>
              <a:buNone/>
              <a:defRPr/>
            </a:pPr>
            <a:r>
              <a:rPr lang="en-US" sz="2000" dirty="0"/>
              <a:t>Cathy Mueller</a:t>
            </a:r>
            <a:br>
              <a:rPr lang="en-US" sz="2000" dirty="0"/>
            </a:br>
            <a:endParaRPr lang="en-US" sz="2000" dirty="0"/>
          </a:p>
          <a:p>
            <a:pPr marL="0" indent="0" algn="ctr">
              <a:lnSpc>
                <a:spcPct val="100000"/>
              </a:lnSpc>
              <a:buFont typeface="Brush Script MT" pitchFamily="66" charset="0"/>
              <a:buNone/>
              <a:defRPr/>
            </a:pPr>
            <a:r>
              <a:rPr lang="en-US" sz="2000" dirty="0"/>
              <a:t>Marlene Seeklander</a:t>
            </a:r>
          </a:p>
          <a:p>
            <a:pPr marL="0" indent="0">
              <a:lnSpc>
                <a:spcPct val="100000"/>
              </a:lnSpc>
              <a:buFont typeface="Brush Script MT" pitchFamily="66" charset="0"/>
              <a:buNone/>
              <a:defRPr/>
            </a:pPr>
            <a:endParaRPr lang="en-US" sz="2000" dirty="0"/>
          </a:p>
          <a:p>
            <a:pPr marL="0" indent="0" algn="ctr">
              <a:lnSpc>
                <a:spcPct val="100000"/>
              </a:lnSpc>
              <a:buFont typeface="Brush Script MT" pitchFamily="66" charset="0"/>
              <a:buNone/>
              <a:defRPr/>
            </a:pPr>
            <a:r>
              <a:rPr lang="en-US" sz="2000" dirty="0"/>
              <a:t>(800) 374-4072</a:t>
            </a:r>
            <a:br>
              <a:rPr lang="en-US" sz="2000" dirty="0"/>
            </a:br>
            <a:r>
              <a:rPr lang="en-US" sz="2000" dirty="0">
                <a:hlinkClick r:id="rId3"/>
              </a:rPr>
              <a:t>feedback@mappingyourfuture.org</a:t>
            </a:r>
            <a:br>
              <a:rPr lang="en-US" sz="2000" dirty="0"/>
            </a:br>
            <a:r>
              <a:rPr lang="en-US" sz="2000" dirty="0">
                <a:hlinkClick r:id="rId4"/>
              </a:rPr>
              <a:t>SouthDakota.MappingYourFuture.org</a:t>
            </a:r>
            <a:r>
              <a:rPr lang="en-US" sz="2000" dirty="0"/>
              <a:t>  </a:t>
            </a:r>
          </a:p>
          <a:p>
            <a:pPr marL="0" indent="0">
              <a:buFont typeface="Brush Script MT" pitchFamily="66" charset="0"/>
              <a:buNone/>
              <a:defRPr/>
            </a:pPr>
            <a:endParaRPr lang="en-US" sz="1700" dirty="0"/>
          </a:p>
        </p:txBody>
      </p:sp>
      <p:sp>
        <p:nvSpPr>
          <p:cNvPr id="2" name="Footer Placeholder 4">
            <a:extLst>
              <a:ext uri="{FF2B5EF4-FFF2-40B4-BE49-F238E27FC236}">
                <a16:creationId xmlns:a16="http://schemas.microsoft.com/office/drawing/2014/main" id="{C9080B63-19C0-6D0D-64F7-8F3C1B24D4E3}"/>
              </a:ext>
            </a:extLst>
          </p:cNvPr>
          <p:cNvSpPr>
            <a:spLocks noGrp="1"/>
          </p:cNvSpPr>
          <p:nvPr>
            <p:ph type="ftr" sz="quarter" idx="11"/>
          </p:nvPr>
        </p:nvSpPr>
        <p:spPr/>
        <p:txBody>
          <a:bodyPr/>
          <a:lstStyle/>
          <a:p>
            <a:r>
              <a:rPr lang="en-US" sz="1600" dirty="0"/>
              <a:t>© Mapping Your Future 2026</a:t>
            </a:r>
          </a:p>
        </p:txBody>
      </p:sp>
      <p:sp>
        <p:nvSpPr>
          <p:cNvPr id="3" name="Slide Number Placeholder 2">
            <a:extLst>
              <a:ext uri="{FF2B5EF4-FFF2-40B4-BE49-F238E27FC236}">
                <a16:creationId xmlns:a16="http://schemas.microsoft.com/office/drawing/2014/main" id="{FF737F7B-390E-DE94-00FB-EE9C955218BB}"/>
              </a:ext>
            </a:extLst>
          </p:cNvPr>
          <p:cNvSpPr>
            <a:spLocks noGrp="1"/>
          </p:cNvSpPr>
          <p:nvPr>
            <p:ph type="sldNum" sz="quarter" idx="12"/>
          </p:nvPr>
        </p:nvSpPr>
        <p:spPr/>
        <p:txBody>
          <a:bodyPr/>
          <a:lstStyle/>
          <a:p>
            <a:fld id="{0FF54DE5-C571-48E8-A5BC-B369434E2F44}" type="slidenum">
              <a:rPr lang="en-US" smtClean="0"/>
              <a:pPr/>
              <a:t>48</a:t>
            </a:fld>
            <a:endParaRPr lang="en-US" dirty="0"/>
          </a:p>
        </p:txBody>
      </p:sp>
      <p:pic>
        <p:nvPicPr>
          <p:cNvPr id="4" name="Picture 3" descr="A logo with text and blue and yellow lines&#10;&#10;Description automatically generated">
            <a:extLst>
              <a:ext uri="{FF2B5EF4-FFF2-40B4-BE49-F238E27FC236}">
                <a16:creationId xmlns:a16="http://schemas.microsoft.com/office/drawing/2014/main" id="{EB0D8EAD-D77D-0E9B-782D-8DA89AD5D277}"/>
              </a:ext>
            </a:extLst>
          </p:cNvPr>
          <p:cNvPicPr>
            <a:picLocks noChangeAspect="1"/>
          </p:cNvPicPr>
          <p:nvPr/>
        </p:nvPicPr>
        <p:blipFill>
          <a:blip r:embed="rId5"/>
          <a:stretch>
            <a:fillRect/>
          </a:stretch>
        </p:blipFill>
        <p:spPr>
          <a:xfrm>
            <a:off x="460248" y="2454265"/>
            <a:ext cx="4739073" cy="2844808"/>
          </a:xfrm>
          <a:prstGeom prst="rect">
            <a:avLst/>
          </a:prstGeom>
        </p:spPr>
      </p:pic>
    </p:spTree>
    <p:extLst>
      <p:ext uri="{BB962C8B-B14F-4D97-AF65-F5344CB8AC3E}">
        <p14:creationId xmlns:p14="http://schemas.microsoft.com/office/powerpoint/2010/main" val="36385164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Academic Literature 16x9">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DDBB83-77C1-4099-A0AA-289882E745E2}">
  <ds:schemaRefs>
    <ds:schemaRef ds:uri="http://schemas.microsoft.com/office/2006/metadata/properties"/>
    <ds:schemaRef ds:uri="http://purl.org/dc/terms/"/>
    <ds:schemaRef ds:uri="http://schemas.openxmlformats.org/package/2006/metadata/core-properties"/>
    <ds:schemaRef ds:uri="http://purl.org/dc/dcmitype/"/>
    <ds:schemaRef ds:uri="http://purl.org/dc/elements/1.1/"/>
    <ds:schemaRef ds:uri="http://www.w3.org/XML/1998/namespace"/>
    <ds:schemaRef ds:uri="http://schemas.microsoft.com/office/2006/documentManagement/types"/>
    <ds:schemaRef ds:uri="http://schemas.microsoft.com/office/infopath/2007/PartnerControls"/>
    <ds:schemaRef ds:uri="4873beb7-5857-4685-be1f-d57550cc96cc"/>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28380</TotalTime>
  <Words>2145</Words>
  <Application>Microsoft Office PowerPoint</Application>
  <PresentationFormat>Widescreen</PresentationFormat>
  <Paragraphs>409</Paragraphs>
  <Slides>48</Slides>
  <Notes>42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48</vt:i4>
      </vt:variant>
    </vt:vector>
  </HeadingPairs>
  <TitlesOfParts>
    <vt:vector size="61" baseType="lpstr">
      <vt:lpstr>Aptos</vt:lpstr>
      <vt:lpstr>Arial</vt:lpstr>
      <vt:lpstr>Brush Script MT</vt:lpstr>
      <vt:lpstr>Calibri</vt:lpstr>
      <vt:lpstr>Cambria</vt:lpstr>
      <vt:lpstr>Euphemia</vt:lpstr>
      <vt:lpstr>Noto Sans Symbols</vt:lpstr>
      <vt:lpstr>Palatino Linotype</vt:lpstr>
      <vt:lpstr>Plantagenet Cherokee</vt:lpstr>
      <vt:lpstr>Symbol</vt:lpstr>
      <vt:lpstr>Wingdings</vt:lpstr>
      <vt:lpstr>Wingdings 2</vt:lpstr>
      <vt:lpstr>Academic Literature 16x9</vt:lpstr>
      <vt:lpstr>2027-28  Financial Aid Event</vt:lpstr>
      <vt:lpstr>South Dakota Mapping Your Future website</vt:lpstr>
      <vt:lpstr>Agenda</vt:lpstr>
      <vt:lpstr>Planning for life after high school</vt:lpstr>
      <vt:lpstr> New limits on what parents can borrow </vt:lpstr>
      <vt:lpstr>Paying for education </vt:lpstr>
      <vt:lpstr>Financial aid process </vt:lpstr>
      <vt:lpstr>Types of financial aid </vt:lpstr>
      <vt:lpstr>https://StudentAid.gov</vt:lpstr>
      <vt:lpstr>Create an StudentAid.gov account (FSA ID)</vt:lpstr>
      <vt:lpstr>What is the FAFSA?</vt:lpstr>
      <vt:lpstr>Who is the parent for FAFSA purposes?</vt:lpstr>
      <vt:lpstr>Which parent provides information/needs a StudentAid.gov account (FSA ID)</vt:lpstr>
      <vt:lpstr>Gathering documents needed</vt:lpstr>
      <vt:lpstr>FAFSA log in</vt:lpstr>
      <vt:lpstr>Student identifiers</vt:lpstr>
      <vt:lpstr>Direct Data Exchange (DDX)</vt:lpstr>
      <vt:lpstr>Background</vt:lpstr>
      <vt:lpstr>Student’s college or career plans</vt:lpstr>
      <vt:lpstr>Student’s personal circumstances</vt:lpstr>
      <vt:lpstr> Unusual circumstances </vt:lpstr>
      <vt:lpstr>Student demographics</vt:lpstr>
      <vt:lpstr>Parent’s education status</vt:lpstr>
      <vt:lpstr>High school information </vt:lpstr>
      <vt:lpstr>Student Financials</vt:lpstr>
      <vt:lpstr>Select colleges</vt:lpstr>
      <vt:lpstr>Inviting a parent as a contributor</vt:lpstr>
      <vt:lpstr>Dependent student review and signature</vt:lpstr>
      <vt:lpstr>Parent accepts invitation</vt:lpstr>
      <vt:lpstr>Parent financial information</vt:lpstr>
      <vt:lpstr>Family size</vt:lpstr>
      <vt:lpstr>Who is included in the number in college?   Dependent student</vt:lpstr>
      <vt:lpstr>Parent financial questions</vt:lpstr>
      <vt:lpstr>Asset questions</vt:lpstr>
      <vt:lpstr>Determining the value of assets</vt:lpstr>
      <vt:lpstr>Other parent information</vt:lpstr>
      <vt:lpstr>Parent review, signature and confirmation page</vt:lpstr>
      <vt:lpstr>FAFSA Submission summary</vt:lpstr>
      <vt:lpstr>Student Aid Index (SAI)</vt:lpstr>
      <vt:lpstr>Financial aid calculation</vt:lpstr>
      <vt:lpstr>Sample maximum federal financial aid amounts</vt:lpstr>
      <vt:lpstr>Sample financial aid offer  Also referred to  as award letter</vt:lpstr>
      <vt:lpstr>State Scholarship programs</vt:lpstr>
      <vt:lpstr>Scholarship tips  </vt:lpstr>
      <vt:lpstr>PowerPoint Presentation</vt:lpstr>
      <vt:lpstr>Resources</vt:lpstr>
      <vt:lpstr>Questions</vt:lpstr>
      <vt:lpstr>Thank you for participating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202425 FAFSA</dc:title>
  <dc:creator>cathylmueller@outlook.com</dc:creator>
  <cp:lastModifiedBy>Catherine Mueller</cp:lastModifiedBy>
  <cp:revision>132</cp:revision>
  <cp:lastPrinted>2026-09-05T18:06:05Z</cp:lastPrinted>
  <dcterms:created xsi:type="dcterms:W3CDTF">2023-08-14T09:09:15Z</dcterms:created>
  <dcterms:modified xsi:type="dcterms:W3CDTF">2026-09-08T20:54:18Z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